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698" r:id="rId3"/>
    <p:sldMasterId id="2147483712" r:id="rId4"/>
    <p:sldMasterId id="2147483724" r:id="rId5"/>
  </p:sldMasterIdLst>
  <p:notesMasterIdLst>
    <p:notesMasterId r:id="rId74"/>
  </p:notesMasterIdLst>
  <p:sldIdLst>
    <p:sldId id="2686" r:id="rId6"/>
    <p:sldId id="664" r:id="rId7"/>
    <p:sldId id="1962" r:id="rId8"/>
    <p:sldId id="286" r:id="rId9"/>
    <p:sldId id="288" r:id="rId10"/>
    <p:sldId id="289" r:id="rId11"/>
    <p:sldId id="291" r:id="rId12"/>
    <p:sldId id="293" r:id="rId13"/>
    <p:sldId id="645" r:id="rId14"/>
    <p:sldId id="659" r:id="rId15"/>
    <p:sldId id="655" r:id="rId16"/>
    <p:sldId id="646" r:id="rId17"/>
    <p:sldId id="617" r:id="rId18"/>
    <p:sldId id="634" r:id="rId19"/>
    <p:sldId id="640" r:id="rId20"/>
    <p:sldId id="641" r:id="rId21"/>
    <p:sldId id="661" r:id="rId22"/>
    <p:sldId id="637" r:id="rId23"/>
    <p:sldId id="638" r:id="rId24"/>
    <p:sldId id="662" r:id="rId25"/>
    <p:sldId id="663" r:id="rId26"/>
    <p:sldId id="1964" r:id="rId27"/>
    <p:sldId id="1965" r:id="rId28"/>
    <p:sldId id="1967" r:id="rId29"/>
    <p:sldId id="1968" r:id="rId30"/>
    <p:sldId id="1969" r:id="rId31"/>
    <p:sldId id="1970" r:id="rId32"/>
    <p:sldId id="636" r:id="rId33"/>
    <p:sldId id="635" r:id="rId34"/>
    <p:sldId id="368" r:id="rId35"/>
    <p:sldId id="660" r:id="rId36"/>
    <p:sldId id="619" r:id="rId37"/>
    <p:sldId id="621" r:id="rId38"/>
    <p:sldId id="285" r:id="rId39"/>
    <p:sldId id="257" r:id="rId40"/>
    <p:sldId id="259" r:id="rId41"/>
    <p:sldId id="266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440" r:id="rId60"/>
    <p:sldId id="277" r:id="rId61"/>
    <p:sldId id="278" r:id="rId62"/>
    <p:sldId id="279" r:id="rId63"/>
    <p:sldId id="280" r:id="rId64"/>
    <p:sldId id="281" r:id="rId65"/>
    <p:sldId id="282" r:id="rId66"/>
    <p:sldId id="283" r:id="rId67"/>
    <p:sldId id="284" r:id="rId68"/>
    <p:sldId id="292" r:id="rId69"/>
    <p:sldId id="665" r:id="rId70"/>
    <p:sldId id="2687" r:id="rId71"/>
    <p:sldId id="2689" r:id="rId72"/>
    <p:sldId id="59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FF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22" d="100"/>
          <a:sy n="122" d="100"/>
        </p:scale>
        <p:origin x="355" y="86"/>
      </p:cViewPr>
      <p:guideLst>
        <p:guide orient="horz" pos="981"/>
        <p:guide pos="39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4F993-5110-473C-ABC9-95C2F3F03519}" type="datetimeFigureOut">
              <a:rPr lang="zh-CN" altLang="en-US" smtClean="0"/>
              <a:t>2025/10/21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E71EC-8A57-4693-B5D1-430C475985BE}" type="slidenum">
              <a:rPr lang="zh-CN" altLang="en-US" smtClean="0"/>
              <a:t>‹#›</a:t>
            </a:fld>
            <a:endParaRPr lang="zh-CN" altLang="en-US"/>
          </a:p>
        </p:txBody>
      </p:sp>
    </p:spTree>
    <p:extLst>
      <p:ext uri="{BB962C8B-B14F-4D97-AF65-F5344CB8AC3E}">
        <p14:creationId xmlns:p14="http://schemas.microsoft.com/office/powerpoint/2010/main" val="1481331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EFE24-54F8-4216-9AD5-1A75C4943EC4}" type="slidenum">
              <a:rPr lang="zh-CN" altLang="en-US" smtClean="0"/>
              <a:pPr>
                <a:defRPr/>
              </a:pPr>
              <a:t>5</a:t>
            </a:fld>
            <a:endParaRPr lang="en-US" altLang="zh-CN"/>
          </a:p>
        </p:txBody>
      </p:sp>
    </p:spTree>
    <p:extLst>
      <p:ext uri="{BB962C8B-B14F-4D97-AF65-F5344CB8AC3E}">
        <p14:creationId xmlns:p14="http://schemas.microsoft.com/office/powerpoint/2010/main" val="281790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0091C4-0C9D-4AE4-9467-9A39C3B68CDD}" type="slidenum">
              <a:rPr lang="zh-CN" altLang="en-US" smtClean="0"/>
              <a:pPr>
                <a:defRPr/>
              </a:pPr>
              <a:t>28</a:t>
            </a:fld>
            <a:endParaRPr lang="en-US" altLang="zh-CN"/>
          </a:p>
        </p:txBody>
      </p:sp>
    </p:spTree>
    <p:extLst>
      <p:ext uri="{BB962C8B-B14F-4D97-AF65-F5344CB8AC3E}">
        <p14:creationId xmlns:p14="http://schemas.microsoft.com/office/powerpoint/2010/main" val="119860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609676" rtl="0" eaLnBrk="1" fontAlgn="auto" latinLnBrk="0" hangingPunct="1">
              <a:lnSpc>
                <a:spcPct val="100000"/>
              </a:lnSpc>
              <a:spcBef>
                <a:spcPts val="0"/>
              </a:spcBef>
              <a:spcAft>
                <a:spcPts val="0"/>
              </a:spcAft>
              <a:buClrTx/>
              <a:buSzTx/>
              <a:buFontTx/>
              <a:buNone/>
              <a:tabLst/>
              <a:defRPr/>
            </a:pPr>
            <a:fld id="{BDA96EB4-AC75-FE4F-BB42-8259E88337D4}" type="slidenum">
              <a:rPr kumimoji="1" lang="zh-CN" altLang="en-US" sz="1200" b="0" i="0" u="none" strike="noStrike" kern="1200" cap="none" spc="0" normalizeH="0" baseline="0" noProof="0" smtClean="0">
                <a:ln>
                  <a:noFill/>
                </a:ln>
                <a:solidFill>
                  <a:prstClr val="black"/>
                </a:solidFill>
                <a:effectLst/>
                <a:uLnTx/>
                <a:uFillTx/>
                <a:latin typeface="Calibri"/>
                <a:ea typeface="宋体"/>
              </a:rPr>
              <a:pPr marL="0" marR="0" lvl="0" indent="0" algn="r" defTabSz="609676"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Calibri"/>
              <a:ea typeface="宋体"/>
            </a:endParaRPr>
          </a:p>
        </p:txBody>
      </p:sp>
    </p:spTree>
    <p:extLst>
      <p:ext uri="{BB962C8B-B14F-4D97-AF65-F5344CB8AC3E}">
        <p14:creationId xmlns:p14="http://schemas.microsoft.com/office/powerpoint/2010/main" val="1849938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占位符 1">
            <a:extLst>
              <a:ext uri="{FF2B5EF4-FFF2-40B4-BE49-F238E27FC236}">
                <a16:creationId xmlns:a16="http://schemas.microsoft.com/office/drawing/2014/main" id="{FB542090-88AA-6FE0-9A40-8C4CFA0E6624}"/>
              </a:ext>
            </a:extLst>
          </p:cNvPr>
          <p:cNvSpPr>
            <a:spLocks noGrp="1"/>
          </p:cNvSpPr>
          <p:nvPr>
            <p:ph type="title"/>
          </p:nvPr>
        </p:nvSpPr>
        <p:spPr>
          <a:xfrm>
            <a:off x="695400" y="871855"/>
            <a:ext cx="10801200" cy="680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600" b="0" kern="1200" dirty="0">
                <a:solidFill>
                  <a:schemeClr val="tx1"/>
                </a:solidFill>
                <a:latin typeface="+mj-lt"/>
                <a:ea typeface="+mj-ea"/>
                <a:cs typeface="+mj-cs"/>
              </a:defRPr>
            </a:lvl1pPr>
          </a:lstStyle>
          <a:p>
            <a:r>
              <a:rPr lang="zh-CN" altLang="en-US" dirty="0"/>
              <a:t>单击此处编辑母版标题样式</a:t>
            </a:r>
          </a:p>
        </p:txBody>
      </p:sp>
      <p:sp>
        <p:nvSpPr>
          <p:cNvPr id="8" name="文本占位符 2">
            <a:extLst>
              <a:ext uri="{FF2B5EF4-FFF2-40B4-BE49-F238E27FC236}">
                <a16:creationId xmlns:a16="http://schemas.microsoft.com/office/drawing/2014/main" id="{4B080779-F50E-9355-0653-7DD02C391B08}"/>
              </a:ext>
            </a:extLst>
          </p:cNvPr>
          <p:cNvSpPr>
            <a:spLocks noGrp="1"/>
          </p:cNvSpPr>
          <p:nvPr>
            <p:ph idx="1"/>
          </p:nvPr>
        </p:nvSpPr>
        <p:spPr>
          <a:xfrm>
            <a:off x="695399" y="1569767"/>
            <a:ext cx="10801200" cy="4351338"/>
          </a:xfrm>
          <a:prstGeom prst="rect">
            <a:avLst/>
          </a:prstGeom>
        </p:spPr>
        <p:txBody>
          <a:bodyPr vert="horz" lIns="91440" tIns="45720" rIns="91440" bIns="45720" rtlCol="0">
            <a:normAutofit/>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lvl="0" indent="-342900" algn="l" defTabSz="914400" rtl="0" eaLnBrk="0" fontAlgn="base" hangingPunct="0">
              <a:spcBef>
                <a:spcPct val="20000"/>
              </a:spcBef>
              <a:spcAft>
                <a:spcPct val="0"/>
              </a:spcAft>
              <a:buClr>
                <a:srgbClr val="000000"/>
              </a:buClr>
              <a:buSzPct val="80000"/>
              <a:buFont typeface="Wingdings" panose="05000000000000000000" pitchFamily="2" charset="2"/>
              <a:buChar char="¢"/>
            </a:pPr>
            <a:r>
              <a:rPr lang="zh-CN" altLang="en-US" dirty="0"/>
              <a:t>单击此处编辑母版文本样式</a:t>
            </a:r>
          </a:p>
          <a:p>
            <a:pPr marL="742950" lvl="1" indent="-285750" algn="l" defTabSz="914400" rtl="0" eaLnBrk="0" fontAlgn="base" hangingPunct="0">
              <a:spcBef>
                <a:spcPct val="20000"/>
              </a:spcBef>
              <a:spcAft>
                <a:spcPct val="0"/>
              </a:spcAft>
              <a:buClr>
                <a:srgbClr val="C0C9F6"/>
              </a:buClr>
              <a:buSzPct val="80000"/>
              <a:buFont typeface="Wingdings" panose="05000000000000000000" pitchFamily="2" charset="2"/>
              <a:buChar char="l"/>
            </a:pPr>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9" name="组合 8">
            <a:extLst>
              <a:ext uri="{FF2B5EF4-FFF2-40B4-BE49-F238E27FC236}">
                <a16:creationId xmlns:a16="http://schemas.microsoft.com/office/drawing/2014/main" id="{1F535004-CB66-7FF1-9AC9-9A657B6A504B}"/>
              </a:ext>
            </a:extLst>
          </p:cNvPr>
          <p:cNvGrpSpPr/>
          <p:nvPr userDrawn="1"/>
        </p:nvGrpSpPr>
        <p:grpSpPr>
          <a:xfrm>
            <a:off x="0" y="980758"/>
            <a:ext cx="633730" cy="406400"/>
            <a:chOff x="56" y="2009"/>
            <a:chExt cx="998" cy="640"/>
          </a:xfrm>
        </p:grpSpPr>
        <p:sp>
          <p:nvSpPr>
            <p:cNvPr id="10" name="任意多边形: 形状 7">
              <a:extLst>
                <a:ext uri="{FF2B5EF4-FFF2-40B4-BE49-F238E27FC236}">
                  <a16:creationId xmlns:a16="http://schemas.microsoft.com/office/drawing/2014/main" id="{47776FAB-7BAA-EC38-8B05-D64DF440B563}"/>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1" name="椭圆 10">
              <a:extLst>
                <a:ext uri="{FF2B5EF4-FFF2-40B4-BE49-F238E27FC236}">
                  <a16:creationId xmlns:a16="http://schemas.microsoft.com/office/drawing/2014/main" id="{35CF8C01-6FA9-035A-3B19-EC290A5AD4F9}"/>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2" name="文本框 11">
            <a:extLst>
              <a:ext uri="{FF2B5EF4-FFF2-40B4-BE49-F238E27FC236}">
                <a16:creationId xmlns:a16="http://schemas.microsoft.com/office/drawing/2014/main" id="{2DB8037A-F52E-6107-E9DA-0619FF62B06E}"/>
              </a:ext>
            </a:extLst>
          </p:cNvPr>
          <p:cNvSpPr txBox="1"/>
          <p:nvPr userDrawn="1"/>
        </p:nvSpPr>
        <p:spPr>
          <a:xfrm>
            <a:off x="152400" y="0"/>
            <a:ext cx="6693017"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：进程间通信与管理</a:t>
            </a:r>
          </a:p>
        </p:txBody>
      </p:sp>
      <p:sp>
        <p:nvSpPr>
          <p:cNvPr id="2" name="Rectangle 25">
            <a:extLst>
              <a:ext uri="{FF2B5EF4-FFF2-40B4-BE49-F238E27FC236}">
                <a16:creationId xmlns:a16="http://schemas.microsoft.com/office/drawing/2014/main" id="{C8E263D4-76D6-0B6E-B1BA-B2100B04DE4B}"/>
              </a:ext>
            </a:extLst>
          </p:cNvPr>
          <p:cNvSpPr>
            <a:spLocks noGrp="1" noChangeArrowheads="1"/>
          </p:cNvSpPr>
          <p:nvPr>
            <p:ph type="sldNum" sz="quarter" idx="12"/>
          </p:nvPr>
        </p:nvSpPr>
        <p:spPr>
          <a:xfrm>
            <a:off x="9347200" y="6553200"/>
            <a:ext cx="2844800" cy="304800"/>
          </a:xfrm>
          <a:prstGeom prst="rect">
            <a:avLst/>
          </a:prstGeom>
          <a:ln/>
        </p:spPr>
        <p:txBody>
          <a:bodyPr anchor="ctr"/>
          <a:lstStyle>
            <a:lvl1pPr algn="r">
              <a:defRPr sz="1600">
                <a:solidFill>
                  <a:schemeClr val="bg1"/>
                </a:solidFill>
                <a:latin typeface="微软雅黑" panose="020B0503020204020204" pitchFamily="34" charset="-122"/>
              </a:defRPr>
            </a:lvl1pPr>
          </a:lstStyle>
          <a:p>
            <a:pPr>
              <a:defRPr/>
            </a:pPr>
            <a:fld id="{3884BE4A-665D-4750-B82A-97CE17AE2019}" type="slidenum">
              <a:rPr lang="en-US" altLang="ko-KR" smtClean="0"/>
              <a:pPr>
                <a:defRPr/>
              </a:pPr>
              <a:t>‹#›</a:t>
            </a:fld>
            <a:endParaRPr lang="en-US" altLang="ko-KR" dirty="0"/>
          </a:p>
        </p:txBody>
      </p:sp>
    </p:spTree>
    <p:extLst>
      <p:ext uri="{BB962C8B-B14F-4D97-AF65-F5344CB8AC3E}">
        <p14:creationId xmlns:p14="http://schemas.microsoft.com/office/powerpoint/2010/main" val="44751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6" dur="500"/>
                                        <p:tgtEl>
                                          <p:spTgt spid="8">
                                            <p:txEl>
                                              <p:pRg st="2" end="2"/>
                                            </p:txEl>
                                          </p:spTgt>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0" dur="500"/>
                                        <p:tgtEl>
                                          <p:spTgt spid="8">
                                            <p:txEl>
                                              <p:pRg st="3" end="3"/>
                                            </p:txEl>
                                          </p:spTgt>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 lvl="3">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 lvl="4">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 lvl="5">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59901" y="304800"/>
            <a:ext cx="2688167" cy="60198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95401" y="304800"/>
            <a:ext cx="7861300" cy="60198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5"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6"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E376AD59-4E87-450F-A941-8A078B2CB422}" type="slidenum">
              <a:rPr lang="en-US" altLang="ko-KR"/>
              <a:pPr>
                <a:defRPr/>
              </a:pPr>
              <a:t>‹#›</a:t>
            </a:fld>
            <a:endParaRPr lang="en-US" altLang="ko-KR"/>
          </a:p>
        </p:txBody>
      </p:sp>
    </p:spTree>
    <p:extLst>
      <p:ext uri="{BB962C8B-B14F-4D97-AF65-F5344CB8AC3E}">
        <p14:creationId xmlns:p14="http://schemas.microsoft.com/office/powerpoint/2010/main" val="289838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1" y="304801"/>
            <a:ext cx="10369551" cy="892175"/>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295400" y="1371600"/>
            <a:ext cx="5274733" cy="49530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73334" y="1371600"/>
            <a:ext cx="5274733" cy="49530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6"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7"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B5C01662-2036-45DD-8200-0309F4622479}" type="slidenum">
              <a:rPr lang="en-US" altLang="ko-KR"/>
              <a:pPr>
                <a:defRPr/>
              </a:pPr>
              <a:t>‹#›</a:t>
            </a:fld>
            <a:endParaRPr lang="en-US" altLang="ko-KR"/>
          </a:p>
        </p:txBody>
      </p:sp>
    </p:spTree>
    <p:extLst>
      <p:ext uri="{BB962C8B-B14F-4D97-AF65-F5344CB8AC3E}">
        <p14:creationId xmlns:p14="http://schemas.microsoft.com/office/powerpoint/2010/main" val="7529521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userDrawn="1">
  <p:cSld name="1_标题幻灯片">
    <p:bg bwMode="gray">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6538324"/>
            <a:ext cx="12192000" cy="324646"/>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11" name="矩形 10"/>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5" name="图片 4">
            <a:extLst>
              <a:ext uri="{FF2B5EF4-FFF2-40B4-BE49-F238E27FC236}">
                <a16:creationId xmlns:a16="http://schemas.microsoft.com/office/drawing/2014/main" id="{00F9C054-BF2A-43A1-85AA-30C75C185C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0"/>
            <a:ext cx="3238500" cy="714375"/>
          </a:xfrm>
          <a:prstGeom prst="rect">
            <a:avLst/>
          </a:prstGeom>
        </p:spPr>
      </p:pic>
    </p:spTree>
    <p:extLst>
      <p:ext uri="{BB962C8B-B14F-4D97-AF65-F5344CB8AC3E}">
        <p14:creationId xmlns:p14="http://schemas.microsoft.com/office/powerpoint/2010/main" val="1045891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userDrawn="1"/>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538595"/>
            <a:ext cx="2743200" cy="316230"/>
          </a:xfrm>
        </p:spPr>
        <p:txBody>
          <a:bodyPr/>
          <a:lstStyle>
            <a:lvl1pPr>
              <a:defRPr>
                <a:solidFill>
                  <a:schemeClr val="bg1"/>
                </a:solidFill>
              </a:defRPr>
            </a:lvl1p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a:xfrm>
            <a:off x="4038600" y="6538595"/>
            <a:ext cx="4114800" cy="316230"/>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a:xfrm>
            <a:off x="8610600" y="6538595"/>
            <a:ext cx="2743200" cy="316230"/>
          </a:xfrm>
        </p:spPr>
        <p:txBody>
          <a:bodyPr/>
          <a:lstStyle>
            <a:lvl1pPr>
              <a:defRPr>
                <a:solidFill>
                  <a:schemeClr val="bg1"/>
                </a:solidFill>
              </a:defRPr>
            </a:lvl1pPr>
          </a:lstStyle>
          <a:p>
            <a:fld id="{DE68AD4E-5105-4F1B-8C66-A07DA4A33142}" type="slidenum">
              <a:rPr lang="zh-CN" altLang="en-US" smtClean="0"/>
              <a:t>‹#›</a:t>
            </a:fld>
            <a:endParaRPr lang="zh-CN" altLang="en-US"/>
          </a:p>
        </p:txBody>
      </p:sp>
      <p:sp>
        <p:nvSpPr>
          <p:cNvPr id="7" name="文本框 6"/>
          <p:cNvSpPr txBox="1"/>
          <p:nvPr userDrawn="1"/>
        </p:nvSpPr>
        <p:spPr>
          <a:xfrm>
            <a:off x="7884160" y="5779135"/>
            <a:ext cx="4064000" cy="368300"/>
          </a:xfrm>
          <a:prstGeom prst="rect">
            <a:avLst/>
          </a:prstGeom>
          <a:noFill/>
        </p:spPr>
        <p:txBody>
          <a:bodyPr wrap="square" rtlCol="0">
            <a:spAutoFit/>
          </a:bodyPr>
          <a:lstStyle/>
          <a:p>
            <a:endParaRPr lang="zh-CN" altLang="en-US"/>
          </a:p>
        </p:txBody>
      </p:sp>
      <p:sp>
        <p:nvSpPr>
          <p:cNvPr id="8" name="矩形 7"/>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11" name="图片 10">
            <a:extLst>
              <a:ext uri="{FF2B5EF4-FFF2-40B4-BE49-F238E27FC236}">
                <a16:creationId xmlns:a16="http://schemas.microsoft.com/office/drawing/2014/main" id="{A988A0CF-08D8-447A-8BF3-EEA532954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extLst>
      <p:ext uri="{BB962C8B-B14F-4D97-AF65-F5344CB8AC3E}">
        <p14:creationId xmlns:p14="http://schemas.microsoft.com/office/powerpoint/2010/main" val="3515583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816895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004985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413768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090763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892370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55806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25">
            <a:extLst>
              <a:ext uri="{FF2B5EF4-FFF2-40B4-BE49-F238E27FC236}">
                <a16:creationId xmlns:a16="http://schemas.microsoft.com/office/drawing/2014/main" id="{CFB2DD51-CE99-FB55-C5F7-69B20C23D268}"/>
              </a:ext>
            </a:extLst>
          </p:cNvPr>
          <p:cNvSpPr>
            <a:spLocks noGrp="1" noChangeArrowheads="1"/>
          </p:cNvSpPr>
          <p:nvPr>
            <p:ph type="sldNum" sz="quarter" idx="12"/>
          </p:nvPr>
        </p:nvSpPr>
        <p:spPr>
          <a:xfrm>
            <a:off x="9347200" y="6553200"/>
            <a:ext cx="2844800" cy="304800"/>
          </a:xfrm>
          <a:prstGeom prst="rect">
            <a:avLst/>
          </a:prstGeom>
          <a:ln/>
        </p:spPr>
        <p:txBody>
          <a:bodyPr anchor="ctr"/>
          <a:lstStyle>
            <a:lvl1pPr algn="r">
              <a:defRPr sz="1600">
                <a:solidFill>
                  <a:schemeClr val="bg1"/>
                </a:solidFill>
                <a:latin typeface="微软雅黑" panose="020B0503020204020204" pitchFamily="34" charset="-122"/>
              </a:defRPr>
            </a:lvl1pPr>
          </a:lstStyle>
          <a:p>
            <a:pPr>
              <a:defRPr/>
            </a:pPr>
            <a:fld id="{3884BE4A-665D-4750-B82A-97CE17AE2019}" type="slidenum">
              <a:rPr lang="en-US" altLang="ko-KR" smtClean="0"/>
              <a:pPr>
                <a:defRPr/>
              </a:pPr>
              <a:t>‹#›</a:t>
            </a:fld>
            <a:endParaRPr lang="en-US" altLang="ko-KR" dirty="0"/>
          </a:p>
        </p:txBody>
      </p:sp>
      <p:sp>
        <p:nvSpPr>
          <p:cNvPr id="8" name="文本框 7">
            <a:extLst>
              <a:ext uri="{FF2B5EF4-FFF2-40B4-BE49-F238E27FC236}">
                <a16:creationId xmlns:a16="http://schemas.microsoft.com/office/drawing/2014/main" id="{F1629696-AF93-DC54-6312-6731C8A10916}"/>
              </a:ext>
            </a:extLst>
          </p:cNvPr>
          <p:cNvSpPr txBox="1"/>
          <p:nvPr userDrawn="1"/>
        </p:nvSpPr>
        <p:spPr>
          <a:xfrm>
            <a:off x="152400" y="0"/>
            <a:ext cx="6999027"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章节4</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：进程间如何交换数据</a:t>
            </a:r>
          </a:p>
        </p:txBody>
      </p:sp>
      <p:sp>
        <p:nvSpPr>
          <p:cNvPr id="10" name="文本占位符 2">
            <a:extLst>
              <a:ext uri="{FF2B5EF4-FFF2-40B4-BE49-F238E27FC236}">
                <a16:creationId xmlns:a16="http://schemas.microsoft.com/office/drawing/2014/main" id="{29D4E43C-8F8D-071F-2840-CA93A02DB71B}"/>
              </a:ext>
            </a:extLst>
          </p:cNvPr>
          <p:cNvSpPr>
            <a:spLocks noGrp="1"/>
          </p:cNvSpPr>
          <p:nvPr>
            <p:ph idx="1"/>
          </p:nvPr>
        </p:nvSpPr>
        <p:spPr>
          <a:xfrm>
            <a:off x="695399" y="1569767"/>
            <a:ext cx="10801200" cy="4351338"/>
          </a:xfrm>
          <a:prstGeom prst="rect">
            <a:avLst/>
          </a:prstGeom>
        </p:spPr>
        <p:txBody>
          <a:bodyPr vert="horz" lIns="91440" tIns="45720" rIns="91440" bIns="45720" rtlCol="0">
            <a:normAutofit/>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lvl="0" indent="-342900" algn="l" defTabSz="914400" rtl="0" eaLnBrk="0" fontAlgn="base" hangingPunct="0">
              <a:spcBef>
                <a:spcPct val="20000"/>
              </a:spcBef>
              <a:spcAft>
                <a:spcPct val="0"/>
              </a:spcAft>
              <a:buClr>
                <a:srgbClr val="000000"/>
              </a:buClr>
              <a:buSzPct val="80000"/>
              <a:buFont typeface="Wingdings" panose="05000000000000000000" pitchFamily="2" charset="2"/>
              <a:buChar char="¢"/>
            </a:pPr>
            <a:r>
              <a:rPr lang="zh-CN" altLang="en-US" dirty="0"/>
              <a:t>单击此处编辑母版文本样式</a:t>
            </a:r>
          </a:p>
          <a:p>
            <a:pPr marL="742950" lvl="1" indent="-285750" algn="l" defTabSz="914400" rtl="0" eaLnBrk="0" fontAlgn="base" hangingPunct="0">
              <a:spcBef>
                <a:spcPct val="20000"/>
              </a:spcBef>
              <a:spcAft>
                <a:spcPct val="0"/>
              </a:spcAft>
              <a:buClr>
                <a:srgbClr val="C0C9F6"/>
              </a:buClr>
              <a:buSzPct val="80000"/>
              <a:buFont typeface="Wingdings" panose="05000000000000000000" pitchFamily="2" charset="2"/>
              <a:buChar char="l"/>
            </a:pPr>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标题占位符 1">
            <a:extLst>
              <a:ext uri="{FF2B5EF4-FFF2-40B4-BE49-F238E27FC236}">
                <a16:creationId xmlns:a16="http://schemas.microsoft.com/office/drawing/2014/main" id="{67222DE5-33E4-BC23-6507-ECD8AFDC216E}"/>
              </a:ext>
            </a:extLst>
          </p:cNvPr>
          <p:cNvSpPr>
            <a:spLocks noGrp="1"/>
          </p:cNvSpPr>
          <p:nvPr>
            <p:ph type="title"/>
          </p:nvPr>
        </p:nvSpPr>
        <p:spPr>
          <a:xfrm>
            <a:off x="695400" y="871855"/>
            <a:ext cx="10801200" cy="680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3600" b="0" kern="1200" dirty="0">
                <a:solidFill>
                  <a:schemeClr val="tx1"/>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0828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2" dur="500"/>
                                        <p:tgtEl>
                                          <p:spTgt spid="10">
                                            <p:txEl>
                                              <p:pRg st="1" end="1"/>
                                            </p:txEl>
                                          </p:spTgt>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6" dur="500"/>
                                        <p:tgtEl>
                                          <p:spTgt spid="10">
                                            <p:txEl>
                                              <p:pRg st="2" end="2"/>
                                            </p:txEl>
                                          </p:spTgt>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20" dur="500"/>
                                        <p:tgtEl>
                                          <p:spTgt spid="10">
                                            <p:txEl>
                                              <p:pRg st="3" end="3"/>
                                            </p:txEl>
                                          </p:spTgt>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24"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tmplLst>
          <p:tmpl lvl="1">
            <p:tnLst>
              <p:par>
                <p:cTn presetID="2" presetClass="entr" presetSubtype="4"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 lvl="2">
            <p:tnLst>
              <p:par>
                <p:cTn presetID="14" presetClass="entr" presetSubtype="1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randombar(horizontal)">
                      <p:cBhvr>
                        <p:cTn dur="500"/>
                        <p:tgtEl>
                          <p:spTgt spid="10"/>
                        </p:tgtEl>
                      </p:cBhvr>
                    </p:animEffect>
                  </p:childTnLst>
                </p:cTn>
              </p:par>
            </p:tnLst>
          </p:tmpl>
          <p:tmpl lvl="3">
            <p:tnLst>
              <p:par>
                <p:cTn presetID="14" presetClass="entr" presetSubtype="1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randombar(horizontal)">
                      <p:cBhvr>
                        <p:cTn dur="500"/>
                        <p:tgtEl>
                          <p:spTgt spid="10"/>
                        </p:tgtEl>
                      </p:cBhvr>
                    </p:animEffect>
                  </p:childTnLst>
                </p:cTn>
              </p:par>
            </p:tnLst>
          </p:tmpl>
          <p:tmpl lvl="4">
            <p:tnLst>
              <p:par>
                <p:cTn presetID="14" presetClass="entr" presetSubtype="1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randombar(horizontal)">
                      <p:cBhvr>
                        <p:cTn dur="500"/>
                        <p:tgtEl>
                          <p:spTgt spid="10"/>
                        </p:tgtEl>
                      </p:cBhvr>
                    </p:animEffect>
                  </p:childTnLst>
                </p:cTn>
              </p:par>
            </p:tnLst>
          </p:tmpl>
          <p:tmpl lvl="5">
            <p:tnLst>
              <p:par>
                <p:cTn presetID="14" presetClass="entr" presetSubtype="1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randombar(horizontal)">
                      <p:cBhvr>
                        <p:cTn dur="500"/>
                        <p:tgtEl>
                          <p:spTgt spid="10"/>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487435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675441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673804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777831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9448800" y="6525344"/>
            <a:ext cx="2743200" cy="332656"/>
          </a:xfrm>
          <a:prstGeom prst="rect">
            <a:avLst/>
          </a:prstGeom>
        </p:spPr>
        <p:txBody>
          <a:bodyPr anchor="ctr"/>
          <a:lstStyle>
            <a:lvl1pPr algn="r">
              <a:defRPr sz="1600" b="1">
                <a:solidFill>
                  <a:schemeClr val="bg1"/>
                </a:solidFill>
                <a:latin typeface="微软雅黑" panose="020B0503020204020204" pitchFamily="34" charset="-122"/>
                <a:ea typeface="微软雅黑" panose="020B0503020204020204" pitchFamily="34" charset="-122"/>
              </a:defRPr>
            </a:lvl1pPr>
          </a:lstStyle>
          <a:p>
            <a:fld id="{7209BB76-661F-4F23-A2E6-DCF093FEDF36}" type="slidenum">
              <a:rPr lang="zh-CN" altLang="en-US" smtClean="0"/>
              <a:pPr/>
              <a:t>‹#›</a:t>
            </a:fld>
            <a:endParaRPr lang="zh-CN" altLang="en-US" dirty="0"/>
          </a:p>
        </p:txBody>
      </p:sp>
      <p:sp>
        <p:nvSpPr>
          <p:cNvPr id="9" name="标题占位符 1"/>
          <p:cNvSpPr>
            <a:spLocks noGrp="1"/>
          </p:cNvSpPr>
          <p:nvPr>
            <p:ph type="title"/>
          </p:nvPr>
        </p:nvSpPr>
        <p:spPr>
          <a:xfrm>
            <a:off x="695400" y="871855"/>
            <a:ext cx="10801200" cy="68040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3" name="文本占位符 2"/>
          <p:cNvSpPr>
            <a:spLocks noGrp="1"/>
          </p:cNvSpPr>
          <p:nvPr>
            <p:ph idx="1"/>
          </p:nvPr>
        </p:nvSpPr>
        <p:spPr>
          <a:xfrm>
            <a:off x="695399" y="1569767"/>
            <a:ext cx="10801200" cy="4351338"/>
          </a:xfrm>
          <a:prstGeom prst="rect">
            <a:avLst/>
          </a:prstGeom>
        </p:spPr>
        <p:txBody>
          <a:bodyPr vert="horz" lIns="91440" tIns="45720" rIns="91440" bIns="45720" rtlCol="0">
            <a:normAutofit/>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lvl="0" indent="-342900" algn="l" defTabSz="914400" rtl="0" eaLnBrk="0" fontAlgn="base" hangingPunct="0">
              <a:spcBef>
                <a:spcPct val="20000"/>
              </a:spcBef>
              <a:spcAft>
                <a:spcPct val="0"/>
              </a:spcAft>
              <a:buClr>
                <a:srgbClr val="000000"/>
              </a:buClr>
              <a:buSzPct val="80000"/>
              <a:buFont typeface="Wingdings" panose="05000000000000000000" pitchFamily="2" charset="2"/>
              <a:buChar char="¢"/>
            </a:pPr>
            <a:r>
              <a:rPr lang="zh-CN" altLang="en-US" dirty="0"/>
              <a:t>单击此处编辑母版文本样式</a:t>
            </a:r>
          </a:p>
          <a:p>
            <a:pPr marL="742950" lvl="1" indent="-285750" algn="l" defTabSz="914400" rtl="0" eaLnBrk="0" fontAlgn="base" hangingPunct="0">
              <a:spcBef>
                <a:spcPct val="20000"/>
              </a:spcBef>
              <a:spcAft>
                <a:spcPct val="0"/>
              </a:spcAft>
              <a:buClr>
                <a:srgbClr val="C0C9F6"/>
              </a:buClr>
              <a:buSzPct val="80000"/>
              <a:buFont typeface="Wingdings" panose="05000000000000000000" pitchFamily="2" charset="2"/>
              <a:buChar char="l"/>
            </a:pPr>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14" name="组合 13"/>
          <p:cNvGrpSpPr/>
          <p:nvPr userDrawn="1"/>
        </p:nvGrpSpPr>
        <p:grpSpPr>
          <a:xfrm>
            <a:off x="0" y="980758"/>
            <a:ext cx="633730" cy="406400"/>
            <a:chOff x="56" y="2009"/>
            <a:chExt cx="998" cy="640"/>
          </a:xfrm>
        </p:grpSpPr>
        <p:sp>
          <p:nvSpPr>
            <p:cNvPr id="15"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6" name="椭圆 15"/>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2" name="文本框 1"/>
          <p:cNvSpPr txBox="1"/>
          <p:nvPr userDrawn="1"/>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章节4</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：内存管理</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续</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64791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12" dur="500"/>
                                        <p:tgtEl>
                                          <p:spTgt spid="13">
                                            <p:txEl>
                                              <p:pRg st="1" end="1"/>
                                            </p:txEl>
                                          </p:spTgt>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6" dur="500"/>
                                        <p:tgtEl>
                                          <p:spTgt spid="13">
                                            <p:txEl>
                                              <p:pRg st="2" end="2"/>
                                            </p:txEl>
                                          </p:spTgt>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20" dur="500"/>
                                        <p:tgtEl>
                                          <p:spTgt spid="13">
                                            <p:txEl>
                                              <p:pRg st="3" end="3"/>
                                            </p:txEl>
                                          </p:spTgt>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24"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 presetClass="entr" presetSubtype="4"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 lvl="2">
            <p:tnLst>
              <p:par>
                <p:cTn presetID="14" presetClass="entr" presetSubtype="1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randombar(horizontal)">
                      <p:cBhvr>
                        <p:cTn dur="500"/>
                        <p:tgtEl>
                          <p:spTgt spid="13"/>
                        </p:tgtEl>
                      </p:cBhvr>
                    </p:animEffect>
                  </p:childTnLst>
                </p:cTn>
              </p:par>
            </p:tnLst>
          </p:tmpl>
          <p:tmpl lvl="3">
            <p:tnLst>
              <p:par>
                <p:cTn presetID="14" presetClass="entr" presetSubtype="1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randombar(horizontal)">
                      <p:cBhvr>
                        <p:cTn dur="500"/>
                        <p:tgtEl>
                          <p:spTgt spid="13"/>
                        </p:tgtEl>
                      </p:cBhvr>
                    </p:animEffect>
                  </p:childTnLst>
                </p:cTn>
              </p:par>
            </p:tnLst>
          </p:tmpl>
          <p:tmpl lvl="4">
            <p:tnLst>
              <p:par>
                <p:cTn presetID="14" presetClass="entr" presetSubtype="1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randombar(horizontal)">
                      <p:cBhvr>
                        <p:cTn dur="500"/>
                        <p:tgtEl>
                          <p:spTgt spid="13"/>
                        </p:tgtEl>
                      </p:cBhvr>
                    </p:animEffect>
                  </p:childTnLst>
                </p:cTn>
              </p:par>
            </p:tnLst>
          </p:tmpl>
          <p:tmpl lvl="5">
            <p:tnLst>
              <p:par>
                <p:cTn presetID="14" presetClass="entr" presetSubtype="1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randombar(horizontal)">
                      <p:cBhvr>
                        <p:cTn dur="500"/>
                        <p:tgtEl>
                          <p:spTgt spid="13"/>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5400" y="871855"/>
            <a:ext cx="10801200" cy="68040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95399" y="1569767"/>
            <a:ext cx="10801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5">
            <a:extLst>
              <a:ext uri="{FF2B5EF4-FFF2-40B4-BE49-F238E27FC236}">
                <a16:creationId xmlns:a16="http://schemas.microsoft.com/office/drawing/2014/main" id="{53340531-0A3B-1E26-C710-927E5751B1FF}"/>
              </a:ext>
            </a:extLst>
          </p:cNvPr>
          <p:cNvSpPr>
            <a:spLocks noGrp="1"/>
          </p:cNvSpPr>
          <p:nvPr>
            <p:ph type="sldNum" sz="quarter" idx="12"/>
          </p:nvPr>
        </p:nvSpPr>
        <p:spPr>
          <a:xfrm>
            <a:off x="9448800" y="6525344"/>
            <a:ext cx="2743200" cy="332656"/>
          </a:xfrm>
          <a:prstGeom prst="rect">
            <a:avLst/>
          </a:prstGeom>
        </p:spPr>
        <p:txBody>
          <a:bodyPr anchor="ctr"/>
          <a:lstStyle>
            <a:lvl1pPr algn="r">
              <a:defRPr sz="1600" b="1">
                <a:solidFill>
                  <a:schemeClr val="bg1"/>
                </a:solidFill>
                <a:latin typeface="微软雅黑" panose="020B0503020204020204" pitchFamily="34" charset="-122"/>
                <a:ea typeface="微软雅黑" panose="020B0503020204020204" pitchFamily="34" charset="-122"/>
              </a:defRPr>
            </a:lvl1pPr>
          </a:lstStyle>
          <a:p>
            <a:fld id="{7209BB76-661F-4F23-A2E6-DCF093FEDF36}" type="slidenum">
              <a:rPr lang="zh-CN" altLang="en-US" smtClean="0"/>
              <a:pPr/>
              <a:t>‹#›</a:t>
            </a:fld>
            <a:endParaRPr lang="zh-CN" altLang="en-US" dirty="0"/>
          </a:p>
        </p:txBody>
      </p:sp>
      <p:sp>
        <p:nvSpPr>
          <p:cNvPr id="8" name="文本框 7">
            <a:extLst>
              <a:ext uri="{FF2B5EF4-FFF2-40B4-BE49-F238E27FC236}">
                <a16:creationId xmlns:a16="http://schemas.microsoft.com/office/drawing/2014/main" id="{40AAA8FD-D60E-16A4-CD42-CDCC8BC35BA8}"/>
              </a:ext>
            </a:extLst>
          </p:cNvPr>
          <p:cNvSpPr txBox="1"/>
          <p:nvPr userDrawn="1"/>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章节4</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：内存管理</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续</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302915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5" name="页脚占位符 4"/>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2337381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95400" y="871855"/>
            <a:ext cx="10801200" cy="68040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页脚占位符 5"/>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1120830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8" name="页脚占位符 7"/>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9" name="灯片编号占位符 8"/>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724322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95400" y="871855"/>
            <a:ext cx="10801200" cy="68040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4" name="页脚占位符 3"/>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5" name="灯片编号占位符 4"/>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1492903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1" y="304801"/>
            <a:ext cx="10369551" cy="89217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295400" y="1371600"/>
            <a:ext cx="5274733"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73334" y="1371600"/>
            <a:ext cx="5274733" cy="4953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6"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7"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0B07B236-F1C7-42BC-8E0C-86938ACFC643}" type="slidenum">
              <a:rPr lang="en-US" altLang="ko-KR"/>
              <a:pPr>
                <a:defRPr/>
              </a:pPr>
              <a:t>‹#›</a:t>
            </a:fld>
            <a:endParaRPr lang="en-US" altLang="ko-KR"/>
          </a:p>
        </p:txBody>
      </p:sp>
    </p:spTree>
    <p:extLst>
      <p:ext uri="{BB962C8B-B14F-4D97-AF65-F5344CB8AC3E}">
        <p14:creationId xmlns:p14="http://schemas.microsoft.com/office/powerpoint/2010/main" val="2892181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3" name="页脚占位符 2"/>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4" name="灯片编号占位符 3"/>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884741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页脚占位符 5"/>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2843455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页脚占位符 5"/>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615519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95400" y="871855"/>
            <a:ext cx="10801200" cy="68040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95399" y="1569767"/>
            <a:ext cx="108012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5" name="页脚占位符 4"/>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42831297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525344"/>
            <a:ext cx="2743200" cy="365125"/>
          </a:xfrm>
          <a:prstGeom prst="rect">
            <a:avLst/>
          </a:prstGeom>
        </p:spPr>
        <p:txBody>
          <a:bodyPr/>
          <a:lstStyle>
            <a:lvl1pPr>
              <a:defRPr>
                <a:ea typeface="微软雅黑" panose="020B0503020204020204" pitchFamily="34" charset="-122"/>
              </a:defRPr>
            </a:lvl1pPr>
          </a:lstStyle>
          <a:p>
            <a:endParaRPr lang="zh-CN" altLang="en-US"/>
          </a:p>
        </p:txBody>
      </p:sp>
      <p:sp>
        <p:nvSpPr>
          <p:cNvPr id="5" name="页脚占位符 4"/>
          <p:cNvSpPr>
            <a:spLocks noGrp="1"/>
          </p:cNvSpPr>
          <p:nvPr>
            <p:ph type="ftr" sz="quarter" idx="11"/>
          </p:nvPr>
        </p:nvSpPr>
        <p:spPr>
          <a:xfrm>
            <a:off x="4038600" y="6525344"/>
            <a:ext cx="4114800" cy="365125"/>
          </a:xfrm>
          <a:prstGeom prst="rect">
            <a:avLst/>
          </a:prstGeom>
        </p:spPr>
        <p:txBody>
          <a:bodyPr/>
          <a:lstStyle>
            <a:lvl1pPr>
              <a:defRPr>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a:xfrm>
            <a:off x="8610600" y="6525344"/>
            <a:ext cx="2743200" cy="365125"/>
          </a:xfrm>
          <a:prstGeom prst="rect">
            <a:avLst/>
          </a:prstGeom>
        </p:spPr>
        <p:txBody>
          <a:bodyPr/>
          <a:lstStyle>
            <a:lvl1pPr>
              <a:defRPr>
                <a:ea typeface="微软雅黑" panose="020B0503020204020204" pitchFamily="34" charset="-122"/>
              </a:defRPr>
            </a:lvl1pPr>
          </a:lstStyle>
          <a:p>
            <a:fld id="{7209BB76-661F-4F23-A2E6-DCF093FEDF36}" type="slidenum">
              <a:rPr lang="zh-CN" altLang="en-US" smtClean="0"/>
              <a:t>‹#›</a:t>
            </a:fld>
            <a:endParaRPr lang="zh-CN" altLang="en-US"/>
          </a:p>
        </p:txBody>
      </p:sp>
    </p:spTree>
    <p:extLst>
      <p:ext uri="{BB962C8B-B14F-4D97-AF65-F5344CB8AC3E}">
        <p14:creationId xmlns:p14="http://schemas.microsoft.com/office/powerpoint/2010/main" val="36590158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userDrawn="1">
  <p:cSld name="1_标题幻灯片">
    <p:bg bwMode="gray">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6538324"/>
            <a:ext cx="12192000" cy="324646"/>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11" name="矩形 10"/>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5" name="图片 4">
            <a:extLst>
              <a:ext uri="{FF2B5EF4-FFF2-40B4-BE49-F238E27FC236}">
                <a16:creationId xmlns:a16="http://schemas.microsoft.com/office/drawing/2014/main" id="{00F9C054-BF2A-43A1-85AA-30C75C185C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0"/>
            <a:ext cx="3238500" cy="714375"/>
          </a:xfrm>
          <a:prstGeom prst="rect">
            <a:avLst/>
          </a:prstGeom>
        </p:spPr>
      </p:pic>
    </p:spTree>
    <p:extLst>
      <p:ext uri="{BB962C8B-B14F-4D97-AF65-F5344CB8AC3E}">
        <p14:creationId xmlns:p14="http://schemas.microsoft.com/office/powerpoint/2010/main" val="2292598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E39AD132-9025-B649-2FF7-C791B47D0929}"/>
              </a:ext>
            </a:extLst>
          </p:cNvPr>
          <p:cNvSpPr>
            <a:spLocks noGrp="1"/>
          </p:cNvSpPr>
          <p:nvPr>
            <p:ph type="title"/>
          </p:nvPr>
        </p:nvSpPr>
        <p:spPr>
          <a:xfrm>
            <a:off x="731520" y="795655"/>
            <a:ext cx="10544054" cy="688976"/>
          </a:xfrm>
          <a:prstGeom prst="rect">
            <a:avLst/>
          </a:prstGeom>
        </p:spPr>
        <p:txBody>
          <a:bodyPr anchor="ctr"/>
          <a:lstStyle>
            <a:lvl1pPr algn="l">
              <a:defRPr sz="3600" b="0"/>
            </a:lvl1pPr>
          </a:lstStyle>
          <a:p>
            <a:r>
              <a:rPr lang="zh-CN" altLang="en-US" dirty="0"/>
              <a:t>单击此处编辑母版标题样式</a:t>
            </a:r>
          </a:p>
        </p:txBody>
      </p:sp>
      <p:sp>
        <p:nvSpPr>
          <p:cNvPr id="7" name="矩形 6">
            <a:extLst>
              <a:ext uri="{FF2B5EF4-FFF2-40B4-BE49-F238E27FC236}">
                <a16:creationId xmlns:a16="http://schemas.microsoft.com/office/drawing/2014/main" id="{448FA0D2-0551-6F69-A21B-0E0742C82111}"/>
              </a:ext>
            </a:extLst>
          </p:cNvPr>
          <p:cNvSpPr/>
          <p:nvPr userDrawn="1"/>
        </p:nvSpPr>
        <p:spPr>
          <a:xfrm>
            <a:off x="0" y="6538324"/>
            <a:ext cx="12192000" cy="324646"/>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8" name="矩形 7">
            <a:extLst>
              <a:ext uri="{FF2B5EF4-FFF2-40B4-BE49-F238E27FC236}">
                <a16:creationId xmlns:a16="http://schemas.microsoft.com/office/drawing/2014/main" id="{9B2DB9FD-33AE-137C-506F-DF8415209A89}"/>
              </a:ext>
            </a:extLst>
          </p:cNvPr>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grpSp>
        <p:nvGrpSpPr>
          <p:cNvPr id="11" name="组合 10">
            <a:extLst>
              <a:ext uri="{FF2B5EF4-FFF2-40B4-BE49-F238E27FC236}">
                <a16:creationId xmlns:a16="http://schemas.microsoft.com/office/drawing/2014/main" id="{AFA3FBFE-CDD0-DEDD-A515-0F780B1E4329}"/>
              </a:ext>
            </a:extLst>
          </p:cNvPr>
          <p:cNvGrpSpPr/>
          <p:nvPr userDrawn="1"/>
        </p:nvGrpSpPr>
        <p:grpSpPr>
          <a:xfrm>
            <a:off x="0" y="980758"/>
            <a:ext cx="633730" cy="406400"/>
            <a:chOff x="56" y="2009"/>
            <a:chExt cx="998" cy="640"/>
          </a:xfrm>
        </p:grpSpPr>
        <p:sp>
          <p:nvSpPr>
            <p:cNvPr id="12" name="任意多边形: 形状 7">
              <a:extLst>
                <a:ext uri="{FF2B5EF4-FFF2-40B4-BE49-F238E27FC236}">
                  <a16:creationId xmlns:a16="http://schemas.microsoft.com/office/drawing/2014/main" id="{4A4D3142-22D6-E8B7-F2FA-F359659A88B3}"/>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3" name="椭圆 12">
              <a:extLst>
                <a:ext uri="{FF2B5EF4-FFF2-40B4-BE49-F238E27FC236}">
                  <a16:creationId xmlns:a16="http://schemas.microsoft.com/office/drawing/2014/main" id="{3A38D73E-7364-BC91-D18F-FC11D9C7013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10" name="图片 9">
            <a:extLst>
              <a:ext uri="{FF2B5EF4-FFF2-40B4-BE49-F238E27FC236}">
                <a16:creationId xmlns:a16="http://schemas.microsoft.com/office/drawing/2014/main" id="{E7C914FF-314A-4B50-8F5B-3B17B75DD0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416" y="0"/>
            <a:ext cx="3238500" cy="714375"/>
          </a:xfrm>
          <a:prstGeom prst="rect">
            <a:avLst/>
          </a:prstGeom>
        </p:spPr>
      </p:pic>
    </p:spTree>
    <p:extLst>
      <p:ext uri="{BB962C8B-B14F-4D97-AF65-F5344CB8AC3E}">
        <p14:creationId xmlns:p14="http://schemas.microsoft.com/office/powerpoint/2010/main" val="55442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40043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3085432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1615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8"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9"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BCA16D0A-B9D9-41D5-AE5C-BCA3C2ECA1AF}" type="slidenum">
              <a:rPr lang="en-US" altLang="ko-KR"/>
              <a:pPr>
                <a:defRPr/>
              </a:pPr>
              <a:t>‹#›</a:t>
            </a:fld>
            <a:endParaRPr lang="en-US" altLang="ko-KR"/>
          </a:p>
        </p:txBody>
      </p:sp>
    </p:spTree>
    <p:extLst>
      <p:ext uri="{BB962C8B-B14F-4D97-AF65-F5344CB8AC3E}">
        <p14:creationId xmlns:p14="http://schemas.microsoft.com/office/powerpoint/2010/main" val="23524833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310250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2990757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7816813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152422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9403706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24686547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32914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8765946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59465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6045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1" y="304801"/>
            <a:ext cx="10369551" cy="892175"/>
          </a:xfrm>
          <a:prstGeom prst="rect">
            <a:avLst/>
          </a:prstGeom>
        </p:spPr>
        <p:txBody>
          <a:bodyPr/>
          <a:lstStyle/>
          <a:p>
            <a:r>
              <a:rPr lang="zh-CN" altLang="en-US"/>
              <a:t>单击此处编辑母版标题样式</a:t>
            </a:r>
          </a:p>
        </p:txBody>
      </p:sp>
      <p:sp>
        <p:nvSpPr>
          <p:cNvPr id="3"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4"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5"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DB3F9221-D005-4D58-A030-9507DE0DA806}" type="slidenum">
              <a:rPr lang="en-US" altLang="ko-KR"/>
              <a:pPr>
                <a:defRPr/>
              </a:pPr>
              <a:t>‹#›</a:t>
            </a:fld>
            <a:endParaRPr lang="en-US" altLang="ko-KR"/>
          </a:p>
        </p:txBody>
      </p:sp>
    </p:spTree>
    <p:extLst>
      <p:ext uri="{BB962C8B-B14F-4D97-AF65-F5344CB8AC3E}">
        <p14:creationId xmlns:p14="http://schemas.microsoft.com/office/powerpoint/2010/main" val="1506793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17" indent="0">
              <a:buNone/>
              <a:defRPr sz="1999">
                <a:solidFill>
                  <a:schemeClr val="tx1">
                    <a:tint val="75000"/>
                  </a:schemeClr>
                </a:solidFill>
              </a:defRPr>
            </a:lvl2pPr>
            <a:lvl3pPr marL="914034" indent="0">
              <a:buNone/>
              <a:defRPr sz="1799">
                <a:solidFill>
                  <a:schemeClr val="tx1">
                    <a:tint val="75000"/>
                  </a:schemeClr>
                </a:solidFill>
              </a:defRPr>
            </a:lvl3pPr>
            <a:lvl4pPr marL="1371051" indent="0">
              <a:buNone/>
              <a:defRPr sz="1599">
                <a:solidFill>
                  <a:schemeClr val="tx1">
                    <a:tint val="75000"/>
                  </a:schemeClr>
                </a:solidFill>
              </a:defRPr>
            </a:lvl4pPr>
            <a:lvl5pPr marL="1828068" indent="0">
              <a:buNone/>
              <a:defRPr sz="1599">
                <a:solidFill>
                  <a:schemeClr val="tx1">
                    <a:tint val="75000"/>
                  </a:schemeClr>
                </a:solidFill>
              </a:defRPr>
            </a:lvl5pPr>
            <a:lvl6pPr marL="2285086" indent="0">
              <a:buNone/>
              <a:defRPr sz="1599">
                <a:solidFill>
                  <a:schemeClr val="tx1">
                    <a:tint val="75000"/>
                  </a:schemeClr>
                </a:solidFill>
              </a:defRPr>
            </a:lvl6pPr>
            <a:lvl7pPr marL="2742103" indent="0">
              <a:buNone/>
              <a:defRPr sz="1599">
                <a:solidFill>
                  <a:schemeClr val="tx1">
                    <a:tint val="75000"/>
                  </a:schemeClr>
                </a:solidFill>
              </a:defRPr>
            </a:lvl7pPr>
            <a:lvl8pPr marL="3199120" indent="0">
              <a:buNone/>
              <a:defRPr sz="1599">
                <a:solidFill>
                  <a:schemeClr val="tx1">
                    <a:tint val="75000"/>
                  </a:schemeClr>
                </a:solidFill>
              </a:defRPr>
            </a:lvl8pPr>
            <a:lvl9pPr marL="3656137" indent="0">
              <a:buNone/>
              <a:defRPr sz="1599">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9596181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0113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632914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5627517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2857113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0359568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199"/>
            </a:lvl1pPr>
            <a:lvl2pPr marL="457017" indent="0">
              <a:buNone/>
              <a:defRPr sz="2799"/>
            </a:lvl2pPr>
            <a:lvl3pPr marL="914034" indent="0">
              <a:buNone/>
              <a:defRPr sz="2399"/>
            </a:lvl3pPr>
            <a:lvl4pPr marL="1371051" indent="0">
              <a:buNone/>
              <a:defRPr sz="1999"/>
            </a:lvl4pPr>
            <a:lvl5pPr marL="1828068" indent="0">
              <a:buNone/>
              <a:defRPr sz="1999"/>
            </a:lvl5pPr>
            <a:lvl6pPr marL="2285086" indent="0">
              <a:buNone/>
              <a:defRPr sz="1999"/>
            </a:lvl6pPr>
            <a:lvl7pPr marL="2742103" indent="0">
              <a:buNone/>
              <a:defRPr sz="1999"/>
            </a:lvl7pPr>
            <a:lvl8pPr marL="3199120" indent="0">
              <a:buNone/>
              <a:defRPr sz="1999"/>
            </a:lvl8pPr>
            <a:lvl9pPr marL="3656137" indent="0">
              <a:buNone/>
              <a:defRPr sz="1999"/>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709852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389241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61F55F-01F5-9745-81A5-4C312B5746FC}" type="datetimeFigureOut">
              <a:rPr kumimoji="1" lang="zh-CN" altLang="en-US" smtClean="0">
                <a:solidFill>
                  <a:prstClr val="black">
                    <a:tint val="75000"/>
                  </a:prstClr>
                </a:solidFill>
              </a:rPr>
              <a:pPr/>
              <a:t>2025/10/21</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9236CC9-F3AF-5743-BB23-FB32A03CDB87}"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46650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标题和内容">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85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3"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4"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AB663DBB-39C3-4374-9444-C7CAB4963701}" type="slidenum">
              <a:rPr lang="en-US" altLang="ko-KR"/>
              <a:pPr>
                <a:defRPr/>
              </a:pPr>
              <a:t>‹#›</a:t>
            </a:fld>
            <a:endParaRPr lang="en-US" altLang="ko-KR"/>
          </a:p>
        </p:txBody>
      </p:sp>
      <p:sp>
        <p:nvSpPr>
          <p:cNvPr id="5" name="文本框 4">
            <a:extLst>
              <a:ext uri="{FF2B5EF4-FFF2-40B4-BE49-F238E27FC236}">
                <a16:creationId xmlns:a16="http://schemas.microsoft.com/office/drawing/2014/main" id="{9DCF92A3-DBF9-8ACA-8511-848486D31B62}"/>
              </a:ext>
            </a:extLst>
          </p:cNvPr>
          <p:cNvSpPr txBox="1"/>
          <p:nvPr userDrawn="1"/>
        </p:nvSpPr>
        <p:spPr>
          <a:xfrm>
            <a:off x="152400" y="0"/>
            <a:ext cx="6693017"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章节4</a:t>
            </a:r>
            <a:r>
              <a:rPr lang="en-US" altLang="zh-CN"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：进程间如何交换数据</a:t>
            </a:r>
          </a:p>
        </p:txBody>
      </p:sp>
    </p:spTree>
    <p:extLst>
      <p:ext uri="{BB962C8B-B14F-4D97-AF65-F5344CB8AC3E}">
        <p14:creationId xmlns:p14="http://schemas.microsoft.com/office/powerpoint/2010/main" val="541103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bg>
      <p:bgPr>
        <a:solidFill>
          <a:schemeClr val="tx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AF04566-0D5E-47CD-999A-F81AA4494C38}"/>
              </a:ext>
            </a:extLst>
          </p:cNvPr>
          <p:cNvSpPr/>
          <p:nvPr userDrawn="1"/>
        </p:nvSpPr>
        <p:spPr>
          <a:xfrm>
            <a:off x="0" y="0"/>
            <a:ext cx="12192000" cy="685800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Tree>
    <p:extLst>
      <p:ext uri="{BB962C8B-B14F-4D97-AF65-F5344CB8AC3E}">
        <p14:creationId xmlns:p14="http://schemas.microsoft.com/office/powerpoint/2010/main" val="264570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6"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7"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017E077B-DE37-4861-8AFB-1017E35C9BF1}" type="slidenum">
              <a:rPr lang="en-US" altLang="ko-KR"/>
              <a:pPr>
                <a:defRPr/>
              </a:pPr>
              <a:t>‹#›</a:t>
            </a:fld>
            <a:endParaRPr lang="en-US" altLang="ko-KR"/>
          </a:p>
        </p:txBody>
      </p:sp>
    </p:spTree>
    <p:extLst>
      <p:ext uri="{BB962C8B-B14F-4D97-AF65-F5344CB8AC3E}">
        <p14:creationId xmlns:p14="http://schemas.microsoft.com/office/powerpoint/2010/main" val="284417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6"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7"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D432695C-46CC-46E3-8AA9-058EDD660692}" type="slidenum">
              <a:rPr lang="en-US" altLang="ko-KR"/>
              <a:pPr>
                <a:defRPr/>
              </a:pPr>
              <a:t>‹#›</a:t>
            </a:fld>
            <a:endParaRPr lang="en-US" altLang="ko-KR"/>
          </a:p>
        </p:txBody>
      </p:sp>
    </p:spTree>
    <p:extLst>
      <p:ext uri="{BB962C8B-B14F-4D97-AF65-F5344CB8AC3E}">
        <p14:creationId xmlns:p14="http://schemas.microsoft.com/office/powerpoint/2010/main" val="3509812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295401" y="304801"/>
            <a:ext cx="10369551" cy="8921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1295400" y="1371600"/>
            <a:ext cx="10752667" cy="50101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3"/>
          <p:cNvSpPr>
            <a:spLocks noGrp="1" noChangeArrowheads="1"/>
          </p:cNvSpPr>
          <p:nvPr>
            <p:ph type="dt" sz="half" idx="10"/>
          </p:nvPr>
        </p:nvSpPr>
        <p:spPr>
          <a:xfrm>
            <a:off x="1303867" y="6508750"/>
            <a:ext cx="3352800" cy="304800"/>
          </a:xfrm>
          <a:prstGeom prst="rect">
            <a:avLst/>
          </a:prstGeom>
          <a:ln/>
        </p:spPr>
        <p:txBody>
          <a:bodyPr/>
          <a:lstStyle>
            <a:lvl1pPr>
              <a:defRPr/>
            </a:lvl1pPr>
          </a:lstStyle>
          <a:p>
            <a:pPr>
              <a:defRPr/>
            </a:pPr>
            <a:endParaRPr lang="en-US" altLang="ko-KR"/>
          </a:p>
        </p:txBody>
      </p:sp>
      <p:sp>
        <p:nvSpPr>
          <p:cNvPr id="5" name="Rectangle 24"/>
          <p:cNvSpPr>
            <a:spLocks noGrp="1" noChangeArrowheads="1"/>
          </p:cNvSpPr>
          <p:nvPr>
            <p:ph type="ftr" sz="quarter" idx="11"/>
          </p:nvPr>
        </p:nvSpPr>
        <p:spPr>
          <a:xfrm>
            <a:off x="7924800" y="6508750"/>
            <a:ext cx="3860800" cy="304800"/>
          </a:xfrm>
          <a:prstGeom prst="rect">
            <a:avLst/>
          </a:prstGeom>
          <a:ln/>
        </p:spPr>
        <p:txBody>
          <a:bodyPr/>
          <a:lstStyle>
            <a:lvl1pPr>
              <a:defRPr/>
            </a:lvl1pPr>
          </a:lstStyle>
          <a:p>
            <a:pPr>
              <a:defRPr/>
            </a:pPr>
            <a:endParaRPr lang="en-US" altLang="ko-KR"/>
          </a:p>
        </p:txBody>
      </p:sp>
      <p:sp>
        <p:nvSpPr>
          <p:cNvPr id="6" name="Rectangle 25"/>
          <p:cNvSpPr>
            <a:spLocks noGrp="1" noChangeArrowheads="1"/>
          </p:cNvSpPr>
          <p:nvPr>
            <p:ph type="sldNum" sz="quarter" idx="12"/>
          </p:nvPr>
        </p:nvSpPr>
        <p:spPr>
          <a:xfrm>
            <a:off x="4883151" y="6508750"/>
            <a:ext cx="2844800" cy="304800"/>
          </a:xfrm>
          <a:prstGeom prst="rect">
            <a:avLst/>
          </a:prstGeom>
          <a:ln/>
        </p:spPr>
        <p:txBody>
          <a:bodyPr/>
          <a:lstStyle>
            <a:lvl1pPr>
              <a:defRPr/>
            </a:lvl1pPr>
          </a:lstStyle>
          <a:p>
            <a:pPr>
              <a:defRPr/>
            </a:pPr>
            <a:fld id="{8DA80184-8594-4668-B4A9-6A52DA6D3E0C}" type="slidenum">
              <a:rPr lang="en-US" altLang="ko-KR"/>
              <a:pPr>
                <a:defRPr/>
              </a:pPr>
              <a:t>‹#›</a:t>
            </a:fld>
            <a:endParaRPr lang="en-US" altLang="ko-KR"/>
          </a:p>
        </p:txBody>
      </p:sp>
    </p:spTree>
    <p:extLst>
      <p:ext uri="{BB962C8B-B14F-4D97-AF65-F5344CB8AC3E}">
        <p14:creationId xmlns:p14="http://schemas.microsoft.com/office/powerpoint/2010/main" val="217718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C42603-A1A8-9274-CD13-9F3A95C91E11}"/>
              </a:ext>
            </a:extLst>
          </p:cNvPr>
          <p:cNvSpPr/>
          <p:nvPr userDrawn="1"/>
        </p:nvSpPr>
        <p:spPr>
          <a:xfrm>
            <a:off x="0" y="6538324"/>
            <a:ext cx="12192000" cy="324646"/>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3" name="矩形 2">
            <a:extLst>
              <a:ext uri="{FF2B5EF4-FFF2-40B4-BE49-F238E27FC236}">
                <a16:creationId xmlns:a16="http://schemas.microsoft.com/office/drawing/2014/main" id="{BDA4EC66-1766-6461-0F55-C2087EC39C02}"/>
              </a:ext>
            </a:extLst>
          </p:cNvPr>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6" name="图片 5">
            <a:extLst>
              <a:ext uri="{FF2B5EF4-FFF2-40B4-BE49-F238E27FC236}">
                <a16:creationId xmlns:a16="http://schemas.microsoft.com/office/drawing/2014/main" id="{F5EBBB6C-5867-41FE-B427-4FDCA7FBFE8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778592" y="0"/>
            <a:ext cx="3238500" cy="714375"/>
          </a:xfrm>
          <a:prstGeom prst="rect">
            <a:avLst/>
          </a:prstGeom>
        </p:spPr>
      </p:pic>
    </p:spTree>
    <p:extLst>
      <p:ext uri="{BB962C8B-B14F-4D97-AF65-F5344CB8AC3E}">
        <p14:creationId xmlns:p14="http://schemas.microsoft.com/office/powerpoint/2010/main" val="22240827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rtl="0" eaLnBrk="0" fontAlgn="base" hangingPunct="0">
        <a:spcBef>
          <a:spcPct val="0"/>
        </a:spcBef>
        <a:spcAft>
          <a:spcPct val="0"/>
        </a:spcAft>
        <a:defRPr sz="4000" b="1">
          <a:solidFill>
            <a:schemeClr val="tx1"/>
          </a:solidFill>
          <a:latin typeface="+mj-lt"/>
          <a:ea typeface="+mj-ea"/>
          <a:cs typeface="+mj-cs"/>
        </a:defRPr>
      </a:lvl1pPr>
      <a:lvl2pPr algn="ctr" rtl="0" eaLnBrk="0" fontAlgn="base" hangingPunct="0">
        <a:spcBef>
          <a:spcPct val="0"/>
        </a:spcBef>
        <a:spcAft>
          <a:spcPct val="0"/>
        </a:spcAft>
        <a:defRPr sz="4000" b="1">
          <a:solidFill>
            <a:schemeClr val="tx1"/>
          </a:solidFill>
          <a:latin typeface="Times New Roman" pitchFamily="18" charset="0"/>
        </a:defRPr>
      </a:lvl2pPr>
      <a:lvl3pPr algn="ctr" rtl="0" eaLnBrk="0" fontAlgn="base" hangingPunct="0">
        <a:spcBef>
          <a:spcPct val="0"/>
        </a:spcBef>
        <a:spcAft>
          <a:spcPct val="0"/>
        </a:spcAft>
        <a:defRPr sz="4000" b="1">
          <a:solidFill>
            <a:schemeClr val="tx1"/>
          </a:solidFill>
          <a:latin typeface="Times New Roman" pitchFamily="18" charset="0"/>
        </a:defRPr>
      </a:lvl3pPr>
      <a:lvl4pPr algn="ctr" rtl="0" eaLnBrk="0" fontAlgn="base" hangingPunct="0">
        <a:spcBef>
          <a:spcPct val="0"/>
        </a:spcBef>
        <a:spcAft>
          <a:spcPct val="0"/>
        </a:spcAft>
        <a:defRPr sz="4000" b="1">
          <a:solidFill>
            <a:schemeClr val="tx1"/>
          </a:solidFill>
          <a:latin typeface="Times New Roman" pitchFamily="18" charset="0"/>
        </a:defRPr>
      </a:lvl4pPr>
      <a:lvl5pPr algn="ctr" rtl="0" eaLnBrk="0" fontAlgn="base" hangingPunct="0">
        <a:spcBef>
          <a:spcPct val="0"/>
        </a:spcBef>
        <a:spcAft>
          <a:spcPct val="0"/>
        </a:spcAft>
        <a:defRPr sz="4000" b="1">
          <a:solidFill>
            <a:schemeClr val="tx1"/>
          </a:solidFill>
          <a:latin typeface="Times New Roman" pitchFamily="18" charset="0"/>
        </a:defRPr>
      </a:lvl5pPr>
      <a:lvl6pPr marL="457200" algn="ctr" rtl="0" fontAlgn="base">
        <a:spcBef>
          <a:spcPct val="0"/>
        </a:spcBef>
        <a:spcAft>
          <a:spcPct val="0"/>
        </a:spcAft>
        <a:defRPr sz="4000" b="1">
          <a:solidFill>
            <a:schemeClr val="tx1"/>
          </a:solidFill>
          <a:latin typeface="Times New Roman" pitchFamily="18" charset="0"/>
        </a:defRPr>
      </a:lvl6pPr>
      <a:lvl7pPr marL="914400" algn="ctr" rtl="0" fontAlgn="base">
        <a:spcBef>
          <a:spcPct val="0"/>
        </a:spcBef>
        <a:spcAft>
          <a:spcPct val="0"/>
        </a:spcAft>
        <a:defRPr sz="4000" b="1">
          <a:solidFill>
            <a:schemeClr val="tx1"/>
          </a:solidFill>
          <a:latin typeface="Times New Roman" pitchFamily="18" charset="0"/>
        </a:defRPr>
      </a:lvl7pPr>
      <a:lvl8pPr marL="1371600" algn="ctr" rtl="0" fontAlgn="base">
        <a:spcBef>
          <a:spcPct val="0"/>
        </a:spcBef>
        <a:spcAft>
          <a:spcPct val="0"/>
        </a:spcAft>
        <a:defRPr sz="4000" b="1">
          <a:solidFill>
            <a:schemeClr val="tx1"/>
          </a:solidFill>
          <a:latin typeface="Times New Roman" pitchFamily="18" charset="0"/>
        </a:defRPr>
      </a:lvl8pPr>
      <a:lvl9pPr marL="1828800" algn="ctr" rtl="0" fontAlgn="base">
        <a:spcBef>
          <a:spcPct val="0"/>
        </a:spcBef>
        <a:spcAft>
          <a:spcPct val="0"/>
        </a:spcAft>
        <a:defRPr sz="4000" b="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7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5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8AD4E-5105-4F1B-8C66-A07DA4A33142}" type="slidenum">
              <a:rPr lang="zh-CN" altLang="en-US" smtClean="0"/>
              <a:t>‹#›</a:t>
            </a:fld>
            <a:endParaRPr lang="zh-CN" altLang="en-US"/>
          </a:p>
        </p:txBody>
      </p:sp>
    </p:spTree>
    <p:extLst>
      <p:ext uri="{BB962C8B-B14F-4D97-AF65-F5344CB8AC3E}">
        <p14:creationId xmlns:p14="http://schemas.microsoft.com/office/powerpoint/2010/main" val="107421166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6538324"/>
            <a:ext cx="12192000" cy="324646"/>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8" name="矩形 7"/>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5" name="图片 4">
            <a:extLst>
              <a:ext uri="{FF2B5EF4-FFF2-40B4-BE49-F238E27FC236}">
                <a16:creationId xmlns:a16="http://schemas.microsoft.com/office/drawing/2014/main" id="{A9F3E8A0-4D4F-4BFB-9758-3F274B7D380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40416" y="0"/>
            <a:ext cx="3238500" cy="714375"/>
          </a:xfrm>
          <a:prstGeom prst="rect">
            <a:avLst/>
          </a:prstGeom>
        </p:spPr>
      </p:pic>
    </p:spTree>
    <p:extLst>
      <p:ext uri="{BB962C8B-B14F-4D97-AF65-F5344CB8AC3E}">
        <p14:creationId xmlns:p14="http://schemas.microsoft.com/office/powerpoint/2010/main" val="394438519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kern="0" dirty="0" smtClean="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000" kern="0" dirty="0" smtClean="0">
          <a:solidFill>
            <a:srgbClr val="000000"/>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3260-E2F6-48C8-BC23-506F661997E7}" type="datetimeFigureOut">
              <a:rPr lang="zh-CN" altLang="en-US" smtClean="0"/>
              <a:t>2025/10/21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8AD4E-5105-4F1B-8C66-A07DA4A33142}" type="slidenum">
              <a:rPr lang="zh-CN" altLang="en-US" smtClean="0"/>
              <a:t>‹#›</a:t>
            </a:fld>
            <a:endParaRPr lang="zh-CN" altLang="en-US"/>
          </a:p>
        </p:txBody>
      </p:sp>
      <p:pic>
        <p:nvPicPr>
          <p:cNvPr id="8" name="图片 7"/>
          <p:cNvPicPr>
            <a:picLocks noChangeAspect="1"/>
          </p:cNvPicPr>
          <p:nvPr userDrawn="1"/>
        </p:nvPicPr>
        <p:blipFill>
          <a:blip r:embed="rId13"/>
          <a:stretch>
            <a:fillRect/>
          </a:stretch>
        </p:blipFill>
        <p:spPr>
          <a:xfrm>
            <a:off x="-55652" y="0"/>
            <a:ext cx="12303304" cy="6858000"/>
          </a:xfrm>
          <a:prstGeom prst="rect">
            <a:avLst/>
          </a:prstGeom>
        </p:spPr>
      </p:pic>
    </p:spTree>
    <p:extLst>
      <p:ext uri="{BB962C8B-B14F-4D97-AF65-F5344CB8AC3E}">
        <p14:creationId xmlns:p14="http://schemas.microsoft.com/office/powerpoint/2010/main" val="34013936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ts val="0"/>
        </a:spcBef>
        <a:spcAft>
          <a:spcPts val="0"/>
        </a:spcAft>
        <a:buNone/>
        <a:defRPr sz="4400" b="0" i="0" u="none" kern="1200">
          <a:solidFill>
            <a:srgbClr val="00000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199" y="6356352"/>
            <a:ext cx="6686332" cy="365125"/>
          </a:xfrm>
          <a:prstGeom prst="rect">
            <a:avLst/>
          </a:prstGeom>
        </p:spPr>
        <p:txBody>
          <a:bodyPr vert="horz" lIns="91440" tIns="45720" rIns="91440" bIns="45720" rtlCol="0" anchor="ctr"/>
          <a:lstStyle>
            <a:lvl1pPr algn="l">
              <a:defRPr sz="1200">
                <a:solidFill>
                  <a:schemeClr val="bg1"/>
                </a:solidFill>
                <a:latin typeface="+mn-lt"/>
              </a:defRPr>
            </a:lvl1pPr>
          </a:lstStyle>
          <a:p>
            <a:r>
              <a:rPr lang="en-US" altLang="zh-CN" dirty="0"/>
              <a:t>Huawei Proprietary - Restricted Distribution (Course-related teachers and students only) </a:t>
            </a: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41222255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3045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rPr>
              <a:t>操作系统</a:t>
            </a:r>
          </a:p>
        </p:txBody>
      </p:sp>
      <p:sp>
        <p:nvSpPr>
          <p:cNvPr id="3" name="副标题 2"/>
          <p:cNvSpPr>
            <a:spLocks noGrp="1"/>
          </p:cNvSpPr>
          <p:nvPr>
            <p:ph type="subTitle" idx="1"/>
          </p:nvPr>
        </p:nvSpPr>
        <p:spPr>
          <a:xfrm>
            <a:off x="1991497" y="3880332"/>
            <a:ext cx="8607212" cy="1923701"/>
          </a:xfrm>
        </p:spPr>
        <p:txBody>
          <a:bodyPr>
            <a:normAutofit/>
          </a:bodyPr>
          <a:lstStyle/>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宫晓利、蒲凌君、张久武、李浩然    </a:t>
            </a:r>
            <a:endPar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gongxiaoli@nankai.edu.cn</a:t>
            </a: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、pulingjun</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@nankai.edu.cn</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zhangjiuwu@nankai.edu.cn wanch_lhr@nankai.edu.cn</a:t>
            </a: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南开大学 计算机学院  密码与网络空间安全学院</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文本框 7"/>
          <p:cNvSpPr txBox="1"/>
          <p:nvPr/>
        </p:nvSpPr>
        <p:spPr>
          <a:xfrm>
            <a:off x="6398895" y="1233805"/>
            <a:ext cx="406400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B9FED07-577E-0D66-6A4B-78790D8504C5}"/>
              </a:ext>
            </a:extLst>
          </p:cNvPr>
          <p:cNvPicPr>
            <a:picLocks noChangeAspect="1"/>
          </p:cNvPicPr>
          <p:nvPr/>
        </p:nvPicPr>
        <p:blipFill>
          <a:blip r:embed="rId2"/>
          <a:stretch>
            <a:fillRect/>
          </a:stretch>
        </p:blipFill>
        <p:spPr>
          <a:xfrm>
            <a:off x="3211116" y="1669610"/>
            <a:ext cx="5669771" cy="4346825"/>
          </a:xfrm>
          <a:prstGeom prst="rect">
            <a:avLst/>
          </a:prstGeom>
        </p:spPr>
      </p:pic>
      <p:sp>
        <p:nvSpPr>
          <p:cNvPr id="2" name="标题 1">
            <a:extLst>
              <a:ext uri="{FF2B5EF4-FFF2-40B4-BE49-F238E27FC236}">
                <a16:creationId xmlns:a16="http://schemas.microsoft.com/office/drawing/2014/main" id="{D1A9DBAA-5915-4191-ACE7-756AED5387CB}"/>
              </a:ext>
            </a:extLst>
          </p:cNvPr>
          <p:cNvSpPr>
            <a:spLocks noGrp="1"/>
          </p:cNvSpPr>
          <p:nvPr>
            <p:ph type="title"/>
          </p:nvPr>
        </p:nvSpPr>
        <p:spPr>
          <a:xfrm>
            <a:off x="695399" y="871855"/>
            <a:ext cx="11597153" cy="680403"/>
          </a:xfrm>
          <a:prstGeom prst="rect">
            <a:avLst/>
          </a:prstGeom>
        </p:spPr>
        <p:txBody>
          <a:bodyPr>
            <a:normAutofit fontScale="90000"/>
          </a:bodyPr>
          <a:lstStyle/>
          <a:p>
            <a:r>
              <a:rPr lang="zh-CN" altLang="en-US" dirty="0"/>
              <a:t>进程间隔离可以借助页表实现，进程内区域间隔离需要硬件支持</a:t>
            </a:r>
          </a:p>
        </p:txBody>
      </p:sp>
      <p:sp>
        <p:nvSpPr>
          <p:cNvPr id="6" name="灯片编号占位符 5">
            <a:extLst>
              <a:ext uri="{FF2B5EF4-FFF2-40B4-BE49-F238E27FC236}">
                <a16:creationId xmlns:a16="http://schemas.microsoft.com/office/drawing/2014/main" id="{B7506E29-4DDB-49E8-A788-61D776206623}"/>
              </a:ext>
            </a:extLst>
          </p:cNvPr>
          <p:cNvSpPr>
            <a:spLocks noGrp="1"/>
          </p:cNvSpPr>
          <p:nvPr>
            <p:ph type="sldNum" sz="quarter" idx="12"/>
          </p:nvPr>
        </p:nvSpPr>
        <p:spPr>
          <a:xfrm>
            <a:off x="9347200" y="6508750"/>
            <a:ext cx="2844800" cy="304800"/>
          </a:xfrm>
          <a:prstGeom prst="rect">
            <a:avLst/>
          </a:prstGeom>
        </p:spPr>
        <p:txBody>
          <a:bodyPr/>
          <a:lstStyle/>
          <a:p>
            <a:pPr>
              <a:defRPr/>
            </a:pPr>
            <a:fld id="{735FD82A-B7E6-45EF-A6AD-CFE05C0DE389}" type="slidenum">
              <a:rPr lang="en-US" altLang="ko-KR" smtClean="0"/>
              <a:pPr>
                <a:defRPr/>
              </a:pPr>
              <a:t>10</a:t>
            </a:fld>
            <a:endParaRPr lang="en-US" altLang="ko-KR"/>
          </a:p>
        </p:txBody>
      </p:sp>
      <p:sp>
        <p:nvSpPr>
          <p:cNvPr id="12" name="矩形 11">
            <a:extLst>
              <a:ext uri="{FF2B5EF4-FFF2-40B4-BE49-F238E27FC236}">
                <a16:creationId xmlns:a16="http://schemas.microsoft.com/office/drawing/2014/main" id="{2E1ED0BE-73F4-46A1-A5B9-D9C79905BBA7}"/>
              </a:ext>
            </a:extLst>
          </p:cNvPr>
          <p:cNvSpPr/>
          <p:nvPr/>
        </p:nvSpPr>
        <p:spPr bwMode="auto">
          <a:xfrm>
            <a:off x="2143810" y="1570038"/>
            <a:ext cx="3524181" cy="46610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zh-CN" altLang="en-US">
              <a:latin typeface="Times New Roman" pitchFamily="18" charset="0"/>
            </a:endParaRPr>
          </a:p>
        </p:txBody>
      </p:sp>
      <p:pic>
        <p:nvPicPr>
          <p:cNvPr id="1026" name="Picture 2" descr="https://gimg2.baidu.com/image_search/src=http%3A%2F%2Fimg2018.cnblogs.com%2Fblog%2F1518162%2F201901%2F1518162-20190114140729006-1391783543.png&amp;refer=http%3A%2F%2Fimg2018.cnblogs.com&amp;app=2002&amp;size=f9999,10000&amp;q=a80&amp;n=0&amp;g=0n&amp;fmt=jpeg?sec=1623820347&amp;t=b48c3f8358d66091802043b509ab5b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7" y="2222500"/>
            <a:ext cx="5286375"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CA6C9DE-36D6-4953-B985-3BAAE2D0BCEA}"/>
              </a:ext>
            </a:extLst>
          </p:cNvPr>
          <p:cNvSpPr txBox="1"/>
          <p:nvPr/>
        </p:nvSpPr>
        <p:spPr>
          <a:xfrm>
            <a:off x="8754533" y="5190067"/>
            <a:ext cx="2977500" cy="1200329"/>
          </a:xfrm>
          <a:prstGeom prst="rect">
            <a:avLst/>
          </a:prstGeom>
          <a:noFill/>
        </p:spPr>
        <p:txBody>
          <a:bodyPr wrap="square" rtlCol="0">
            <a:spAutoFit/>
          </a:bodyPr>
          <a:lstStyle/>
          <a:p>
            <a:r>
              <a:rPr lang="en-US" altLang="zh-CN" dirty="0"/>
              <a:t>X86</a:t>
            </a:r>
            <a:r>
              <a:rPr lang="zh-CN" altLang="en-US" dirty="0"/>
              <a:t>用段或者页表的权限位均可实现权限管理</a:t>
            </a:r>
            <a:endParaRPr lang="en-US" altLang="zh-CN" dirty="0"/>
          </a:p>
          <a:p>
            <a:r>
              <a:rPr lang="en-US" altLang="zh-CN" dirty="0"/>
              <a:t>RISCV</a:t>
            </a:r>
            <a:r>
              <a:rPr lang="zh-CN" altLang="en-US" dirty="0"/>
              <a:t>仅支持页表权的权限位进行管理</a:t>
            </a:r>
          </a:p>
        </p:txBody>
      </p:sp>
    </p:spTree>
    <p:extLst>
      <p:ext uri="{BB962C8B-B14F-4D97-AF65-F5344CB8AC3E}">
        <p14:creationId xmlns:p14="http://schemas.microsoft.com/office/powerpoint/2010/main" val="33544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V="1">
            <a:off x="5162206" y="1899020"/>
            <a:ext cx="2363576" cy="2363576"/>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5460202" y="2197016"/>
            <a:ext cx="1779828" cy="1779828"/>
          </a:xfrm>
          <a:prstGeom prst="ellipse">
            <a:avLst/>
          </a:prstGeom>
          <a:gradFill>
            <a:gsLst>
              <a:gs pos="100000">
                <a:srgbClr val="FFF9B1"/>
              </a:gs>
              <a:gs pos="0">
                <a:srgbClr val="FDD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V="1">
            <a:off x="5745954" y="2482768"/>
            <a:ext cx="1208324" cy="1208324"/>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6031706" y="2757634"/>
            <a:ext cx="636820" cy="636820"/>
          </a:xfrm>
          <a:prstGeom prst="ellipse">
            <a:avLst/>
          </a:prstGeom>
          <a:gradFill>
            <a:gsLst>
              <a:gs pos="100000">
                <a:srgbClr val="FDD000"/>
              </a:gs>
              <a:gs pos="0">
                <a:srgbClr val="FFF9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3965230" y="4510704"/>
            <a:ext cx="157163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flipH="1" flipV="1">
            <a:off x="3899927" y="4444138"/>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flipH="1" flipV="1">
            <a:off x="5460087" y="4444138"/>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flipH="1" flipV="1">
            <a:off x="4937370" y="4444138"/>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flipH="1" flipV="1">
            <a:off x="4428506" y="4444138"/>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5698516" y="1662198"/>
            <a:ext cx="1394109" cy="280290"/>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Protection Rings</a:t>
            </a:r>
            <a:endParaRPr lang="zh-CN" altLang="en-US" sz="1000" b="1" dirty="0">
              <a:solidFill>
                <a:srgbClr val="005072"/>
              </a:solidFill>
              <a:latin typeface="微软雅黑" pitchFamily="34" charset="-122"/>
              <a:ea typeface="微软雅黑" pitchFamily="34" charset="-122"/>
            </a:endParaRPr>
          </a:p>
        </p:txBody>
      </p:sp>
      <p:sp>
        <p:nvSpPr>
          <p:cNvPr id="8" name="Content Placeholder 2"/>
          <p:cNvSpPr txBox="1">
            <a:spLocks/>
          </p:cNvSpPr>
          <p:nvPr/>
        </p:nvSpPr>
        <p:spPr bwMode="auto">
          <a:xfrm>
            <a:off x="3710601" y="3202071"/>
            <a:ext cx="1460096" cy="31469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Operating System</a:t>
            </a:r>
            <a:endParaRPr lang="zh-CN" altLang="en-US" sz="1000" b="1" dirty="0">
              <a:solidFill>
                <a:srgbClr val="005072"/>
              </a:solidFill>
              <a:latin typeface="微软雅黑" pitchFamily="34" charset="-122"/>
              <a:ea typeface="微软雅黑" pitchFamily="34" charset="-122"/>
            </a:endParaRPr>
          </a:p>
        </p:txBody>
      </p:sp>
      <p:sp>
        <p:nvSpPr>
          <p:cNvPr id="9" name="Content Placeholder 2"/>
          <p:cNvSpPr txBox="1">
            <a:spLocks/>
          </p:cNvSpPr>
          <p:nvPr/>
        </p:nvSpPr>
        <p:spPr bwMode="auto">
          <a:xfrm>
            <a:off x="3804865" y="3341862"/>
            <a:ext cx="1309268" cy="25031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Services (Device </a:t>
            </a:r>
            <a:r>
              <a:rPr lang="en-US" altLang="zh-CN" sz="1000" b="1" dirty="0" err="1">
                <a:solidFill>
                  <a:srgbClr val="005072"/>
                </a:solidFill>
                <a:latin typeface="微软雅黑" pitchFamily="34" charset="-122"/>
                <a:ea typeface="微软雅黑" pitchFamily="34" charset="-122"/>
              </a:rPr>
              <a:t>Drivers,Etc</a:t>
            </a:r>
            <a:r>
              <a:rPr lang="en-US" altLang="zh-CN" sz="1000" b="1" dirty="0">
                <a:solidFill>
                  <a:srgbClr val="005072"/>
                </a:solidFill>
                <a:latin typeface="微软雅黑" pitchFamily="34" charset="-122"/>
                <a:ea typeface="微软雅黑" pitchFamily="34" charset="-122"/>
              </a:rPr>
              <a:t>)</a:t>
            </a:r>
            <a:endParaRPr lang="zh-CN" altLang="en-US" sz="1000" b="1" dirty="0">
              <a:solidFill>
                <a:srgbClr val="005072"/>
              </a:solidFill>
              <a:latin typeface="微软雅黑" pitchFamily="34" charset="-122"/>
              <a:ea typeface="微软雅黑" pitchFamily="34" charset="-122"/>
            </a:endParaRPr>
          </a:p>
        </p:txBody>
      </p:sp>
      <p:sp>
        <p:nvSpPr>
          <p:cNvPr id="10" name="Content Placeholder 2"/>
          <p:cNvSpPr txBox="1">
            <a:spLocks/>
          </p:cNvSpPr>
          <p:nvPr/>
        </p:nvSpPr>
        <p:spPr bwMode="auto">
          <a:xfrm>
            <a:off x="4040542" y="3753722"/>
            <a:ext cx="1045317" cy="272088"/>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Applications</a:t>
            </a:r>
            <a:endParaRPr lang="zh-CN" altLang="en-US" sz="1000" b="1" dirty="0">
              <a:solidFill>
                <a:srgbClr val="005072"/>
              </a:solidFill>
              <a:latin typeface="微软雅黑" pitchFamily="34" charset="-122"/>
              <a:ea typeface="微软雅黑" pitchFamily="34" charset="-122"/>
            </a:endParaRPr>
          </a:p>
        </p:txBody>
      </p:sp>
      <p:sp>
        <p:nvSpPr>
          <p:cNvPr id="12" name="Content Placeholder 2"/>
          <p:cNvSpPr txBox="1">
            <a:spLocks/>
          </p:cNvSpPr>
          <p:nvPr/>
        </p:nvSpPr>
        <p:spPr bwMode="auto">
          <a:xfrm>
            <a:off x="3672894" y="4116940"/>
            <a:ext cx="809647" cy="2978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Highest</a:t>
            </a:r>
            <a:endParaRPr lang="zh-CN" altLang="en-US" sz="1000" b="1" dirty="0">
              <a:solidFill>
                <a:srgbClr val="005072"/>
              </a:solidFill>
              <a:latin typeface="微软雅黑" pitchFamily="34" charset="-122"/>
              <a:ea typeface="微软雅黑" pitchFamily="34" charset="-122"/>
            </a:endParaRPr>
          </a:p>
        </p:txBody>
      </p:sp>
      <p:sp>
        <p:nvSpPr>
          <p:cNvPr id="13" name="Content Placeholder 2"/>
          <p:cNvSpPr txBox="1">
            <a:spLocks/>
          </p:cNvSpPr>
          <p:nvPr/>
        </p:nvSpPr>
        <p:spPr bwMode="auto">
          <a:xfrm>
            <a:off x="5237742" y="4123915"/>
            <a:ext cx="809647" cy="2978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Lowest</a:t>
            </a:r>
            <a:endParaRPr lang="zh-CN" altLang="en-US" sz="1000" b="1" dirty="0">
              <a:solidFill>
                <a:srgbClr val="005072"/>
              </a:solidFill>
              <a:latin typeface="微软雅黑" pitchFamily="34" charset="-122"/>
              <a:ea typeface="微软雅黑" pitchFamily="34" charset="-122"/>
            </a:endParaRPr>
          </a:p>
        </p:txBody>
      </p:sp>
      <p:sp>
        <p:nvSpPr>
          <p:cNvPr id="14" name="Content Placeholder 2"/>
          <p:cNvSpPr txBox="1">
            <a:spLocks/>
          </p:cNvSpPr>
          <p:nvPr/>
        </p:nvSpPr>
        <p:spPr bwMode="auto">
          <a:xfrm>
            <a:off x="4188254" y="4570262"/>
            <a:ext cx="1390904" cy="268223"/>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Privilege  Levels</a:t>
            </a:r>
            <a:endParaRPr lang="zh-CN" altLang="en-US" sz="1000" b="1" dirty="0">
              <a:solidFill>
                <a:srgbClr val="005072"/>
              </a:solidFill>
              <a:latin typeface="微软雅黑" pitchFamily="34" charset="-122"/>
              <a:ea typeface="微软雅黑" pitchFamily="34" charset="-122"/>
            </a:endParaRPr>
          </a:p>
        </p:txBody>
      </p:sp>
      <p:sp>
        <p:nvSpPr>
          <p:cNvPr id="15" name="Content Placeholder 2"/>
          <p:cNvSpPr txBox="1">
            <a:spLocks/>
          </p:cNvSpPr>
          <p:nvPr/>
        </p:nvSpPr>
        <p:spPr bwMode="auto">
          <a:xfrm>
            <a:off x="6045330" y="2979587"/>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Level 0</a:t>
            </a:r>
            <a:endParaRPr lang="zh-CN" altLang="en-US" sz="1000" b="1" dirty="0">
              <a:solidFill>
                <a:srgbClr val="005072"/>
              </a:solidFill>
              <a:latin typeface="微软雅黑" pitchFamily="34" charset="-122"/>
              <a:ea typeface="微软雅黑" pitchFamily="34" charset="-122"/>
            </a:endParaRPr>
          </a:p>
        </p:txBody>
      </p:sp>
      <p:sp>
        <p:nvSpPr>
          <p:cNvPr id="16" name="Content Placeholder 2"/>
          <p:cNvSpPr txBox="1">
            <a:spLocks/>
          </p:cNvSpPr>
          <p:nvPr/>
        </p:nvSpPr>
        <p:spPr bwMode="auto">
          <a:xfrm>
            <a:off x="4718132" y="4844120"/>
            <a:ext cx="2807651" cy="27519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zh-CN" altLang="en-US" b="1" dirty="0">
                <a:solidFill>
                  <a:srgbClr val="005072"/>
                </a:solidFill>
                <a:latin typeface="微软雅黑" pitchFamily="34" charset="-122"/>
                <a:ea typeface="微软雅黑" pitchFamily="34" charset="-122"/>
              </a:rPr>
              <a:t>图 </a:t>
            </a:r>
            <a:r>
              <a:rPr lang="en-US" altLang="zh-CN" b="1" dirty="0">
                <a:solidFill>
                  <a:srgbClr val="005072"/>
                </a:solidFill>
                <a:latin typeface="微软雅黑" pitchFamily="34" charset="-122"/>
                <a:ea typeface="微软雅黑" pitchFamily="34" charset="-122"/>
              </a:rPr>
              <a:t> Protection Rings</a:t>
            </a:r>
            <a:endParaRPr lang="zh-CN" altLang="en-US" b="1" dirty="0">
              <a:solidFill>
                <a:srgbClr val="005072"/>
              </a:solidFill>
              <a:latin typeface="微软雅黑" pitchFamily="34" charset="-122"/>
              <a:ea typeface="微软雅黑" pitchFamily="34" charset="-122"/>
            </a:endParaRPr>
          </a:p>
        </p:txBody>
      </p:sp>
      <p:cxnSp>
        <p:nvCxnSpPr>
          <p:cNvPr id="18" name="直接箭头连接符 17"/>
          <p:cNvCxnSpPr/>
          <p:nvPr/>
        </p:nvCxnSpPr>
        <p:spPr bwMode="auto">
          <a:xfrm>
            <a:off x="5047010" y="2951154"/>
            <a:ext cx="1187778" cy="47134"/>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bwMode="auto">
          <a:xfrm>
            <a:off x="5056439" y="3450775"/>
            <a:ext cx="1018095" cy="1588"/>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bwMode="auto">
          <a:xfrm>
            <a:off x="5084720" y="3450777"/>
            <a:ext cx="886119" cy="301659"/>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bwMode="auto">
          <a:xfrm>
            <a:off x="5056439" y="3893837"/>
            <a:ext cx="1018095" cy="160255"/>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2" name="Content Placeholder 2"/>
          <p:cNvSpPr txBox="1">
            <a:spLocks/>
          </p:cNvSpPr>
          <p:nvPr/>
        </p:nvSpPr>
        <p:spPr bwMode="auto">
          <a:xfrm>
            <a:off x="4059392" y="2655317"/>
            <a:ext cx="988757" cy="578648"/>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    Operating System Kernel</a:t>
            </a:r>
            <a:endParaRPr lang="zh-CN" altLang="en-US" sz="1000" b="1" dirty="0">
              <a:solidFill>
                <a:srgbClr val="005072"/>
              </a:solidFill>
              <a:latin typeface="微软雅黑" pitchFamily="34" charset="-122"/>
              <a:ea typeface="微软雅黑" pitchFamily="34" charset="-122"/>
            </a:endParaRPr>
          </a:p>
        </p:txBody>
      </p:sp>
      <p:sp>
        <p:nvSpPr>
          <p:cNvPr id="23" name="TextBox 4"/>
          <p:cNvSpPr txBox="1">
            <a:spLocks noChangeArrowheads="1"/>
          </p:cNvSpPr>
          <p:nvPr/>
        </p:nvSpPr>
        <p:spPr bwMode="auto">
          <a:xfrm>
            <a:off x="3239526" y="5221569"/>
            <a:ext cx="6858000" cy="396875"/>
          </a:xfrm>
          <a:prstGeom prst="rect">
            <a:avLst/>
          </a:prstGeom>
          <a:noFill/>
          <a:ln w="9525">
            <a:noFill/>
            <a:miter lim="800000"/>
            <a:headEnd/>
            <a:tailEnd/>
          </a:ln>
        </p:spPr>
        <p:txBody>
          <a:bodyPr>
            <a:spAutoFit/>
          </a:bodyPr>
          <a:lstStyle/>
          <a:p>
            <a:pPr marL="342900" indent="-342900" eaLnBrk="0" hangingPunct="0">
              <a:spcBef>
                <a:spcPct val="20000"/>
              </a:spcBef>
              <a:buClr>
                <a:schemeClr val="folHlink"/>
              </a:buClr>
              <a:buSzPct val="75000"/>
              <a:defRPr/>
            </a:pPr>
            <a:r>
              <a:rPr lang="zh-CN" altLang="en-US" sz="2000" b="1" dirty="0">
                <a:solidFill>
                  <a:srgbClr val="005072"/>
                </a:solidFill>
                <a:latin typeface="微软雅黑" pitchFamily="34" charset="-122"/>
                <a:ea typeface="微软雅黑" pitchFamily="34" charset="-122"/>
              </a:rPr>
              <a:t>Linux 和 uCore 只使用 ring 0 and ring 3</a:t>
            </a:r>
          </a:p>
        </p:txBody>
      </p:sp>
      <p:sp>
        <p:nvSpPr>
          <p:cNvPr id="24" name="矩形 6"/>
          <p:cNvSpPr>
            <a:spLocks noChangeArrowheads="1"/>
          </p:cNvSpPr>
          <p:nvPr/>
        </p:nvSpPr>
        <p:spPr bwMode="auto">
          <a:xfrm>
            <a:off x="2864274" y="5236648"/>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81" name="Content Placeholder 2"/>
          <p:cNvSpPr txBox="1">
            <a:spLocks/>
          </p:cNvSpPr>
          <p:nvPr/>
        </p:nvSpPr>
        <p:spPr bwMode="auto">
          <a:xfrm>
            <a:off x="6045330" y="3406701"/>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itchFamily="34" charset="-122"/>
                <a:ea typeface="微软雅黑" pitchFamily="34" charset="-122"/>
              </a:rPr>
              <a:t>Level 1</a:t>
            </a:r>
            <a:endParaRPr lang="zh-CN" altLang="en-US" sz="1000" b="1" dirty="0">
              <a:solidFill>
                <a:schemeClr val="bg1"/>
              </a:solidFill>
              <a:latin typeface="微软雅黑" pitchFamily="34" charset="-122"/>
              <a:ea typeface="微软雅黑" pitchFamily="34" charset="-122"/>
            </a:endParaRPr>
          </a:p>
        </p:txBody>
      </p:sp>
      <p:sp>
        <p:nvSpPr>
          <p:cNvPr id="82" name="Content Placeholder 2"/>
          <p:cNvSpPr txBox="1">
            <a:spLocks/>
          </p:cNvSpPr>
          <p:nvPr/>
        </p:nvSpPr>
        <p:spPr bwMode="auto">
          <a:xfrm>
            <a:off x="6045330" y="3706741"/>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itchFamily="34" charset="-122"/>
                <a:ea typeface="微软雅黑" pitchFamily="34" charset="-122"/>
              </a:rPr>
              <a:t>Level 2</a:t>
            </a:r>
            <a:endParaRPr lang="zh-CN" altLang="en-US" sz="1000" b="1" dirty="0">
              <a:solidFill>
                <a:srgbClr val="005072"/>
              </a:solidFill>
              <a:latin typeface="微软雅黑" pitchFamily="34" charset="-122"/>
              <a:ea typeface="微软雅黑" pitchFamily="34" charset="-122"/>
            </a:endParaRPr>
          </a:p>
        </p:txBody>
      </p:sp>
      <p:sp>
        <p:nvSpPr>
          <p:cNvPr id="83" name="Content Placeholder 2"/>
          <p:cNvSpPr txBox="1">
            <a:spLocks/>
          </p:cNvSpPr>
          <p:nvPr/>
        </p:nvSpPr>
        <p:spPr bwMode="auto">
          <a:xfrm>
            <a:off x="6045330" y="3982968"/>
            <a:ext cx="677672" cy="259079"/>
          </a:xfrm>
          <a:prstGeom prst="rect">
            <a:avLst/>
          </a:prstGeom>
          <a:noFill/>
          <a:ln w="9525">
            <a:noFill/>
            <a:miter lim="800000"/>
            <a:headEnd/>
            <a:tailEnd/>
          </a:ln>
        </p:spPr>
        <p:txBody>
          <a:bodyPr vert="horz" wrap="square" lIns="90487" tIns="44450" rIns="90487" bIns="44450" numCol="1" anchor="t" anchorCtr="0" compatLnSpc="1">
            <a:prstTxWarp prst="textNoShape">
              <a:avLst/>
            </a:prstTxWarp>
          </a:bodyPr>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itchFamily="34" charset="-122"/>
                <a:ea typeface="微软雅黑" pitchFamily="34" charset="-122"/>
              </a:rPr>
              <a:t>Level 3</a:t>
            </a:r>
            <a:endParaRPr lang="zh-CN" altLang="en-US" sz="1000" b="1" dirty="0">
              <a:solidFill>
                <a:schemeClr val="bg1"/>
              </a:solidFill>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id="{3DB59374-BEEB-F2AF-B1D0-52018F19BDB0}"/>
              </a:ext>
            </a:extLst>
          </p:cNvPr>
          <p:cNvSpPr>
            <a:spLocks noGrp="1"/>
          </p:cNvSpPr>
          <p:nvPr>
            <p:ph type="title"/>
          </p:nvPr>
        </p:nvSpPr>
        <p:spPr/>
        <p:txBody>
          <a:bodyPr>
            <a:normAutofit/>
          </a:bodyPr>
          <a:lstStyle/>
          <a:p>
            <a:r>
              <a:rPr lang="en-US" altLang="zh-CN" dirty="0"/>
              <a:t>x86 </a:t>
            </a:r>
            <a:r>
              <a:rPr lang="zh-CN" altLang="en-US" dirty="0"/>
              <a:t>特权级 </a:t>
            </a:r>
            <a:r>
              <a:rPr lang="en-US" altLang="zh-CN" dirty="0"/>
              <a:t>– CPU</a:t>
            </a:r>
            <a:r>
              <a:rPr lang="zh-CN" altLang="en-US" dirty="0"/>
              <a:t>的运行状态</a:t>
            </a:r>
          </a:p>
        </p:txBody>
      </p:sp>
      <p:sp>
        <p:nvSpPr>
          <p:cNvPr id="3" name="灯片编号占位符 2">
            <a:extLst>
              <a:ext uri="{FF2B5EF4-FFF2-40B4-BE49-F238E27FC236}">
                <a16:creationId xmlns:a16="http://schemas.microsoft.com/office/drawing/2014/main" id="{B030E16A-A201-4A78-B299-25B5D014F848}"/>
              </a:ext>
            </a:extLst>
          </p:cNvPr>
          <p:cNvSpPr>
            <a:spLocks noGrp="1"/>
          </p:cNvSpPr>
          <p:nvPr>
            <p:ph type="sldNum" sz="quarter" idx="12"/>
          </p:nvPr>
        </p:nvSpPr>
        <p:spPr/>
        <p:txBody>
          <a:bodyPr/>
          <a:lstStyle/>
          <a:p>
            <a:pPr>
              <a:defRPr/>
            </a:pPr>
            <a:fld id="{3884BE4A-665D-4750-B82A-97CE17AE2019}" type="slidenum">
              <a:rPr lang="en-US" altLang="ko-KR" smtClean="0"/>
              <a:pPr>
                <a:defRPr/>
              </a:pPr>
              <a:t>11</a:t>
            </a:fld>
            <a:endParaRPr lang="en-US" altLang="ko-KR" dirty="0"/>
          </a:p>
        </p:txBody>
      </p:sp>
    </p:spTree>
    <p:extLst>
      <p:ext uri="{BB962C8B-B14F-4D97-AF65-F5344CB8AC3E}">
        <p14:creationId xmlns:p14="http://schemas.microsoft.com/office/powerpoint/2010/main" val="175115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5F279-EECF-4E86-AC20-309ED1DC353A}"/>
              </a:ext>
            </a:extLst>
          </p:cNvPr>
          <p:cNvSpPr>
            <a:spLocks noGrp="1"/>
          </p:cNvSpPr>
          <p:nvPr>
            <p:ph type="title"/>
          </p:nvPr>
        </p:nvSpPr>
        <p:spPr>
          <a:prstGeom prst="rect">
            <a:avLst/>
          </a:prstGeom>
        </p:spPr>
        <p:txBody>
          <a:bodyPr/>
          <a:lstStyle/>
          <a:p>
            <a:pPr algn="l"/>
            <a:r>
              <a:rPr lang="zh-CN" altLang="en-US" dirty="0"/>
              <a:t>如何读写</a:t>
            </a:r>
            <a:r>
              <a:rPr lang="en-US" altLang="zh-CN" dirty="0"/>
              <a:t>OS</a:t>
            </a:r>
            <a:r>
              <a:rPr lang="zh-CN" altLang="en-US" dirty="0"/>
              <a:t>内存区？</a:t>
            </a:r>
          </a:p>
        </p:txBody>
      </p:sp>
      <p:sp>
        <p:nvSpPr>
          <p:cNvPr id="3" name="内容占位符 2">
            <a:extLst>
              <a:ext uri="{FF2B5EF4-FFF2-40B4-BE49-F238E27FC236}">
                <a16:creationId xmlns:a16="http://schemas.microsoft.com/office/drawing/2014/main" id="{5192B790-33E2-4CD3-84E3-BB643C7BDA7D}"/>
              </a:ext>
            </a:extLst>
          </p:cNvPr>
          <p:cNvSpPr>
            <a:spLocks noGrp="1"/>
          </p:cNvSpPr>
          <p:nvPr>
            <p:ph idx="1"/>
          </p:nvPr>
        </p:nvSpPr>
        <p:spPr>
          <a:prstGeom prst="rect">
            <a:avLst/>
          </a:prstGeom>
        </p:spPr>
        <p:txBody>
          <a:bodyPr>
            <a:normAutofit fontScale="92500" lnSpcReduction="10000"/>
          </a:bodyPr>
          <a:lstStyle/>
          <a:p>
            <a:r>
              <a:rPr lang="zh-CN" altLang="en-US" dirty="0"/>
              <a:t>用户程序运行中</a:t>
            </a:r>
            <a:endParaRPr lang="en-US" altLang="zh-CN" dirty="0"/>
          </a:p>
          <a:p>
            <a:r>
              <a:rPr lang="zh-CN" altLang="en-US" dirty="0"/>
              <a:t>时钟中断到来</a:t>
            </a:r>
            <a:endParaRPr lang="en-US" altLang="zh-CN" dirty="0"/>
          </a:p>
          <a:p>
            <a:r>
              <a:rPr lang="zh-CN" altLang="en-US" dirty="0"/>
              <a:t>为当前程序计时</a:t>
            </a:r>
            <a:endParaRPr lang="en-US" altLang="zh-CN" dirty="0"/>
          </a:p>
          <a:p>
            <a:r>
              <a:rPr lang="zh-CN" altLang="en-US" dirty="0"/>
              <a:t>返回被打断的程序</a:t>
            </a:r>
            <a:endParaRPr lang="en-US" altLang="zh-CN" dirty="0"/>
          </a:p>
          <a:p>
            <a:endParaRPr lang="en-US" altLang="zh-CN" dirty="0"/>
          </a:p>
          <a:p>
            <a:r>
              <a:rPr lang="zh-CN" altLang="en-US" dirty="0"/>
              <a:t>如何改变</a:t>
            </a:r>
            <a:r>
              <a:rPr lang="en-US" altLang="zh-CN" dirty="0"/>
              <a:t>CPU</a:t>
            </a:r>
            <a:r>
              <a:rPr lang="zh-CN" altLang="en-US" dirty="0"/>
              <a:t>的当前权限？</a:t>
            </a:r>
            <a:endParaRPr lang="en-US" altLang="zh-CN" dirty="0"/>
          </a:p>
          <a:p>
            <a:pPr lvl="1"/>
            <a:r>
              <a:rPr lang="zh-CN" altLang="en-US" dirty="0"/>
              <a:t>中断响应函数应该处于</a:t>
            </a:r>
            <a:r>
              <a:rPr lang="en-US" altLang="zh-CN" dirty="0"/>
              <a:t>ring0</a:t>
            </a:r>
          </a:p>
          <a:p>
            <a:pPr lvl="1"/>
            <a:r>
              <a:rPr lang="zh-CN" altLang="en-US" dirty="0"/>
              <a:t>中断跳转的过程自动提权</a:t>
            </a:r>
            <a:endParaRPr lang="en-US" altLang="zh-CN" dirty="0"/>
          </a:p>
          <a:p>
            <a:pPr lvl="1"/>
            <a:r>
              <a:rPr lang="zh-CN" altLang="en-US" dirty="0"/>
              <a:t>中断跳转的目标是</a:t>
            </a:r>
            <a:r>
              <a:rPr lang="en-US" altLang="zh-CN" dirty="0"/>
              <a:t>OS</a:t>
            </a:r>
            <a:r>
              <a:rPr lang="zh-CN" altLang="en-US" dirty="0"/>
              <a:t>预留的</a:t>
            </a:r>
            <a:endParaRPr lang="en-US" altLang="zh-CN" dirty="0"/>
          </a:p>
          <a:p>
            <a:pPr lvl="1"/>
            <a:r>
              <a:rPr lang="zh-CN" altLang="en-US" dirty="0"/>
              <a:t>中断返回时，</a:t>
            </a:r>
            <a:r>
              <a:rPr lang="en-US" altLang="zh-CN" dirty="0"/>
              <a:t>OS</a:t>
            </a:r>
            <a:r>
              <a:rPr lang="zh-CN" altLang="en-US" dirty="0"/>
              <a:t>程序员降权</a:t>
            </a:r>
            <a:endParaRPr lang="en-US" altLang="zh-CN" dirty="0"/>
          </a:p>
          <a:p>
            <a:endParaRPr lang="zh-CN" altLang="en-US" dirty="0"/>
          </a:p>
        </p:txBody>
      </p:sp>
      <p:pic>
        <p:nvPicPr>
          <p:cNvPr id="8" name="图片 7">
            <a:extLst>
              <a:ext uri="{FF2B5EF4-FFF2-40B4-BE49-F238E27FC236}">
                <a16:creationId xmlns:a16="http://schemas.microsoft.com/office/drawing/2014/main" id="{082F0D66-01F6-4DC1-B303-D485174B4A4E}"/>
              </a:ext>
            </a:extLst>
          </p:cNvPr>
          <p:cNvPicPr>
            <a:picLocks noChangeAspect="1"/>
          </p:cNvPicPr>
          <p:nvPr/>
        </p:nvPicPr>
        <p:blipFill>
          <a:blip r:embed="rId2"/>
          <a:stretch>
            <a:fillRect/>
          </a:stretch>
        </p:blipFill>
        <p:spPr>
          <a:xfrm>
            <a:off x="7913157" y="760781"/>
            <a:ext cx="2437474" cy="5747969"/>
          </a:xfrm>
          <a:prstGeom prst="rect">
            <a:avLst/>
          </a:prstGeom>
        </p:spPr>
      </p:pic>
      <p:sp>
        <p:nvSpPr>
          <p:cNvPr id="4" name="灯片编号占位符 3">
            <a:extLst>
              <a:ext uri="{FF2B5EF4-FFF2-40B4-BE49-F238E27FC236}">
                <a16:creationId xmlns:a16="http://schemas.microsoft.com/office/drawing/2014/main" id="{2465652A-9E33-DDA7-A640-E8B509090ACF}"/>
              </a:ext>
            </a:extLst>
          </p:cNvPr>
          <p:cNvSpPr>
            <a:spLocks noGrp="1"/>
          </p:cNvSpPr>
          <p:nvPr>
            <p:ph type="sldNum" sz="quarter" idx="12"/>
          </p:nvPr>
        </p:nvSpPr>
        <p:spPr/>
        <p:txBody>
          <a:bodyPr/>
          <a:lstStyle/>
          <a:p>
            <a:pPr>
              <a:defRPr/>
            </a:pPr>
            <a:fld id="{3884BE4A-665D-4750-B82A-97CE17AE2019}" type="slidenum">
              <a:rPr lang="en-US" altLang="ko-KR" smtClean="0"/>
              <a:pPr>
                <a:defRPr/>
              </a:pPr>
              <a:t>12</a:t>
            </a:fld>
            <a:endParaRPr lang="en-US" altLang="ko-KR" dirty="0"/>
          </a:p>
        </p:txBody>
      </p:sp>
    </p:spTree>
    <p:extLst>
      <p:ext uri="{BB962C8B-B14F-4D97-AF65-F5344CB8AC3E}">
        <p14:creationId xmlns:p14="http://schemas.microsoft.com/office/powerpoint/2010/main" val="389597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用户指令与内核如何交互</a:t>
            </a:r>
          </a:p>
        </p:txBody>
      </p:sp>
      <p:sp>
        <p:nvSpPr>
          <p:cNvPr id="3" name="内容占位符 2"/>
          <p:cNvSpPr>
            <a:spLocks noGrp="1"/>
          </p:cNvSpPr>
          <p:nvPr>
            <p:ph idx="1"/>
          </p:nvPr>
        </p:nvSpPr>
        <p:spPr>
          <a:prstGeom prst="rect">
            <a:avLst/>
          </a:prstGeom>
        </p:spPr>
        <p:txBody>
          <a:bodyPr/>
          <a:lstStyle/>
          <a:p>
            <a:pPr eaLnBrk="1" hangingPunct="1"/>
            <a:r>
              <a:rPr lang="zh-CN" altLang="en-US" dirty="0"/>
              <a:t>参考中断的机制，</a:t>
            </a:r>
            <a:r>
              <a:rPr lang="en-US" altLang="zh-CN" dirty="0"/>
              <a:t>OS</a:t>
            </a:r>
            <a:r>
              <a:rPr lang="zh-CN" altLang="en-US" dirty="0"/>
              <a:t>中设计了三种可以在运行时“呼叫”操作系统，并提升权限的方式</a:t>
            </a:r>
            <a:endParaRPr lang="en-US" altLang="zh-CN" dirty="0"/>
          </a:p>
          <a:p>
            <a:pPr lvl="1" eaLnBrk="1" hangingPunct="1"/>
            <a:r>
              <a:rPr lang="zh-CN" altLang="en-US" dirty="0"/>
              <a:t>中断（</a:t>
            </a:r>
            <a:r>
              <a:rPr lang="en-US" altLang="zh-CN" dirty="0"/>
              <a:t>Interrupt</a:t>
            </a:r>
            <a:r>
              <a:rPr lang="zh-CN" altLang="en-US" dirty="0"/>
              <a:t>）（在刚才所述场景中需要使用的是中断）</a:t>
            </a:r>
            <a:endParaRPr lang="en-US" altLang="zh-CN" dirty="0"/>
          </a:p>
          <a:p>
            <a:pPr lvl="1" eaLnBrk="1" hangingPunct="1"/>
            <a:r>
              <a:rPr lang="zh-CN" altLang="en-US" dirty="0"/>
              <a:t>异常（</a:t>
            </a:r>
            <a:r>
              <a:rPr lang="en-US" altLang="zh-CN" dirty="0"/>
              <a:t>Exception)</a:t>
            </a:r>
          </a:p>
          <a:p>
            <a:pPr lvl="1" eaLnBrk="1" hangingPunct="1"/>
            <a:r>
              <a:rPr lang="zh-CN" altLang="en-US" dirty="0"/>
              <a:t>系统调用（</a:t>
            </a:r>
            <a:r>
              <a:rPr lang="en-US" altLang="zh-CN" dirty="0"/>
              <a:t>System Call</a:t>
            </a:r>
            <a:r>
              <a:rPr lang="zh-CN" altLang="en-US" dirty="0"/>
              <a:t>）</a:t>
            </a:r>
            <a:endParaRPr lang="en-US" altLang="zh-CN" dirty="0"/>
          </a:p>
          <a:p>
            <a:pPr eaLnBrk="1" hangingPunct="1"/>
            <a:r>
              <a:rPr lang="zh-CN" altLang="en-US" dirty="0"/>
              <a:t>这些机制能够提升当前</a:t>
            </a:r>
            <a:r>
              <a:rPr lang="en-US" altLang="zh-CN" dirty="0"/>
              <a:t>CPU</a:t>
            </a:r>
            <a:r>
              <a:rPr lang="zh-CN" altLang="en-US" dirty="0"/>
              <a:t>的权限（改变当前的</a:t>
            </a:r>
            <a:r>
              <a:rPr lang="en-US" altLang="zh-CN" dirty="0"/>
              <a:t>CPU</a:t>
            </a:r>
            <a:r>
              <a:rPr lang="zh-CN" altLang="en-US" dirty="0"/>
              <a:t>状态到</a:t>
            </a:r>
            <a:r>
              <a:rPr lang="en-US" altLang="zh-CN" dirty="0"/>
              <a:t>ring0)</a:t>
            </a:r>
            <a:r>
              <a:rPr lang="zh-CN" altLang="en-US" dirty="0"/>
              <a:t>，同时，跳转</a:t>
            </a:r>
            <a:r>
              <a:rPr lang="en-US" altLang="zh-CN" dirty="0"/>
              <a:t>PC</a:t>
            </a:r>
            <a:r>
              <a:rPr lang="zh-CN" altLang="en-US" dirty="0"/>
              <a:t>到指定的函数入口处（提升权限后只能执行</a:t>
            </a:r>
            <a:r>
              <a:rPr lang="en-US" altLang="zh-CN" dirty="0"/>
              <a:t>OS</a:t>
            </a:r>
            <a:r>
              <a:rPr lang="zh-CN" altLang="en-US" dirty="0"/>
              <a:t>预定的函数，例如中断向量表中的函数）</a:t>
            </a:r>
            <a:endParaRPr lang="en-US" altLang="zh-CN" dirty="0"/>
          </a:p>
        </p:txBody>
      </p:sp>
      <p:sp>
        <p:nvSpPr>
          <p:cNvPr id="6" name="灯片编号占位符 5"/>
          <p:cNvSpPr>
            <a:spLocks noGrp="1"/>
          </p:cNvSpPr>
          <p:nvPr>
            <p:ph type="sldNum" sz="quarter" idx="12"/>
          </p:nvPr>
        </p:nvSpPr>
        <p:spPr>
          <a:xfrm>
            <a:off x="9347200" y="6508750"/>
            <a:ext cx="2844800" cy="304800"/>
          </a:xfrm>
          <a:prstGeom prst="rect">
            <a:avLst/>
          </a:prstGeom>
        </p:spPr>
        <p:txBody>
          <a:bodyPr/>
          <a:lstStyle/>
          <a:p>
            <a:pPr>
              <a:defRPr/>
            </a:pPr>
            <a:fld id="{32C7C19E-C979-4A8C-991F-EB73B2F94084}" type="slidenum">
              <a:rPr lang="en-US" altLang="ko-KR" smtClean="0"/>
              <a:pPr>
                <a:defRPr/>
              </a:pPr>
              <a:t>13</a:t>
            </a:fld>
            <a:endParaRPr lang="en-US" altLang="ko-KR"/>
          </a:p>
        </p:txBody>
      </p:sp>
    </p:spTree>
    <p:extLst>
      <p:ext uri="{BB962C8B-B14F-4D97-AF65-F5344CB8AC3E}">
        <p14:creationId xmlns:p14="http://schemas.microsoft.com/office/powerpoint/2010/main" val="17757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228" y="3402755"/>
            <a:ext cx="4612159" cy="1484183"/>
          </a:xfrm>
          <a:prstGeom prst="rect">
            <a:avLst/>
          </a:prstGeom>
        </p:spPr>
      </p:pic>
      <p:sp>
        <p:nvSpPr>
          <p:cNvPr id="36" name="矩形 35"/>
          <p:cNvSpPr/>
          <p:nvPr/>
        </p:nvSpPr>
        <p:spPr>
          <a:xfrm>
            <a:off x="4295418" y="4082594"/>
            <a:ext cx="1031051"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中断向量表</a:t>
            </a:r>
          </a:p>
        </p:txBody>
      </p:sp>
      <p:sp>
        <p:nvSpPr>
          <p:cNvPr id="39" name="矩形 38"/>
          <p:cNvSpPr/>
          <p:nvPr/>
        </p:nvSpPr>
        <p:spPr>
          <a:xfrm>
            <a:off x="6738347" y="4037549"/>
            <a:ext cx="864339"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设备驱动</a:t>
            </a:r>
          </a:p>
        </p:txBody>
      </p:sp>
      <p:sp>
        <p:nvSpPr>
          <p:cNvPr id="40" name="矩形 39"/>
          <p:cNvSpPr/>
          <p:nvPr/>
        </p:nvSpPr>
        <p:spPr>
          <a:xfrm>
            <a:off x="3235262" y="4473575"/>
            <a:ext cx="646331" cy="369332"/>
          </a:xfrm>
          <a:prstGeom prst="rect">
            <a:avLst/>
          </a:prstGeom>
        </p:spPr>
        <p:txBody>
          <a:bodyPr wrap="none">
            <a:spAutoFit/>
          </a:bodyPr>
          <a:lstStyle/>
          <a:p>
            <a:r>
              <a:rPr lang="zh-CN" altLang="en-US" b="1" dirty="0">
                <a:solidFill>
                  <a:srgbClr val="FFFF00"/>
                </a:solidFill>
                <a:latin typeface="微软雅黑" pitchFamily="34" charset="-122"/>
                <a:ea typeface="微软雅黑" pitchFamily="34" charset="-122"/>
              </a:rPr>
              <a:t>内核</a:t>
            </a:r>
          </a:p>
        </p:txBody>
      </p:sp>
      <p:grpSp>
        <p:nvGrpSpPr>
          <p:cNvPr id="65" name="组合 64"/>
          <p:cNvGrpSpPr/>
          <p:nvPr/>
        </p:nvGrpSpPr>
        <p:grpSpPr>
          <a:xfrm>
            <a:off x="3881592" y="1943292"/>
            <a:ext cx="3536220" cy="352591"/>
            <a:chOff x="1835696" y="1057759"/>
            <a:chExt cx="3536220" cy="352591"/>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059582"/>
              <a:ext cx="3536220" cy="350768"/>
            </a:xfrm>
            <a:prstGeom prst="rect">
              <a:avLst/>
            </a:prstGeom>
          </p:spPr>
        </p:pic>
        <p:sp>
          <p:nvSpPr>
            <p:cNvPr id="21" name="矩形 20"/>
            <p:cNvSpPr/>
            <p:nvPr/>
          </p:nvSpPr>
          <p:spPr>
            <a:xfrm>
              <a:off x="3110056" y="1057759"/>
              <a:ext cx="1091023" cy="338554"/>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应用程序</a:t>
              </a:r>
            </a:p>
          </p:txBody>
        </p:sp>
      </p:grpSp>
      <p:grpSp>
        <p:nvGrpSpPr>
          <p:cNvPr id="64" name="组合 63"/>
          <p:cNvGrpSpPr/>
          <p:nvPr/>
        </p:nvGrpSpPr>
        <p:grpSpPr>
          <a:xfrm>
            <a:off x="3977670" y="4473574"/>
            <a:ext cx="3586659" cy="1225596"/>
            <a:chOff x="1931772" y="3588043"/>
            <a:chExt cx="3586659" cy="1225596"/>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047" y="4458760"/>
              <a:ext cx="3456384" cy="354879"/>
            </a:xfrm>
            <a:prstGeom prst="rect">
              <a:avLst/>
            </a:prstGeom>
          </p:spPr>
        </p:pic>
        <p:sp>
          <p:nvSpPr>
            <p:cNvPr id="41" name="矩形 40"/>
            <p:cNvSpPr/>
            <p:nvPr/>
          </p:nvSpPr>
          <p:spPr>
            <a:xfrm>
              <a:off x="3229829" y="4458760"/>
              <a:ext cx="1005403"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外部设备</a:t>
              </a:r>
            </a:p>
          </p:txBody>
        </p:sp>
        <p:sp>
          <p:nvSpPr>
            <p:cNvPr id="42" name="矩形 41"/>
            <p:cNvSpPr/>
            <p:nvPr/>
          </p:nvSpPr>
          <p:spPr>
            <a:xfrm>
              <a:off x="1931772" y="4039661"/>
              <a:ext cx="670109" cy="338554"/>
            </a:xfrm>
            <a:prstGeom prst="rect">
              <a:avLst/>
            </a:prstGeom>
          </p:spPr>
          <p:txBody>
            <a:bodyPr wrap="square">
              <a:spAutoFit/>
            </a:bodyPr>
            <a:lstStyle/>
            <a:p>
              <a:r>
                <a:rPr lang="zh-CN" altLang="en-US" sz="1600" b="1" dirty="0">
                  <a:latin typeface="微软雅黑" pitchFamily="34" charset="-122"/>
                  <a:ea typeface="微软雅黑" pitchFamily="34" charset="-122"/>
                </a:rPr>
                <a:t>中断</a:t>
              </a:r>
            </a:p>
          </p:txBody>
        </p:sp>
        <p:sp>
          <p:nvSpPr>
            <p:cNvPr id="43" name="矩形 42"/>
            <p:cNvSpPr/>
            <p:nvPr/>
          </p:nvSpPr>
          <p:spPr>
            <a:xfrm>
              <a:off x="2745836" y="3968473"/>
              <a:ext cx="1071570"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设备访问数据流</a:t>
              </a:r>
            </a:p>
          </p:txBody>
        </p:sp>
        <p:cxnSp>
          <p:nvCxnSpPr>
            <p:cNvPr id="7" name="直接箭头连接符 6"/>
            <p:cNvCxnSpPr/>
            <p:nvPr/>
          </p:nvCxnSpPr>
          <p:spPr>
            <a:xfrm flipV="1">
              <a:off x="2537552" y="3816740"/>
              <a:ext cx="0" cy="5796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913816" y="4027071"/>
              <a:ext cx="0" cy="3894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201848" y="3588043"/>
              <a:ext cx="0" cy="8284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2825584" y="4001406"/>
              <a:ext cx="0" cy="394998"/>
            </a:xfrm>
            <a:prstGeom prst="straightConnector1">
              <a:avLst/>
            </a:prstGeom>
            <a:ln w="19050">
              <a:solidFill>
                <a:srgbClr val="C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 name="直接箭头连接符 46"/>
          <p:cNvCxnSpPr/>
          <p:nvPr/>
        </p:nvCxnSpPr>
        <p:spPr>
          <a:xfrm flipV="1">
            <a:off x="7155675" y="2321548"/>
            <a:ext cx="0" cy="16397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836CCD32-6FDD-DE0B-3E37-88711A0E1D7D}"/>
              </a:ext>
            </a:extLst>
          </p:cNvPr>
          <p:cNvSpPr>
            <a:spLocks noGrp="1"/>
          </p:cNvSpPr>
          <p:nvPr>
            <p:ph type="title"/>
          </p:nvPr>
        </p:nvSpPr>
        <p:spPr/>
        <p:txBody>
          <a:bodyPr>
            <a:normAutofit/>
          </a:bodyPr>
          <a:lstStyle/>
          <a:p>
            <a:r>
              <a:rPr lang="zh-CN" altLang="en-US" dirty="0"/>
              <a:t>中断过程的运行机制</a:t>
            </a:r>
          </a:p>
        </p:txBody>
      </p:sp>
      <p:sp>
        <p:nvSpPr>
          <p:cNvPr id="4" name="灯片编号占位符 3">
            <a:extLst>
              <a:ext uri="{FF2B5EF4-FFF2-40B4-BE49-F238E27FC236}">
                <a16:creationId xmlns:a16="http://schemas.microsoft.com/office/drawing/2014/main" id="{E3A1D081-A67E-36EA-E63B-47E0BABA3AB0}"/>
              </a:ext>
            </a:extLst>
          </p:cNvPr>
          <p:cNvSpPr>
            <a:spLocks noGrp="1"/>
          </p:cNvSpPr>
          <p:nvPr>
            <p:ph type="sldNum" sz="quarter" idx="12"/>
          </p:nvPr>
        </p:nvSpPr>
        <p:spPr/>
        <p:txBody>
          <a:bodyPr/>
          <a:lstStyle/>
          <a:p>
            <a:pPr>
              <a:defRPr/>
            </a:pPr>
            <a:fld id="{3884BE4A-665D-4750-B82A-97CE17AE2019}" type="slidenum">
              <a:rPr lang="en-US" altLang="ko-KR" smtClean="0"/>
              <a:pPr>
                <a:defRPr/>
              </a:pPr>
              <a:t>14</a:t>
            </a:fld>
            <a:endParaRPr lang="en-US" altLang="ko-KR" dirty="0"/>
          </a:p>
        </p:txBody>
      </p:sp>
    </p:spTree>
    <p:extLst>
      <p:ext uri="{BB962C8B-B14F-4D97-AF65-F5344CB8AC3E}">
        <p14:creationId xmlns:p14="http://schemas.microsoft.com/office/powerpoint/2010/main" val="4104690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2385328" y="2802634"/>
            <a:ext cx="1764132"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异常</a:t>
            </a:r>
            <a:endParaRPr lang="en-US" altLang="zh-CN" sz="1400" b="1" dirty="0">
              <a:latin typeface="微软雅黑" pitchFamily="34" charset="-122"/>
              <a:ea typeface="微软雅黑" pitchFamily="34" charset="-122"/>
            </a:endParaRPr>
          </a:p>
          <a:p>
            <a:pPr algn="ct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代码执行出错</a:t>
            </a:r>
            <a:r>
              <a:rPr lang="en-US" altLang="zh-CN" sz="1400" b="1" dirty="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grpSp>
        <p:nvGrpSpPr>
          <p:cNvPr id="78" name="组合 77"/>
          <p:cNvGrpSpPr/>
          <p:nvPr/>
        </p:nvGrpSpPr>
        <p:grpSpPr>
          <a:xfrm>
            <a:off x="3137489" y="3406400"/>
            <a:ext cx="4612159" cy="1484183"/>
            <a:chOff x="4332267" y="2301450"/>
            <a:chExt cx="4612159" cy="1484183"/>
          </a:xfrm>
        </p:grpSpPr>
        <p:grpSp>
          <p:nvGrpSpPr>
            <p:cNvPr id="79" name="组合 78"/>
            <p:cNvGrpSpPr/>
            <p:nvPr/>
          </p:nvGrpSpPr>
          <p:grpSpPr>
            <a:xfrm>
              <a:off x="4332267" y="2301450"/>
              <a:ext cx="4612159" cy="1484183"/>
              <a:chOff x="4332267" y="2301450"/>
              <a:chExt cx="4612159" cy="1484183"/>
            </a:xfrm>
          </p:grpSpPr>
          <p:pic>
            <p:nvPicPr>
              <p:cNvPr id="81" name="图片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267" y="2301450"/>
                <a:ext cx="4612159" cy="1484183"/>
              </a:xfrm>
              <a:prstGeom prst="rect">
                <a:avLst/>
              </a:prstGeom>
            </p:spPr>
          </p:pic>
          <p:sp>
            <p:nvSpPr>
              <p:cNvPr id="82" name="矩形 81"/>
              <p:cNvSpPr/>
              <p:nvPr/>
            </p:nvSpPr>
            <p:spPr>
              <a:xfrm>
                <a:off x="4527889" y="2443801"/>
                <a:ext cx="851515"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异常服务</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例程</a:t>
                </a:r>
              </a:p>
            </p:txBody>
          </p:sp>
          <p:sp>
            <p:nvSpPr>
              <p:cNvPr id="83" name="矩形 82"/>
              <p:cNvSpPr/>
              <p:nvPr/>
            </p:nvSpPr>
            <p:spPr>
              <a:xfrm>
                <a:off x="5508104" y="2981289"/>
                <a:ext cx="1031051"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中断向量表</a:t>
                </a:r>
              </a:p>
            </p:txBody>
          </p:sp>
          <p:sp>
            <p:nvSpPr>
              <p:cNvPr id="84" name="矩形 83"/>
              <p:cNvSpPr/>
              <p:nvPr/>
            </p:nvSpPr>
            <p:spPr>
              <a:xfrm>
                <a:off x="7068510" y="2661856"/>
                <a:ext cx="184731" cy="292388"/>
              </a:xfrm>
              <a:prstGeom prst="rect">
                <a:avLst/>
              </a:prstGeom>
            </p:spPr>
            <p:txBody>
              <a:bodyPr wrap="none">
                <a:spAutoFit/>
              </a:bodyPr>
              <a:lstStyle/>
              <a:p>
                <a:pPr algn="ctr"/>
                <a:endParaRPr lang="zh-CN" altLang="en-US" sz="1300" b="1" dirty="0">
                  <a:solidFill>
                    <a:schemeClr val="bg1"/>
                  </a:solidFill>
                  <a:latin typeface="微软雅黑" pitchFamily="34" charset="-122"/>
                  <a:ea typeface="微软雅黑" pitchFamily="34" charset="-122"/>
                </a:endParaRPr>
              </a:p>
            </p:txBody>
          </p:sp>
          <p:sp>
            <p:nvSpPr>
              <p:cNvPr id="85" name="矩形 84"/>
              <p:cNvSpPr/>
              <p:nvPr/>
            </p:nvSpPr>
            <p:spPr>
              <a:xfrm>
                <a:off x="8108650" y="2401884"/>
                <a:ext cx="184731" cy="292388"/>
              </a:xfrm>
              <a:prstGeom prst="rect">
                <a:avLst/>
              </a:prstGeom>
            </p:spPr>
            <p:txBody>
              <a:bodyPr wrap="none">
                <a:spAutoFit/>
              </a:bodyPr>
              <a:lstStyle/>
              <a:p>
                <a:pPr algn="ctr"/>
                <a:endParaRPr lang="zh-CN" altLang="en-US" sz="1300" b="1" dirty="0">
                  <a:solidFill>
                    <a:schemeClr val="bg1"/>
                  </a:solidFill>
                  <a:latin typeface="微软雅黑" pitchFamily="34" charset="-122"/>
                  <a:ea typeface="微软雅黑" pitchFamily="34" charset="-122"/>
                </a:endParaRPr>
              </a:p>
            </p:txBody>
          </p:sp>
          <p:sp>
            <p:nvSpPr>
              <p:cNvPr id="86" name="矩形 85"/>
              <p:cNvSpPr/>
              <p:nvPr/>
            </p:nvSpPr>
            <p:spPr>
              <a:xfrm>
                <a:off x="7951033" y="2936244"/>
                <a:ext cx="864339"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设备驱动</a:t>
                </a:r>
              </a:p>
            </p:txBody>
          </p:sp>
        </p:grpSp>
        <p:sp>
          <p:nvSpPr>
            <p:cNvPr id="80" name="矩形 79"/>
            <p:cNvSpPr/>
            <p:nvPr/>
          </p:nvSpPr>
          <p:spPr>
            <a:xfrm>
              <a:off x="4447948" y="3372270"/>
              <a:ext cx="646331" cy="369332"/>
            </a:xfrm>
            <a:prstGeom prst="rect">
              <a:avLst/>
            </a:prstGeom>
          </p:spPr>
          <p:txBody>
            <a:bodyPr wrap="none">
              <a:spAutoFit/>
            </a:bodyPr>
            <a:lstStyle/>
            <a:p>
              <a:r>
                <a:rPr lang="zh-CN" altLang="en-US" b="1" dirty="0">
                  <a:solidFill>
                    <a:srgbClr val="FFFF00"/>
                  </a:solidFill>
                  <a:latin typeface="微软雅黑" pitchFamily="34" charset="-122"/>
                  <a:ea typeface="微软雅黑" pitchFamily="34" charset="-122"/>
                </a:rPr>
                <a:t>内核</a:t>
              </a:r>
            </a:p>
          </p:txBody>
        </p:sp>
      </p:grpSp>
      <p:grpSp>
        <p:nvGrpSpPr>
          <p:cNvPr id="87" name="组合 86"/>
          <p:cNvGrpSpPr/>
          <p:nvPr/>
        </p:nvGrpSpPr>
        <p:grpSpPr>
          <a:xfrm>
            <a:off x="3899501" y="1946936"/>
            <a:ext cx="3536220" cy="352591"/>
            <a:chOff x="1835696" y="1057759"/>
            <a:chExt cx="3536220" cy="352591"/>
          </a:xfrm>
        </p:grpSpPr>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059582"/>
              <a:ext cx="3536220" cy="350768"/>
            </a:xfrm>
            <a:prstGeom prst="rect">
              <a:avLst/>
            </a:prstGeom>
          </p:spPr>
        </p:pic>
        <p:sp>
          <p:nvSpPr>
            <p:cNvPr id="89" name="矩形 88"/>
            <p:cNvSpPr/>
            <p:nvPr/>
          </p:nvSpPr>
          <p:spPr>
            <a:xfrm>
              <a:off x="3110056" y="1057759"/>
              <a:ext cx="1091023" cy="338554"/>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应用程序</a:t>
              </a:r>
            </a:p>
          </p:txBody>
        </p:sp>
      </p:grpSp>
      <p:grpSp>
        <p:nvGrpSpPr>
          <p:cNvPr id="90" name="组合 89"/>
          <p:cNvGrpSpPr/>
          <p:nvPr/>
        </p:nvGrpSpPr>
        <p:grpSpPr>
          <a:xfrm>
            <a:off x="3995578" y="4477219"/>
            <a:ext cx="3586659" cy="1225596"/>
            <a:chOff x="1931772" y="3588043"/>
            <a:chExt cx="3586659" cy="1225596"/>
          </a:xfrm>
        </p:grpSpPr>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047" y="4458760"/>
              <a:ext cx="3456384" cy="354879"/>
            </a:xfrm>
            <a:prstGeom prst="rect">
              <a:avLst/>
            </a:prstGeom>
          </p:spPr>
        </p:pic>
        <p:sp>
          <p:nvSpPr>
            <p:cNvPr id="92" name="矩形 91"/>
            <p:cNvSpPr/>
            <p:nvPr/>
          </p:nvSpPr>
          <p:spPr>
            <a:xfrm>
              <a:off x="3229829" y="4458760"/>
              <a:ext cx="1005403"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外部设备</a:t>
              </a:r>
            </a:p>
          </p:txBody>
        </p:sp>
        <p:sp>
          <p:nvSpPr>
            <p:cNvPr id="93" name="矩形 92"/>
            <p:cNvSpPr/>
            <p:nvPr/>
          </p:nvSpPr>
          <p:spPr>
            <a:xfrm>
              <a:off x="1931772" y="4039661"/>
              <a:ext cx="670109" cy="338554"/>
            </a:xfrm>
            <a:prstGeom prst="rect">
              <a:avLst/>
            </a:prstGeom>
          </p:spPr>
          <p:txBody>
            <a:bodyPr wrap="square">
              <a:spAutoFit/>
            </a:bodyPr>
            <a:lstStyle/>
            <a:p>
              <a:r>
                <a:rPr lang="zh-CN" altLang="en-US" sz="1600" b="1" dirty="0">
                  <a:latin typeface="微软雅黑" pitchFamily="34" charset="-122"/>
                  <a:ea typeface="微软雅黑" pitchFamily="34" charset="-122"/>
                </a:rPr>
                <a:t>中断</a:t>
              </a:r>
            </a:p>
          </p:txBody>
        </p:sp>
        <p:sp>
          <p:nvSpPr>
            <p:cNvPr id="94" name="矩形 93"/>
            <p:cNvSpPr/>
            <p:nvPr/>
          </p:nvSpPr>
          <p:spPr>
            <a:xfrm>
              <a:off x="2745836" y="3968473"/>
              <a:ext cx="1071570"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设备访问数据流</a:t>
              </a:r>
            </a:p>
          </p:txBody>
        </p:sp>
        <p:cxnSp>
          <p:nvCxnSpPr>
            <p:cNvPr id="95" name="直接箭头连接符 94"/>
            <p:cNvCxnSpPr/>
            <p:nvPr/>
          </p:nvCxnSpPr>
          <p:spPr>
            <a:xfrm flipV="1">
              <a:off x="2537552" y="3816740"/>
              <a:ext cx="0" cy="5796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4913816" y="4027071"/>
              <a:ext cx="0" cy="3894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5201848" y="3588043"/>
              <a:ext cx="0" cy="8284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2825584" y="4001406"/>
              <a:ext cx="0" cy="394998"/>
            </a:xfrm>
            <a:prstGeom prst="straightConnector1">
              <a:avLst/>
            </a:prstGeom>
            <a:ln w="19050">
              <a:solidFill>
                <a:srgbClr val="C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9" name="直接箭头连接符 98"/>
          <p:cNvCxnSpPr/>
          <p:nvPr/>
        </p:nvCxnSpPr>
        <p:spPr>
          <a:xfrm>
            <a:off x="4428430" y="2334103"/>
            <a:ext cx="0" cy="146302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3854563" y="2334103"/>
            <a:ext cx="386754" cy="11727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5477D25-5D79-0F4F-D1F0-AE3E0082979F}"/>
              </a:ext>
            </a:extLst>
          </p:cNvPr>
          <p:cNvSpPr txBox="1"/>
          <p:nvPr/>
        </p:nvSpPr>
        <p:spPr>
          <a:xfrm>
            <a:off x="8080619" y="2167979"/>
            <a:ext cx="3146147" cy="2585323"/>
          </a:xfrm>
          <a:prstGeom prst="rect">
            <a:avLst/>
          </a:prstGeom>
          <a:noFill/>
        </p:spPr>
        <p:txBody>
          <a:bodyPr wrap="square" rtlCol="0">
            <a:spAutoFit/>
          </a:bodyPr>
          <a:lstStyle/>
          <a:p>
            <a:r>
              <a:rPr lang="zh-CN" altLang="en-US" dirty="0"/>
              <a:t>中断和异常是由硬件实现的一种跳转机制，在某些</a:t>
            </a:r>
            <a:r>
              <a:rPr lang="zh-CN" altLang="en-US" dirty="0">
                <a:solidFill>
                  <a:srgbClr val="FF0000"/>
                </a:solidFill>
              </a:rPr>
              <a:t>特定事件发生时</a:t>
            </a:r>
            <a:r>
              <a:rPr lang="zh-CN" altLang="en-US" dirty="0"/>
              <a:t>如设备按下（中断），或除数为</a:t>
            </a:r>
            <a:r>
              <a:rPr lang="en-US" altLang="zh-CN" dirty="0"/>
              <a:t>0</a:t>
            </a:r>
            <a:r>
              <a:rPr lang="zh-CN" altLang="en-US" dirty="0"/>
              <a:t>导致指令无法执行（异常），需要打断现有的指令流，</a:t>
            </a:r>
            <a:r>
              <a:rPr lang="zh-CN" altLang="en-US" dirty="0">
                <a:solidFill>
                  <a:srgbClr val="FF0000"/>
                </a:solidFill>
              </a:rPr>
              <a:t>改变当前权限状态</a:t>
            </a:r>
            <a:r>
              <a:rPr lang="zh-CN" altLang="en-US" dirty="0"/>
              <a:t>，并</a:t>
            </a:r>
            <a:r>
              <a:rPr lang="zh-CN" altLang="en-US" dirty="0">
                <a:solidFill>
                  <a:srgbClr val="FF0000"/>
                </a:solidFill>
              </a:rPr>
              <a:t>调用预设的处理函数（即</a:t>
            </a:r>
            <a:r>
              <a:rPr lang="en-US" altLang="zh-CN" dirty="0">
                <a:solidFill>
                  <a:srgbClr val="FF0000"/>
                </a:solidFill>
              </a:rPr>
              <a:t>PC</a:t>
            </a:r>
            <a:r>
              <a:rPr lang="zh-CN" altLang="en-US" dirty="0">
                <a:solidFill>
                  <a:srgbClr val="FF0000"/>
                </a:solidFill>
              </a:rPr>
              <a:t>设置到该函数的入口地址）</a:t>
            </a:r>
          </a:p>
        </p:txBody>
      </p:sp>
      <p:sp>
        <p:nvSpPr>
          <p:cNvPr id="3" name="标题 2">
            <a:extLst>
              <a:ext uri="{FF2B5EF4-FFF2-40B4-BE49-F238E27FC236}">
                <a16:creationId xmlns:a16="http://schemas.microsoft.com/office/drawing/2014/main" id="{E6CE2FF0-997B-B439-E075-CAE7E5CD1F92}"/>
              </a:ext>
            </a:extLst>
          </p:cNvPr>
          <p:cNvSpPr>
            <a:spLocks noGrp="1"/>
          </p:cNvSpPr>
          <p:nvPr>
            <p:ph type="title"/>
          </p:nvPr>
        </p:nvSpPr>
        <p:spPr/>
        <p:txBody>
          <a:bodyPr/>
          <a:lstStyle/>
          <a:p>
            <a:r>
              <a:rPr lang="zh-CN" altLang="en-US" dirty="0"/>
              <a:t>异常过程的运行机制</a:t>
            </a:r>
          </a:p>
        </p:txBody>
      </p:sp>
      <p:sp>
        <p:nvSpPr>
          <p:cNvPr id="4" name="灯片编号占位符 3">
            <a:extLst>
              <a:ext uri="{FF2B5EF4-FFF2-40B4-BE49-F238E27FC236}">
                <a16:creationId xmlns:a16="http://schemas.microsoft.com/office/drawing/2014/main" id="{3226FE60-B5CC-7F87-B867-EE96CFBB862F}"/>
              </a:ext>
            </a:extLst>
          </p:cNvPr>
          <p:cNvSpPr>
            <a:spLocks noGrp="1"/>
          </p:cNvSpPr>
          <p:nvPr>
            <p:ph type="sldNum" sz="quarter" idx="12"/>
          </p:nvPr>
        </p:nvSpPr>
        <p:spPr/>
        <p:txBody>
          <a:bodyPr/>
          <a:lstStyle/>
          <a:p>
            <a:pPr>
              <a:defRPr/>
            </a:pPr>
            <a:fld id="{3884BE4A-665D-4750-B82A-97CE17AE2019}" type="slidenum">
              <a:rPr lang="en-US" altLang="ko-KR" smtClean="0"/>
              <a:pPr>
                <a:defRPr/>
              </a:pPr>
              <a:t>15</a:t>
            </a:fld>
            <a:endParaRPr lang="en-US" altLang="ko-KR" dirty="0"/>
          </a:p>
        </p:txBody>
      </p:sp>
    </p:spTree>
    <p:extLst>
      <p:ext uri="{BB962C8B-B14F-4D97-AF65-F5344CB8AC3E}">
        <p14:creationId xmlns:p14="http://schemas.microsoft.com/office/powerpoint/2010/main" val="2034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down)">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down)">
                                      <p:cBhvr>
                                        <p:cTn id="17" dur="500"/>
                                        <p:tgtEl>
                                          <p:spTgt spid="10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left)">
                                      <p:cBhvr>
                                        <p:cTn id="20" dur="500"/>
                                        <p:tgtEl>
                                          <p:spTgt spid="77"/>
                                        </p:tgtEl>
                                      </p:cBhvr>
                                    </p:animEffect>
                                  </p:childTnLst>
                                </p:cTn>
                              </p:par>
                              <p:par>
                                <p:cTn id="21" presetID="22" presetClass="entr" presetSubtype="8"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par>
                                <p:cTn id="24" presetID="22" presetClass="entr" presetSubtype="1"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up)">
                                      <p:cBhvr>
                                        <p:cTn id="26" dur="500"/>
                                        <p:tgtEl>
                                          <p:spTgt spid="9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400" y="3960807"/>
            <a:ext cx="8215312" cy="1183422"/>
            <a:chOff x="785813" y="843846"/>
            <a:chExt cx="8215312" cy="1183422"/>
          </a:xfrm>
        </p:grpSpPr>
        <p:sp>
          <p:nvSpPr>
            <p:cNvPr id="29" name="TextBox 43"/>
            <p:cNvSpPr txBox="1">
              <a:spLocks noChangeArrowheads="1"/>
            </p:cNvSpPr>
            <p:nvPr/>
          </p:nvSpPr>
          <p:spPr bwMode="auto">
            <a:xfrm>
              <a:off x="1143000" y="843846"/>
              <a:ext cx="6858000" cy="461665"/>
            </a:xfrm>
            <a:prstGeom prst="rect">
              <a:avLst/>
            </a:prstGeom>
            <a:noFill/>
            <a:ln w="9525">
              <a:noFill/>
              <a:miter lim="800000"/>
              <a:headEnd/>
              <a:tailEnd/>
            </a:ln>
          </p:spPr>
          <p:txBody>
            <a:bodyPr>
              <a:spAutoFit/>
            </a:bodyPr>
            <a:lstStyle/>
            <a:p>
              <a:pPr marL="342900" lvl="1" indent="-342900">
                <a:buSzPct val="100000"/>
              </a:pPr>
              <a:r>
                <a:rPr lang="zh-CN" altLang="en-US" sz="2400" b="1" dirty="0">
                  <a:solidFill>
                    <a:srgbClr val="11576A"/>
                  </a:solidFill>
                  <a:latin typeface="微软雅黑" pitchFamily="34" charset="-122"/>
                  <a:ea typeface="微软雅黑" pitchFamily="34" charset="-122"/>
                  <a:cs typeface="宋体" charset="0"/>
                </a:rPr>
                <a:t>系统调用（</a:t>
              </a:r>
              <a:r>
                <a:rPr lang="en-US" altLang="zh-CN" sz="2400" b="1" dirty="0">
                  <a:solidFill>
                    <a:srgbClr val="11576A"/>
                  </a:solidFill>
                  <a:latin typeface="微软雅黑" pitchFamily="34" charset="-122"/>
                  <a:ea typeface="微软雅黑" pitchFamily="34" charset="-122"/>
                  <a:cs typeface="宋体" charset="0"/>
                </a:rPr>
                <a:t>system call</a:t>
              </a:r>
              <a:r>
                <a:rPr lang="zh-CN" altLang="en-US" sz="2400" b="1" dirty="0">
                  <a:solidFill>
                    <a:srgbClr val="11576A"/>
                  </a:solidFill>
                  <a:latin typeface="微软雅黑" pitchFamily="34" charset="-122"/>
                  <a:ea typeface="微软雅黑" pitchFamily="34" charset="-122"/>
                  <a:cs typeface="宋体" charset="0"/>
                </a:rPr>
                <a:t>）</a:t>
              </a:r>
              <a:endParaRPr lang="en-US" altLang="zh-CN" sz="2400" b="1" dirty="0">
                <a:solidFill>
                  <a:srgbClr val="11576A"/>
                </a:solidFill>
                <a:latin typeface="微软雅黑" pitchFamily="34" charset="-122"/>
                <a:ea typeface="微软雅黑" pitchFamily="34" charset="-122"/>
                <a:cs typeface="宋体" charset="0"/>
              </a:endParaRPr>
            </a:p>
          </p:txBody>
        </p:sp>
        <p:sp>
          <p:nvSpPr>
            <p:cNvPr id="30" name="矩形 44"/>
            <p:cNvSpPr>
              <a:spLocks noChangeArrowheads="1"/>
            </p:cNvSpPr>
            <p:nvPr/>
          </p:nvSpPr>
          <p:spPr bwMode="auto">
            <a:xfrm>
              <a:off x="785813" y="851783"/>
              <a:ext cx="340158" cy="400110"/>
            </a:xfrm>
            <a:prstGeom prst="rect">
              <a:avLst/>
            </a:prstGeom>
            <a:noFill/>
            <a:ln w="9525">
              <a:noFill/>
              <a:miter lim="800000"/>
              <a:headEnd/>
              <a:tailEnd/>
            </a:ln>
          </p:spPr>
          <p:txBody>
            <a:bodyPr wrap="none">
              <a:spAutoFit/>
            </a:bodyPr>
            <a:lstStyle/>
            <a:p>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latin typeface="Calibri" pitchFamily="34" charset="0"/>
              </a:endParaRPr>
            </a:p>
          </p:txBody>
        </p:sp>
        <p:sp>
          <p:nvSpPr>
            <p:cNvPr id="31" name="TextBox 45"/>
            <p:cNvSpPr txBox="1">
              <a:spLocks noChangeArrowheads="1"/>
            </p:cNvSpPr>
            <p:nvPr/>
          </p:nvSpPr>
          <p:spPr bwMode="auto">
            <a:xfrm>
              <a:off x="1428750" y="1196271"/>
              <a:ext cx="7572375" cy="830997"/>
            </a:xfrm>
            <a:prstGeom prst="rect">
              <a:avLst/>
            </a:prstGeom>
            <a:noFill/>
            <a:ln w="9525">
              <a:noFill/>
              <a:miter lim="800000"/>
              <a:headEnd/>
              <a:tailEnd/>
            </a:ln>
          </p:spPr>
          <p:txBody>
            <a:bodyPr>
              <a:spAutoFit/>
            </a:bodyPr>
            <a:lstStyle/>
            <a:p>
              <a:pPr marL="342900" lvl="1" indent="-342900">
                <a:buSzPct val="100000"/>
              </a:pPr>
              <a:r>
                <a:rPr lang="zh-CN" altLang="en-US" sz="2400" b="1" dirty="0">
                  <a:solidFill>
                    <a:srgbClr val="11576A"/>
                  </a:solidFill>
                  <a:latin typeface="微软雅黑" pitchFamily="34" charset="-122"/>
                  <a:ea typeface="微软雅黑" pitchFamily="34" charset="-122"/>
                  <a:cs typeface="宋体" charset="0"/>
                </a:rPr>
                <a:t>应用程序需要执行某个高权限操作时，</a:t>
              </a:r>
              <a:r>
                <a:rPr lang="zh-CN" altLang="en-US" sz="2400" b="1" dirty="0">
                  <a:solidFill>
                    <a:srgbClr val="C00000"/>
                  </a:solidFill>
                  <a:latin typeface="微软雅黑" pitchFamily="34" charset="-122"/>
                  <a:ea typeface="微软雅黑" pitchFamily="34" charset="-122"/>
                  <a:cs typeface="宋体" charset="0"/>
                </a:rPr>
                <a:t>主动</a:t>
              </a:r>
              <a:r>
                <a:rPr lang="zh-CN" altLang="en-US" sz="2400" b="1" dirty="0">
                  <a:solidFill>
                    <a:srgbClr val="11576A"/>
                  </a:solidFill>
                  <a:latin typeface="微软雅黑" pitchFamily="34" charset="-122"/>
                  <a:ea typeface="微软雅黑" pitchFamily="34" charset="-122"/>
                  <a:cs typeface="宋体" charset="0"/>
                </a:rPr>
                <a:t>向操作系统发出的服务请求</a:t>
              </a:r>
            </a:p>
          </p:txBody>
        </p:sp>
        <p:pic>
          <p:nvPicPr>
            <p:cNvPr id="32" name="图片 46" descr="小点1.png"/>
            <p:cNvPicPr>
              <a:picLocks noChangeAspect="1"/>
            </p:cNvPicPr>
            <p:nvPr/>
          </p:nvPicPr>
          <p:blipFill>
            <a:blip r:embed="rId2"/>
            <a:srcRect/>
            <a:stretch>
              <a:fillRect/>
            </a:stretch>
          </p:blipFill>
          <p:spPr bwMode="auto">
            <a:xfrm>
              <a:off x="1292225" y="1337558"/>
              <a:ext cx="149225" cy="149225"/>
            </a:xfrm>
            <a:prstGeom prst="rect">
              <a:avLst/>
            </a:prstGeom>
            <a:noFill/>
            <a:ln w="9525">
              <a:noFill/>
              <a:miter lim="800000"/>
              <a:headEnd/>
              <a:tailEnd/>
            </a:ln>
          </p:spPr>
        </p:pic>
      </p:grpSp>
      <p:grpSp>
        <p:nvGrpSpPr>
          <p:cNvPr id="4" name="组合 3"/>
          <p:cNvGrpSpPr/>
          <p:nvPr/>
        </p:nvGrpSpPr>
        <p:grpSpPr>
          <a:xfrm>
            <a:off x="695400" y="1713772"/>
            <a:ext cx="7232216" cy="1183422"/>
            <a:chOff x="785813" y="1548688"/>
            <a:chExt cx="7232216" cy="1183422"/>
          </a:xfrm>
        </p:grpSpPr>
        <p:sp>
          <p:nvSpPr>
            <p:cNvPr id="33" name="TextBox 43"/>
            <p:cNvSpPr txBox="1">
              <a:spLocks noChangeArrowheads="1"/>
            </p:cNvSpPr>
            <p:nvPr/>
          </p:nvSpPr>
          <p:spPr bwMode="auto">
            <a:xfrm>
              <a:off x="1143000" y="1548688"/>
              <a:ext cx="6858000" cy="461665"/>
            </a:xfrm>
            <a:prstGeom prst="rect">
              <a:avLst/>
            </a:prstGeom>
            <a:noFill/>
            <a:ln w="9525">
              <a:noFill/>
              <a:miter lim="800000"/>
              <a:headEnd/>
              <a:tailEnd/>
            </a:ln>
          </p:spPr>
          <p:txBody>
            <a:bodyPr>
              <a:spAutoFit/>
            </a:bodyPr>
            <a:lstStyle/>
            <a:p>
              <a:pPr marL="342900" lvl="1" indent="-342900">
                <a:buSzPct val="100000"/>
              </a:pPr>
              <a:r>
                <a:rPr lang="zh-CN" altLang="en-US" sz="2400" b="1" dirty="0">
                  <a:solidFill>
                    <a:srgbClr val="11576A"/>
                  </a:solidFill>
                  <a:latin typeface="微软雅黑" pitchFamily="34" charset="-122"/>
                  <a:ea typeface="微软雅黑" pitchFamily="34" charset="-122"/>
                  <a:cs typeface="宋体" charset="0"/>
                </a:rPr>
                <a:t>异常</a:t>
              </a:r>
              <a:r>
                <a:rPr lang="en-US" altLang="zh-CN" sz="2400" b="1" dirty="0">
                  <a:solidFill>
                    <a:srgbClr val="11576A"/>
                  </a:solidFill>
                  <a:latin typeface="微软雅黑" pitchFamily="34" charset="-122"/>
                  <a:ea typeface="微软雅黑" pitchFamily="34" charset="-122"/>
                  <a:cs typeface="宋体" charset="0"/>
                </a:rPr>
                <a:t>(exception)</a:t>
              </a:r>
              <a:endParaRPr lang="zh-CN" altLang="en-US" sz="2400" b="1" dirty="0">
                <a:solidFill>
                  <a:srgbClr val="11576A"/>
                </a:solidFill>
                <a:latin typeface="微软雅黑" pitchFamily="34" charset="-122"/>
                <a:ea typeface="微软雅黑" pitchFamily="34" charset="-122"/>
                <a:cs typeface="宋体" charset="0"/>
              </a:endParaRPr>
            </a:p>
          </p:txBody>
        </p:sp>
        <p:sp>
          <p:nvSpPr>
            <p:cNvPr id="34" name="矩形 44"/>
            <p:cNvSpPr>
              <a:spLocks noChangeArrowheads="1"/>
            </p:cNvSpPr>
            <p:nvPr/>
          </p:nvSpPr>
          <p:spPr bwMode="auto">
            <a:xfrm>
              <a:off x="785813" y="1556625"/>
              <a:ext cx="340158" cy="400110"/>
            </a:xfrm>
            <a:prstGeom prst="rect">
              <a:avLst/>
            </a:prstGeom>
            <a:noFill/>
            <a:ln w="9525">
              <a:noFill/>
              <a:miter lim="800000"/>
              <a:headEnd/>
              <a:tailEnd/>
            </a:ln>
          </p:spPr>
          <p:txBody>
            <a:bodyPr wrap="none">
              <a:spAutoFit/>
            </a:bodyPr>
            <a:lstStyle/>
            <a:p>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latin typeface="Calibri" pitchFamily="34" charset="0"/>
              </a:endParaRPr>
            </a:p>
          </p:txBody>
        </p:sp>
        <p:sp>
          <p:nvSpPr>
            <p:cNvPr id="35" name="TextBox 45"/>
            <p:cNvSpPr txBox="1">
              <a:spLocks noChangeArrowheads="1"/>
            </p:cNvSpPr>
            <p:nvPr/>
          </p:nvSpPr>
          <p:spPr bwMode="auto">
            <a:xfrm>
              <a:off x="1428751" y="1901113"/>
              <a:ext cx="6589278" cy="830997"/>
            </a:xfrm>
            <a:prstGeom prst="rect">
              <a:avLst/>
            </a:prstGeom>
            <a:noFill/>
            <a:ln w="9525">
              <a:noFill/>
              <a:miter lim="800000"/>
              <a:headEnd/>
              <a:tailEnd/>
            </a:ln>
          </p:spPr>
          <p:txBody>
            <a:bodyPr wrap="square">
              <a:spAutoFit/>
            </a:bodyPr>
            <a:lstStyle/>
            <a:p>
              <a:pPr marL="0" lvl="2">
                <a:buSzPct val="100000"/>
              </a:pPr>
              <a:r>
                <a:rPr lang="zh-CN" altLang="en-US" sz="2400" b="1" dirty="0">
                  <a:solidFill>
                    <a:srgbClr val="11576A"/>
                  </a:solidFill>
                  <a:latin typeface="微软雅黑" pitchFamily="34" charset="-122"/>
                  <a:ea typeface="微软雅黑" pitchFamily="34" charset="-122"/>
                  <a:cs typeface="宋体" charset="0"/>
                </a:rPr>
                <a:t>非法指令或者其他原因导致当前</a:t>
              </a:r>
              <a:r>
                <a:rPr lang="zh-CN" altLang="en-US" sz="2400" b="1" dirty="0">
                  <a:solidFill>
                    <a:srgbClr val="C00000"/>
                  </a:solidFill>
                  <a:latin typeface="微软雅黑" pitchFamily="34" charset="-122"/>
                  <a:ea typeface="微软雅黑" pitchFamily="34" charset="-122"/>
                  <a:cs typeface="宋体" charset="0"/>
                </a:rPr>
                <a:t>指令执行失败</a:t>
              </a:r>
              <a:endParaRPr lang="en-US" altLang="zh-CN" sz="2400" b="1" dirty="0">
                <a:solidFill>
                  <a:srgbClr val="C00000"/>
                </a:solidFill>
                <a:latin typeface="微软雅黑" pitchFamily="34" charset="-122"/>
                <a:ea typeface="微软雅黑" pitchFamily="34" charset="-122"/>
                <a:cs typeface="宋体" charset="0"/>
              </a:endParaRPr>
            </a:p>
            <a:p>
              <a:pPr marL="0" lvl="2">
                <a:buSzPct val="100000"/>
              </a:pPr>
              <a:r>
                <a:rPr lang="zh-CN" altLang="en-US" sz="2400" b="1" dirty="0">
                  <a:solidFill>
                    <a:srgbClr val="11576A"/>
                  </a:solidFill>
                  <a:latin typeface="微软雅黑" pitchFamily="34" charset="-122"/>
                  <a:ea typeface="微软雅黑" pitchFamily="34" charset="-122"/>
                  <a:cs typeface="宋体" charset="0"/>
                </a:rPr>
                <a:t>(如：内存出错)后的处理请求</a:t>
              </a:r>
            </a:p>
          </p:txBody>
        </p:sp>
        <p:pic>
          <p:nvPicPr>
            <p:cNvPr id="36" name="图片 46" descr="小点1.png"/>
            <p:cNvPicPr>
              <a:picLocks noChangeAspect="1"/>
            </p:cNvPicPr>
            <p:nvPr/>
          </p:nvPicPr>
          <p:blipFill>
            <a:blip r:embed="rId2"/>
            <a:srcRect/>
            <a:stretch>
              <a:fillRect/>
            </a:stretch>
          </p:blipFill>
          <p:spPr bwMode="auto">
            <a:xfrm>
              <a:off x="1292225" y="2023350"/>
              <a:ext cx="149225" cy="149225"/>
            </a:xfrm>
            <a:prstGeom prst="rect">
              <a:avLst/>
            </a:prstGeom>
            <a:noFill/>
            <a:ln w="9525">
              <a:noFill/>
              <a:miter lim="800000"/>
              <a:headEnd/>
              <a:tailEnd/>
            </a:ln>
          </p:spPr>
        </p:pic>
      </p:grpSp>
      <p:grpSp>
        <p:nvGrpSpPr>
          <p:cNvPr id="5" name="组合 4"/>
          <p:cNvGrpSpPr/>
          <p:nvPr/>
        </p:nvGrpSpPr>
        <p:grpSpPr>
          <a:xfrm>
            <a:off x="695400" y="2902339"/>
            <a:ext cx="7215187" cy="814090"/>
            <a:chOff x="785813" y="2539295"/>
            <a:chExt cx="7215187" cy="814090"/>
          </a:xfrm>
        </p:grpSpPr>
        <p:sp>
          <p:nvSpPr>
            <p:cNvPr id="37" name="TextBox 43"/>
            <p:cNvSpPr txBox="1">
              <a:spLocks noChangeArrowheads="1"/>
            </p:cNvSpPr>
            <p:nvPr/>
          </p:nvSpPr>
          <p:spPr bwMode="auto">
            <a:xfrm>
              <a:off x="1143000" y="2539295"/>
              <a:ext cx="6858000" cy="461665"/>
            </a:xfrm>
            <a:prstGeom prst="rect">
              <a:avLst/>
            </a:prstGeom>
            <a:noFill/>
            <a:ln w="9525">
              <a:noFill/>
              <a:miter lim="800000"/>
              <a:headEnd/>
              <a:tailEnd/>
            </a:ln>
          </p:spPr>
          <p:txBody>
            <a:bodyPr>
              <a:spAutoFit/>
            </a:bodyPr>
            <a:lstStyle/>
            <a:p>
              <a:pPr marL="342900" lvl="1" indent="-342900">
                <a:buSzPct val="100000"/>
              </a:pPr>
              <a:r>
                <a:rPr lang="zh-CN" altLang="en-US" sz="2400" b="1" dirty="0">
                  <a:solidFill>
                    <a:srgbClr val="11576A"/>
                  </a:solidFill>
                  <a:latin typeface="微软雅黑" pitchFamily="34" charset="-122"/>
                  <a:ea typeface="微软雅黑" pitchFamily="34" charset="-122"/>
                  <a:cs typeface="宋体" charset="0"/>
                </a:rPr>
                <a:t>中断</a:t>
              </a:r>
              <a:r>
                <a:rPr lang="en-US" altLang="zh-CN" sz="2400" b="1" dirty="0">
                  <a:solidFill>
                    <a:srgbClr val="11576A"/>
                  </a:solidFill>
                  <a:latin typeface="微软雅黑" pitchFamily="34" charset="-122"/>
                  <a:ea typeface="微软雅黑" pitchFamily="34" charset="-122"/>
                  <a:cs typeface="宋体" charset="0"/>
                </a:rPr>
                <a:t>(hardware interrupt)</a:t>
              </a:r>
              <a:endParaRPr lang="zh-CN" altLang="en-US" sz="2400" b="1" dirty="0">
                <a:solidFill>
                  <a:srgbClr val="11576A"/>
                </a:solidFill>
                <a:latin typeface="微软雅黑" pitchFamily="34" charset="-122"/>
                <a:ea typeface="微软雅黑" pitchFamily="34" charset="-122"/>
                <a:cs typeface="宋体" charset="0"/>
              </a:endParaRPr>
            </a:p>
          </p:txBody>
        </p:sp>
        <p:sp>
          <p:nvSpPr>
            <p:cNvPr id="38" name="矩形 44"/>
            <p:cNvSpPr>
              <a:spLocks noChangeArrowheads="1"/>
            </p:cNvSpPr>
            <p:nvPr/>
          </p:nvSpPr>
          <p:spPr bwMode="auto">
            <a:xfrm>
              <a:off x="785813" y="2547232"/>
              <a:ext cx="340158" cy="400110"/>
            </a:xfrm>
            <a:prstGeom prst="rect">
              <a:avLst/>
            </a:prstGeom>
            <a:noFill/>
            <a:ln w="9525">
              <a:noFill/>
              <a:miter lim="800000"/>
              <a:headEnd/>
              <a:tailEnd/>
            </a:ln>
          </p:spPr>
          <p:txBody>
            <a:bodyPr wrap="none">
              <a:spAutoFit/>
            </a:bodyPr>
            <a:lstStyle/>
            <a:p>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latin typeface="Calibri" pitchFamily="34" charset="0"/>
              </a:endParaRPr>
            </a:p>
          </p:txBody>
        </p:sp>
        <p:sp>
          <p:nvSpPr>
            <p:cNvPr id="39" name="TextBox 45"/>
            <p:cNvSpPr txBox="1">
              <a:spLocks noChangeArrowheads="1"/>
            </p:cNvSpPr>
            <p:nvPr/>
          </p:nvSpPr>
          <p:spPr bwMode="auto">
            <a:xfrm>
              <a:off x="1428751" y="2891720"/>
              <a:ext cx="5857894" cy="461665"/>
            </a:xfrm>
            <a:prstGeom prst="rect">
              <a:avLst/>
            </a:prstGeom>
            <a:noFill/>
            <a:ln w="9525">
              <a:noFill/>
              <a:miter lim="800000"/>
              <a:headEnd/>
              <a:tailEnd/>
            </a:ln>
          </p:spPr>
          <p:txBody>
            <a:bodyPr wrap="square">
              <a:spAutoFit/>
            </a:bodyPr>
            <a:lstStyle/>
            <a:p>
              <a:pPr marL="0" lvl="2">
                <a:buSzPct val="100000"/>
              </a:pPr>
              <a:r>
                <a:rPr lang="zh-CN" altLang="en-US" sz="2400" b="1" dirty="0">
                  <a:solidFill>
                    <a:srgbClr val="11576A"/>
                  </a:solidFill>
                  <a:latin typeface="微软雅黑" pitchFamily="34" charset="-122"/>
                  <a:ea typeface="微软雅黑" pitchFamily="34" charset="-122"/>
                  <a:cs typeface="宋体" charset="0"/>
                </a:rPr>
                <a:t>来自硬件设备的处理请求</a:t>
              </a:r>
            </a:p>
          </p:txBody>
        </p:sp>
        <p:pic>
          <p:nvPicPr>
            <p:cNvPr id="40" name="图片 46" descr="小点1.png"/>
            <p:cNvPicPr>
              <a:picLocks noChangeAspect="1"/>
            </p:cNvPicPr>
            <p:nvPr/>
          </p:nvPicPr>
          <p:blipFill>
            <a:blip r:embed="rId2"/>
            <a:srcRect/>
            <a:stretch>
              <a:fillRect/>
            </a:stretch>
          </p:blipFill>
          <p:spPr bwMode="auto">
            <a:xfrm>
              <a:off x="1292225" y="3013957"/>
              <a:ext cx="149225" cy="149225"/>
            </a:xfrm>
            <a:prstGeom prst="rect">
              <a:avLst/>
            </a:prstGeom>
            <a:noFill/>
            <a:ln w="9525">
              <a:noFill/>
              <a:miter lim="800000"/>
              <a:headEnd/>
              <a:tailEnd/>
            </a:ln>
          </p:spPr>
        </p:pic>
      </p:grpSp>
      <p:sp>
        <p:nvSpPr>
          <p:cNvPr id="2" name="标题 1">
            <a:extLst>
              <a:ext uri="{FF2B5EF4-FFF2-40B4-BE49-F238E27FC236}">
                <a16:creationId xmlns:a16="http://schemas.microsoft.com/office/drawing/2014/main" id="{E470970F-FBB7-F08B-E273-0A3729BA7ED1}"/>
              </a:ext>
            </a:extLst>
          </p:cNvPr>
          <p:cNvSpPr>
            <a:spLocks noGrp="1"/>
          </p:cNvSpPr>
          <p:nvPr>
            <p:ph type="title"/>
          </p:nvPr>
        </p:nvSpPr>
        <p:spPr/>
        <p:txBody>
          <a:bodyPr>
            <a:normAutofit/>
          </a:bodyPr>
          <a:lstStyle/>
          <a:p>
            <a:r>
              <a:rPr lang="zh-CN" altLang="en-US" dirty="0"/>
              <a:t>中断、异常和系统调用</a:t>
            </a:r>
          </a:p>
        </p:txBody>
      </p:sp>
      <p:sp>
        <p:nvSpPr>
          <p:cNvPr id="6" name="灯片编号占位符 5">
            <a:extLst>
              <a:ext uri="{FF2B5EF4-FFF2-40B4-BE49-F238E27FC236}">
                <a16:creationId xmlns:a16="http://schemas.microsoft.com/office/drawing/2014/main" id="{ACFFEAE8-90FF-E693-7453-5CBD921D1F1E}"/>
              </a:ext>
            </a:extLst>
          </p:cNvPr>
          <p:cNvSpPr>
            <a:spLocks noGrp="1"/>
          </p:cNvSpPr>
          <p:nvPr>
            <p:ph type="sldNum" sz="quarter" idx="12"/>
          </p:nvPr>
        </p:nvSpPr>
        <p:spPr/>
        <p:txBody>
          <a:bodyPr/>
          <a:lstStyle/>
          <a:p>
            <a:pPr>
              <a:defRPr/>
            </a:pPr>
            <a:fld id="{3884BE4A-665D-4750-B82A-97CE17AE2019}" type="slidenum">
              <a:rPr lang="en-US" altLang="ko-KR" smtClean="0"/>
              <a:pPr>
                <a:defRPr/>
              </a:pPr>
              <a:t>16</a:t>
            </a:fld>
            <a:endParaRPr lang="en-US" altLang="ko-KR" dirty="0"/>
          </a:p>
        </p:txBody>
      </p:sp>
    </p:spTree>
    <p:extLst>
      <p:ext uri="{BB962C8B-B14F-4D97-AF65-F5344CB8AC3E}">
        <p14:creationId xmlns:p14="http://schemas.microsoft.com/office/powerpoint/2010/main" val="178802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系统调用有多少个？应用需要</a:t>
            </a:r>
            <a:r>
              <a:rPr lang="en-US" altLang="zh-CN" dirty="0"/>
              <a:t>OS</a:t>
            </a:r>
            <a:r>
              <a:rPr lang="zh-CN" altLang="en-US" dirty="0"/>
              <a:t>为它做多少事？</a:t>
            </a:r>
          </a:p>
        </p:txBody>
      </p:sp>
      <p:pic>
        <p:nvPicPr>
          <p:cNvPr id="8" name="内容占位符 7"/>
          <p:cNvPicPr>
            <a:picLocks noGrp="1" noChangeAspect="1"/>
          </p:cNvPicPr>
          <p:nvPr>
            <p:ph idx="1"/>
          </p:nvPr>
        </p:nvPicPr>
        <p:blipFill>
          <a:blip r:embed="rId2"/>
          <a:stretch>
            <a:fillRect/>
          </a:stretch>
        </p:blipFill>
        <p:spPr>
          <a:xfrm>
            <a:off x="1481051" y="1481162"/>
            <a:ext cx="6958961" cy="4546843"/>
          </a:xfrm>
          <a:prstGeom prst="rect">
            <a:avLst/>
          </a:prstGeom>
        </p:spPr>
      </p:pic>
      <p:sp>
        <p:nvSpPr>
          <p:cNvPr id="9" name="矩形 8"/>
          <p:cNvSpPr/>
          <p:nvPr/>
        </p:nvSpPr>
        <p:spPr>
          <a:xfrm>
            <a:off x="1013740" y="6022855"/>
            <a:ext cx="7893582" cy="338554"/>
          </a:xfrm>
          <a:prstGeom prst="rect">
            <a:avLst/>
          </a:prstGeom>
        </p:spPr>
        <p:txBody>
          <a:bodyPr wrap="square">
            <a:spAutoFit/>
          </a:bodyPr>
          <a:lstStyle/>
          <a:p>
            <a:pPr algn="ctr"/>
            <a:r>
              <a:rPr lang="zh-CN" altLang="en-US" sz="1600" dirty="0"/>
              <a:t>https://www.cnblogs.com/ggjucheng/archive/2012/01/08/2316695.html</a:t>
            </a:r>
          </a:p>
        </p:txBody>
      </p:sp>
      <p:sp>
        <p:nvSpPr>
          <p:cNvPr id="4" name="灯片编号占位符 3">
            <a:extLst>
              <a:ext uri="{FF2B5EF4-FFF2-40B4-BE49-F238E27FC236}">
                <a16:creationId xmlns:a16="http://schemas.microsoft.com/office/drawing/2014/main" id="{574AD56E-BD55-1516-499B-A71EDAAA7E10}"/>
              </a:ext>
            </a:extLst>
          </p:cNvPr>
          <p:cNvSpPr>
            <a:spLocks noGrp="1"/>
          </p:cNvSpPr>
          <p:nvPr>
            <p:ph type="sldNum" sz="quarter" idx="12"/>
          </p:nvPr>
        </p:nvSpPr>
        <p:spPr/>
        <p:txBody>
          <a:bodyPr/>
          <a:lstStyle/>
          <a:p>
            <a:pPr>
              <a:defRPr/>
            </a:pPr>
            <a:fld id="{3884BE4A-665D-4750-B82A-97CE17AE2019}" type="slidenum">
              <a:rPr lang="en-US" altLang="ko-KR" smtClean="0"/>
              <a:pPr>
                <a:defRPr/>
              </a:pPr>
              <a:t>17</a:t>
            </a:fld>
            <a:endParaRPr lang="en-US" altLang="ko-KR" dirty="0"/>
          </a:p>
        </p:txBody>
      </p:sp>
    </p:spTree>
    <p:extLst>
      <p:ext uri="{BB962C8B-B14F-4D97-AF65-F5344CB8AC3E}">
        <p14:creationId xmlns:p14="http://schemas.microsoft.com/office/powerpoint/2010/main" val="59671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5400" y="1662480"/>
            <a:ext cx="6806804" cy="1728713"/>
            <a:chOff x="904612" y="768954"/>
            <a:chExt cx="6806804" cy="1728713"/>
          </a:xfrm>
        </p:grpSpPr>
        <p:sp>
          <p:nvSpPr>
            <p:cNvPr id="9" name="TextBox 4"/>
            <p:cNvSpPr txBox="1">
              <a:spLocks noChangeArrowheads="1"/>
            </p:cNvSpPr>
            <p:nvPr/>
          </p:nvSpPr>
          <p:spPr bwMode="auto">
            <a:xfrm>
              <a:off x="904612" y="768954"/>
              <a:ext cx="5661256" cy="276999"/>
            </a:xfrm>
            <a:prstGeom prst="rect">
              <a:avLst/>
            </a:prstGeom>
            <a:noFill/>
            <a:ln w="9525">
              <a:noFill/>
              <a:miter lim="800000"/>
              <a:headEnd/>
              <a:tailEnd/>
            </a:ln>
          </p:spPr>
          <p:txBody>
            <a:bodyPr wrap="square">
              <a:spAutoFit/>
            </a:bodyPr>
            <a:lstStyle/>
            <a:p>
              <a:pPr marL="342900" lvl="2" indent="-342900">
                <a:spcBef>
                  <a:spcPct val="20000"/>
                </a:spcBef>
                <a:buClr>
                  <a:schemeClr val="folHlink"/>
                </a:buClr>
                <a:defRPr/>
              </a:pPr>
              <a:r>
                <a:rPr lang="en-US" altLang="zh-CN" sz="1200" b="1" dirty="0">
                  <a:solidFill>
                    <a:srgbClr val="11576A"/>
                  </a:solidFill>
                  <a:latin typeface="微软雅黑" pitchFamily="34" charset="-122"/>
                  <a:ea typeface="微软雅黑" pitchFamily="34" charset="-122"/>
                  <a:cs typeface="SimSun" charset="0"/>
                </a:rPr>
                <a:t>sfs_filetest1.c: ret=read(</a:t>
              </a:r>
              <a:r>
                <a:rPr lang="en-US" altLang="zh-CN" sz="1200" b="1" dirty="0" err="1">
                  <a:solidFill>
                    <a:srgbClr val="11576A"/>
                  </a:solidFill>
                  <a:latin typeface="微软雅黑" pitchFamily="34" charset="-122"/>
                  <a:ea typeface="微软雅黑" pitchFamily="34" charset="-122"/>
                  <a:cs typeface="SimSun" charset="0"/>
                </a:rPr>
                <a:t>fd,data,len</a:t>
              </a:r>
              <a:r>
                <a:rPr lang="en-US" altLang="zh-CN" sz="1200" b="1" dirty="0">
                  <a:solidFill>
                    <a:srgbClr val="11576A"/>
                  </a:solidFill>
                  <a:latin typeface="微软雅黑" pitchFamily="34" charset="-122"/>
                  <a:ea typeface="微软雅黑" pitchFamily="34" charset="-122"/>
                  <a:cs typeface="SimSun" charset="0"/>
                </a:rPr>
                <a:t>);</a:t>
              </a:r>
              <a:endParaRPr lang="en-US" altLang="zh-CN" sz="1200" b="1" dirty="0">
                <a:solidFill>
                  <a:srgbClr val="11576A"/>
                </a:solidFill>
                <a:latin typeface="微软雅黑" pitchFamily="34" charset="-122"/>
                <a:ea typeface="微软雅黑" pitchFamily="34" charset="-122"/>
                <a:cs typeface="MS PGothic" charset="0"/>
              </a:endParaRPr>
            </a:p>
          </p:txBody>
        </p:sp>
        <p:sp>
          <p:nvSpPr>
            <p:cNvPr id="28" name="矩形 5"/>
            <p:cNvSpPr>
              <a:spLocks noChangeArrowheads="1"/>
            </p:cNvSpPr>
            <p:nvPr/>
          </p:nvSpPr>
          <p:spPr bwMode="auto">
            <a:xfrm>
              <a:off x="908978" y="928007"/>
              <a:ext cx="6802438"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spAutoFit/>
            </a:bodyPr>
            <a:lstStyle/>
            <a:p>
              <a:r>
                <a:rPr lang="en-US" altLang="zh-CN" sz="1200" b="1" dirty="0">
                  <a:solidFill>
                    <a:srgbClr val="11576A"/>
                  </a:solidFill>
                  <a:latin typeface="微软雅黑" pitchFamily="34" charset="-122"/>
                  <a:ea typeface="微软雅黑" pitchFamily="34" charset="-122"/>
                  <a:sym typeface="Comic Sans MS" charset="0"/>
                </a:rPr>
                <a:t> ……</a:t>
              </a:r>
            </a:p>
            <a:p>
              <a:r>
                <a:rPr lang="en-US" altLang="zh-CN" sz="1200" b="1" dirty="0">
                  <a:solidFill>
                    <a:srgbClr val="11576A"/>
                  </a:solidFill>
                  <a:latin typeface="微软雅黑" pitchFamily="34" charset="-122"/>
                  <a:ea typeface="微软雅黑" pitchFamily="34" charset="-122"/>
                  <a:sym typeface="Comic Sans MS" charset="0"/>
                </a:rPr>
                <a:t>  8029a1:	8b 45 10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0x10(%</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8029a4:	89 44 24 08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%eax,0x8(%</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a:solidFill>
                    <a:srgbClr val="11576A"/>
                  </a:solidFill>
                  <a:latin typeface="微软雅黑" pitchFamily="34" charset="-122"/>
                  <a:ea typeface="微软雅黑" pitchFamily="34" charset="-122"/>
                  <a:sym typeface="Comic Sans MS" charset="0"/>
                </a:rPr>
                <a:t>)</a:t>
              </a:r>
            </a:p>
            <a:p>
              <a:r>
                <a:rPr lang="en-US" altLang="zh-CN" sz="1200" b="1" dirty="0">
                  <a:solidFill>
                    <a:srgbClr val="11576A"/>
                  </a:solidFill>
                  <a:latin typeface="微软雅黑" pitchFamily="34" charset="-122"/>
                  <a:ea typeface="微软雅黑" pitchFamily="34" charset="-122"/>
                  <a:sym typeface="Comic Sans MS" charset="0"/>
                </a:rPr>
                <a:t>  8029a8:	8b 45 0c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0xc(%</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8029ab:	89 44 24 04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%eax,0x4(%</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a:solidFill>
                    <a:srgbClr val="11576A"/>
                  </a:solidFill>
                  <a:latin typeface="微软雅黑" pitchFamily="34" charset="-122"/>
                  <a:ea typeface="微软雅黑" pitchFamily="34" charset="-122"/>
                  <a:sym typeface="Comic Sans MS" charset="0"/>
                </a:rPr>
                <a:t>)</a:t>
              </a:r>
            </a:p>
            <a:p>
              <a:r>
                <a:rPr lang="en-US" altLang="zh-CN" sz="1200" b="1" dirty="0">
                  <a:solidFill>
                    <a:srgbClr val="11576A"/>
                  </a:solidFill>
                  <a:latin typeface="微软雅黑" pitchFamily="34" charset="-122"/>
                  <a:ea typeface="微软雅黑" pitchFamily="34" charset="-122"/>
                  <a:sym typeface="Comic Sans MS" charset="0"/>
                </a:rPr>
                <a:t>  8029af:	8b 45 08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0x8(%</a:t>
              </a:r>
              <a:r>
                <a:rPr lang="en-US" altLang="zh-CN" sz="1200" b="1" dirty="0" err="1">
                  <a:solidFill>
                    <a:srgbClr val="11576A"/>
                  </a:solidFill>
                  <a:latin typeface="微软雅黑" pitchFamily="34" charset="-122"/>
                  <a:ea typeface="微软雅黑" pitchFamily="34" charset="-122"/>
                  <a:sym typeface="Comic Sans MS" charset="0"/>
                </a:rPr>
                <a:t>ebp</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eax</a:t>
              </a:r>
              <a:endParaRPr lang="en-US" altLang="zh-CN" sz="1200" b="1" dirty="0">
                <a:solidFill>
                  <a:srgbClr val="11576A"/>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8029b2:	89 04 24             	</a:t>
              </a:r>
              <a:r>
                <a:rPr lang="en-US" altLang="zh-CN" sz="1200" b="1" dirty="0" err="1">
                  <a:solidFill>
                    <a:srgbClr val="11576A"/>
                  </a:solidFill>
                  <a:latin typeface="微软雅黑" pitchFamily="34" charset="-122"/>
                  <a:ea typeface="微软雅黑" pitchFamily="34" charset="-122"/>
                  <a:sym typeface="Comic Sans MS" charset="0"/>
                </a:rPr>
                <a:t>mov</a:t>
              </a:r>
              <a:r>
                <a:rPr lang="en-US" altLang="zh-CN" sz="1200" b="1" dirty="0">
                  <a:solidFill>
                    <a:srgbClr val="11576A"/>
                  </a:solidFill>
                  <a:latin typeface="微软雅黑" pitchFamily="34" charset="-122"/>
                  <a:ea typeface="微软雅黑" pitchFamily="34" charset="-122"/>
                  <a:sym typeface="Comic Sans MS" charset="0"/>
                </a:rPr>
                <a:t>    %</a:t>
              </a:r>
              <a:r>
                <a:rPr lang="en-US" altLang="zh-CN" sz="1200" b="1" dirty="0" err="1">
                  <a:solidFill>
                    <a:srgbClr val="11576A"/>
                  </a:solidFill>
                  <a:latin typeface="微软雅黑" pitchFamily="34" charset="-122"/>
                  <a:ea typeface="微软雅黑" pitchFamily="34" charset="-122"/>
                  <a:sym typeface="Comic Sans MS" charset="0"/>
                </a:rPr>
                <a:t>eax</a:t>
              </a:r>
              <a:r>
                <a:rPr lang="en-US" altLang="zh-CN" sz="1200" b="1" dirty="0">
                  <a:solidFill>
                    <a:srgbClr val="11576A"/>
                  </a:solidFill>
                  <a:latin typeface="微软雅黑" pitchFamily="34" charset="-122"/>
                  <a:ea typeface="微软雅黑" pitchFamily="34" charset="-122"/>
                  <a:sym typeface="Comic Sans MS" charset="0"/>
                </a:rPr>
                <a:t>,(%</a:t>
              </a:r>
              <a:r>
                <a:rPr lang="en-US" altLang="zh-CN" sz="1200" b="1" dirty="0" err="1">
                  <a:solidFill>
                    <a:srgbClr val="11576A"/>
                  </a:solidFill>
                  <a:latin typeface="微软雅黑" pitchFamily="34" charset="-122"/>
                  <a:ea typeface="微软雅黑" pitchFamily="34" charset="-122"/>
                  <a:sym typeface="Comic Sans MS" charset="0"/>
                </a:rPr>
                <a:t>esp</a:t>
              </a:r>
              <a:r>
                <a:rPr lang="en-US" altLang="zh-CN" sz="1200" b="1" dirty="0">
                  <a:solidFill>
                    <a:srgbClr val="11576A"/>
                  </a:solidFill>
                  <a:latin typeface="微软雅黑" pitchFamily="34" charset="-122"/>
                  <a:ea typeface="微软雅黑" pitchFamily="34" charset="-122"/>
                  <a:sym typeface="Comic Sans MS" charset="0"/>
                </a:rPr>
                <a:t>)    ; </a:t>
              </a:r>
              <a:r>
                <a:rPr lang="zh-CN" altLang="en-US" sz="1200" b="1" dirty="0">
                  <a:solidFill>
                    <a:srgbClr val="FF0000"/>
                  </a:solidFill>
                  <a:latin typeface="微软雅黑" pitchFamily="34" charset="-122"/>
                  <a:ea typeface="微软雅黑" pitchFamily="34" charset="-122"/>
                  <a:sym typeface="Comic Sans MS" charset="0"/>
                </a:rPr>
                <a:t>以上代码在填充栈</a:t>
              </a:r>
              <a:endParaRPr lang="en-US" altLang="zh-CN" sz="1200" b="1" dirty="0">
                <a:solidFill>
                  <a:srgbClr val="FF0000"/>
                </a:solidFill>
                <a:latin typeface="微软雅黑" pitchFamily="34" charset="-122"/>
                <a:ea typeface="微软雅黑" pitchFamily="34" charset="-122"/>
                <a:sym typeface="Comic Sans MS" charset="0"/>
              </a:endParaRPr>
            </a:p>
            <a:p>
              <a:r>
                <a:rPr lang="en-US" altLang="zh-CN" sz="1200" b="1" dirty="0">
                  <a:solidFill>
                    <a:srgbClr val="11576A"/>
                  </a:solidFill>
                  <a:latin typeface="微软雅黑" pitchFamily="34" charset="-122"/>
                  <a:ea typeface="微软雅黑" pitchFamily="34" charset="-122"/>
                  <a:sym typeface="Comic Sans MS" charset="0"/>
                </a:rPr>
                <a:t>  8029b5:	e8 33 d8 ff </a:t>
              </a:r>
              <a:r>
                <a:rPr lang="en-US" altLang="zh-CN" sz="1200" b="1" dirty="0" err="1">
                  <a:solidFill>
                    <a:srgbClr val="11576A"/>
                  </a:solidFill>
                  <a:latin typeface="微软雅黑" pitchFamily="34" charset="-122"/>
                  <a:ea typeface="微软雅黑" pitchFamily="34" charset="-122"/>
                  <a:sym typeface="Comic Sans MS" charset="0"/>
                </a:rPr>
                <a:t>ff</a:t>
              </a:r>
              <a:r>
                <a:rPr lang="en-US" altLang="zh-CN" sz="1200" b="1" dirty="0">
                  <a:solidFill>
                    <a:srgbClr val="11576A"/>
                  </a:solidFill>
                  <a:latin typeface="微软雅黑" pitchFamily="34" charset="-122"/>
                  <a:ea typeface="微软雅黑" pitchFamily="34" charset="-122"/>
                  <a:sym typeface="Comic Sans MS" charset="0"/>
                </a:rPr>
                <a:t>       	call   8001ed &lt;read&gt; ；</a:t>
              </a:r>
              <a:r>
                <a:rPr lang="zh-CN" altLang="en-US" sz="1200" b="1" dirty="0">
                  <a:solidFill>
                    <a:srgbClr val="FF0000"/>
                  </a:solidFill>
                  <a:latin typeface="微软雅黑" pitchFamily="34" charset="-122"/>
                  <a:ea typeface="微软雅黑" pitchFamily="34" charset="-122"/>
                  <a:sym typeface="Comic Sans MS" charset="0"/>
                </a:rPr>
                <a:t>这里的</a:t>
              </a:r>
              <a:r>
                <a:rPr lang="en-US" altLang="zh-CN" sz="1200" b="1" dirty="0">
                  <a:solidFill>
                    <a:srgbClr val="FF0000"/>
                  </a:solidFill>
                  <a:latin typeface="微软雅黑" pitchFamily="34" charset="-122"/>
                  <a:ea typeface="微软雅黑" pitchFamily="34" charset="-122"/>
                  <a:sym typeface="Comic Sans MS" charset="0"/>
                </a:rPr>
                <a:t>read</a:t>
              </a:r>
              <a:r>
                <a:rPr lang="zh-CN" altLang="en-US" sz="1200" b="1" dirty="0">
                  <a:solidFill>
                    <a:srgbClr val="FF0000"/>
                  </a:solidFill>
                  <a:latin typeface="微软雅黑" pitchFamily="34" charset="-122"/>
                  <a:ea typeface="微软雅黑" pitchFamily="34" charset="-122"/>
                  <a:sym typeface="Comic Sans MS" charset="0"/>
                </a:rPr>
                <a:t>是宏</a:t>
              </a:r>
              <a:r>
                <a:rPr lang="en-US" altLang="zh-CN" sz="1200" b="1" dirty="0">
                  <a:solidFill>
                    <a:srgbClr val="FF0000"/>
                  </a:solidFill>
                  <a:latin typeface="微软雅黑" pitchFamily="34" charset="-122"/>
                  <a:ea typeface="微软雅黑" pitchFamily="34" charset="-122"/>
                  <a:sym typeface="Comic Sans MS" charset="0"/>
                </a:rPr>
                <a:t>==6</a:t>
              </a:r>
              <a:endParaRPr lang="zh-CN" altLang="en-US" sz="1200" b="1" dirty="0">
                <a:solidFill>
                  <a:srgbClr val="FF0000"/>
                </a:solidFill>
                <a:latin typeface="微软雅黑" pitchFamily="34" charset="-122"/>
                <a:ea typeface="微软雅黑" pitchFamily="34" charset="-122"/>
                <a:sym typeface="Comic Sans MS" charset="0"/>
              </a:endParaRPr>
            </a:p>
          </p:txBody>
        </p:sp>
      </p:grpSp>
      <p:sp>
        <p:nvSpPr>
          <p:cNvPr id="29" name="TextBox 5"/>
          <p:cNvSpPr>
            <a:spLocks noChangeArrowheads="1"/>
          </p:cNvSpPr>
          <p:nvPr/>
        </p:nvSpPr>
        <p:spPr bwMode="auto">
          <a:xfrm>
            <a:off x="695400" y="3321258"/>
            <a:ext cx="6942138" cy="2862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spAutoFit/>
          </a:bodyPr>
          <a:lstStyle/>
          <a:p>
            <a:pPr eaLnBrk="1" hangingPunct="1"/>
            <a:r>
              <a:rPr lang="en-US" altLang="zh-CN" sz="1200" b="1" dirty="0">
                <a:solidFill>
                  <a:srgbClr val="11576A"/>
                </a:solidFill>
                <a:latin typeface="微软雅黑" pitchFamily="34" charset="-122"/>
                <a:ea typeface="微软雅黑" pitchFamily="34" charset="-122"/>
              </a:rPr>
              <a:t>syscall(</a:t>
            </a:r>
            <a:r>
              <a:rPr lang="en-US" altLang="zh-CN" sz="1200" b="1" dirty="0" err="1">
                <a:solidFill>
                  <a:srgbClr val="11576A"/>
                </a:solidFill>
                <a:latin typeface="微软雅黑" pitchFamily="34" charset="-122"/>
                <a:ea typeface="微软雅黑" pitchFamily="34" charset="-122"/>
              </a:rPr>
              <a:t>int</a:t>
            </a:r>
            <a:r>
              <a:rPr lang="en-US" altLang="zh-CN" sz="1200" b="1" dirty="0">
                <a:solidFill>
                  <a:srgbClr val="11576A"/>
                </a:solidFill>
                <a:latin typeface="微软雅黑" pitchFamily="34" charset="-122"/>
                <a:ea typeface="微软雅黑" pitchFamily="34" charset="-122"/>
              </a:rPr>
              <a:t> num, ...) {</a:t>
            </a:r>
          </a:p>
          <a:p>
            <a:pPr eaLnBrk="1" hangingPunct="1"/>
            <a:r>
              <a:rPr lang="en-US" altLang="zh-CN" sz="1200" b="1" dirty="0">
                <a:solidFill>
                  <a:srgbClr val="11576A"/>
                </a:solidFill>
                <a:latin typeface="微软雅黑" pitchFamily="34" charset="-122"/>
                <a:ea typeface="微软雅黑" pitchFamily="34" charset="-122"/>
              </a:rPr>
              <a:t>...</a:t>
            </a: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err="1">
                <a:solidFill>
                  <a:srgbClr val="11576A"/>
                </a:solidFill>
                <a:latin typeface="微软雅黑" pitchFamily="34" charset="-122"/>
                <a:ea typeface="微软雅黑" pitchFamily="34" charset="-122"/>
              </a:rPr>
              <a:t>asm</a:t>
            </a:r>
            <a:r>
              <a:rPr lang="en-US" altLang="zh-CN" sz="1200" b="1" dirty="0">
                <a:solidFill>
                  <a:srgbClr val="11576A"/>
                </a:solidFill>
                <a:latin typeface="微软雅黑" pitchFamily="34" charset="-122"/>
                <a:ea typeface="微软雅黑" pitchFamily="34" charset="-122"/>
              </a:rPr>
              <a:t> volatile (</a:t>
            </a: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err="1">
                <a:solidFill>
                  <a:srgbClr val="11576A"/>
                </a:solidFill>
                <a:latin typeface="微软雅黑" pitchFamily="34" charset="-122"/>
                <a:ea typeface="微软雅黑" pitchFamily="34" charset="-122"/>
              </a:rPr>
              <a:t>int</a:t>
            </a:r>
            <a:r>
              <a:rPr lang="en-US" altLang="zh-CN" sz="1200" b="1" dirty="0">
                <a:solidFill>
                  <a:srgbClr val="11576A"/>
                </a:solidFill>
                <a:latin typeface="微软雅黑" pitchFamily="34" charset="-122"/>
                <a:ea typeface="微软雅黑" pitchFamily="34" charset="-122"/>
              </a:rPr>
              <a:t> %1;“//</a:t>
            </a:r>
            <a:r>
              <a:rPr lang="zh-CN" altLang="en-US" sz="1200" b="1" dirty="0">
                <a:solidFill>
                  <a:srgbClr val="FF0000"/>
                </a:solidFill>
                <a:latin typeface="微软雅黑" pitchFamily="34" charset="-122"/>
                <a:ea typeface="微软雅黑" pitchFamily="34" charset="-122"/>
              </a:rPr>
              <a:t>这一句会个产生一个中断</a:t>
            </a:r>
            <a:endParaRPr lang="en-US" altLang="zh-CN" sz="1200" b="1" dirty="0">
              <a:solidFill>
                <a:srgbClr val="11576A"/>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 "=a" (ret)</a:t>
            </a:r>
          </a:p>
          <a:p>
            <a:pPr eaLnBrk="1" hangingPunct="1"/>
            <a:r>
              <a:rPr lang="en-US" altLang="zh-CN" sz="1200" b="1" dirty="0">
                <a:solidFill>
                  <a:srgbClr val="11576A"/>
                </a:solidFill>
                <a:latin typeface="微软雅黑" pitchFamily="34" charset="-122"/>
                <a:ea typeface="微软雅黑" pitchFamily="34" charset="-122"/>
              </a:rPr>
              <a:t>			: “</a:t>
            </a:r>
            <a:r>
              <a:rPr lang="en-US" altLang="zh-CN" sz="1200" b="1" dirty="0" err="1">
                <a:solidFill>
                  <a:srgbClr val="11576A"/>
                </a:solidFill>
                <a:latin typeface="微软雅黑" pitchFamily="34" charset="-122"/>
                <a:ea typeface="微软雅黑" pitchFamily="34" charset="-122"/>
              </a:rPr>
              <a:t>i</a:t>
            </a:r>
            <a:r>
              <a:rPr lang="en-US" altLang="zh-CN" sz="1200" b="1" dirty="0">
                <a:solidFill>
                  <a:srgbClr val="11576A"/>
                </a:solidFill>
                <a:latin typeface="微软雅黑" pitchFamily="34" charset="-122"/>
                <a:ea typeface="微软雅黑" pitchFamily="34" charset="-122"/>
              </a:rPr>
              <a:t>” (T_SYSCALL), //</a:t>
            </a:r>
            <a:r>
              <a:rPr lang="zh-CN" altLang="en-US" sz="1200" b="1" dirty="0">
                <a:solidFill>
                  <a:srgbClr val="FF0000"/>
                </a:solidFill>
                <a:latin typeface="微软雅黑" pitchFamily="34" charset="-122"/>
                <a:ea typeface="微软雅黑" pitchFamily="34" charset="-122"/>
              </a:rPr>
              <a:t>这句指定中断号</a:t>
            </a:r>
            <a:endParaRPr lang="en-US" altLang="zh-CN" sz="1200" b="1" dirty="0">
              <a:solidFill>
                <a:srgbClr val="11576A"/>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“a” (</a:t>
            </a:r>
            <a:r>
              <a:rPr lang="en-US" altLang="zh-CN" sz="1200" b="1" dirty="0" err="1">
                <a:solidFill>
                  <a:srgbClr val="11576A"/>
                </a:solidFill>
                <a:latin typeface="微软雅黑" pitchFamily="34" charset="-122"/>
                <a:ea typeface="微软雅黑" pitchFamily="34" charset="-122"/>
              </a:rPr>
              <a:t>num</a:t>
            </a:r>
            <a:r>
              <a:rPr lang="en-US" altLang="zh-CN" sz="1200" b="1" dirty="0">
                <a:solidFill>
                  <a:srgbClr val="11576A"/>
                </a:solidFill>
                <a:latin typeface="微软雅黑" pitchFamily="34" charset="-122"/>
                <a:ea typeface="微软雅黑" pitchFamily="34" charset="-122"/>
              </a:rPr>
              <a:t>),      //</a:t>
            </a:r>
            <a:r>
              <a:rPr lang="zh-CN" altLang="en-US" sz="1200" b="1" dirty="0">
                <a:solidFill>
                  <a:srgbClr val="FF0000"/>
                </a:solidFill>
                <a:latin typeface="微软雅黑" pitchFamily="34" charset="-122"/>
                <a:ea typeface="微软雅黑" pitchFamily="34" charset="-122"/>
              </a:rPr>
              <a:t>这一句的作用是把</a:t>
            </a:r>
            <a:r>
              <a:rPr lang="en-US" altLang="zh-CN" sz="1200" b="1" dirty="0">
                <a:solidFill>
                  <a:srgbClr val="FF0000"/>
                </a:solidFill>
                <a:latin typeface="微软雅黑" pitchFamily="34" charset="-122"/>
                <a:ea typeface="微软雅黑" pitchFamily="34" charset="-122"/>
              </a:rPr>
              <a:t>6</a:t>
            </a:r>
            <a:r>
              <a:rPr lang="zh-CN" altLang="en-US" sz="1200" b="1" dirty="0">
                <a:solidFill>
                  <a:srgbClr val="FF0000"/>
                </a:solidFill>
                <a:latin typeface="微软雅黑" pitchFamily="34" charset="-122"/>
                <a:ea typeface="微软雅黑" pitchFamily="34" charset="-122"/>
              </a:rPr>
              <a:t>放进了</a:t>
            </a:r>
            <a:r>
              <a:rPr lang="en-US" altLang="zh-CN" sz="1200" b="1" dirty="0" err="1">
                <a:solidFill>
                  <a:srgbClr val="FF0000"/>
                </a:solidFill>
                <a:latin typeface="微软雅黑" pitchFamily="34" charset="-122"/>
                <a:ea typeface="微软雅黑" pitchFamily="34" charset="-122"/>
              </a:rPr>
              <a:t>eax</a:t>
            </a:r>
            <a:endParaRPr lang="en-US" altLang="zh-CN" sz="1200" b="1" dirty="0">
              <a:solidFill>
                <a:srgbClr val="FF0000"/>
              </a:solidFill>
              <a:latin typeface="微软雅黑" pitchFamily="34" charset="-122"/>
              <a:ea typeface="微软雅黑" pitchFamily="34" charset="-122"/>
            </a:endParaRPr>
          </a:p>
          <a:p>
            <a:pPr eaLnBrk="1" hangingPunct="1"/>
            <a:r>
              <a:rPr lang="en-US" altLang="zh-CN" sz="1200" b="1" dirty="0">
                <a:solidFill>
                  <a:srgbClr val="11576A"/>
                </a:solidFill>
                <a:latin typeface="微软雅黑" pitchFamily="34" charset="-122"/>
                <a:ea typeface="微软雅黑" pitchFamily="34" charset="-122"/>
              </a:rPr>
              <a:t>			  "d" (a[0]),</a:t>
            </a:r>
          </a:p>
          <a:p>
            <a:pPr eaLnBrk="1" hangingPunct="1"/>
            <a:r>
              <a:rPr lang="en-US" altLang="zh-CN" sz="1200" b="1" dirty="0">
                <a:solidFill>
                  <a:srgbClr val="11576A"/>
                </a:solidFill>
                <a:latin typeface="微软雅黑" pitchFamily="34" charset="-122"/>
                <a:ea typeface="微软雅黑" pitchFamily="34" charset="-122"/>
              </a:rPr>
              <a:t>			  "c" (a[1]),</a:t>
            </a:r>
          </a:p>
          <a:p>
            <a:pPr eaLnBrk="1" hangingPunct="1"/>
            <a:r>
              <a:rPr lang="en-US" altLang="zh-CN" sz="1200" b="1" dirty="0">
                <a:solidFill>
                  <a:srgbClr val="11576A"/>
                </a:solidFill>
                <a:latin typeface="微软雅黑" pitchFamily="34" charset="-122"/>
                <a:ea typeface="微软雅黑" pitchFamily="34" charset="-122"/>
              </a:rPr>
              <a:t>			  "b" (a[2]),</a:t>
            </a:r>
          </a:p>
          <a:p>
            <a:pPr eaLnBrk="1" hangingPunct="1"/>
            <a:r>
              <a:rPr lang="en-US" altLang="zh-CN" sz="1200" b="1" dirty="0">
                <a:solidFill>
                  <a:srgbClr val="11576A"/>
                </a:solidFill>
                <a:latin typeface="微软雅黑" pitchFamily="34" charset="-122"/>
                <a:ea typeface="微软雅黑" pitchFamily="34" charset="-122"/>
              </a:rPr>
              <a:t>			  "D" (a[3]),</a:t>
            </a:r>
          </a:p>
          <a:p>
            <a:pPr eaLnBrk="1" hangingPunct="1"/>
            <a:r>
              <a:rPr lang="en-US" altLang="zh-CN" sz="1200" b="1" dirty="0">
                <a:solidFill>
                  <a:srgbClr val="11576A"/>
                </a:solidFill>
                <a:latin typeface="微软雅黑" pitchFamily="34" charset="-122"/>
                <a:ea typeface="微软雅黑" pitchFamily="34" charset="-122"/>
              </a:rPr>
              <a:t>			  "S" (a[4])</a:t>
            </a:r>
          </a:p>
          <a:p>
            <a:pPr eaLnBrk="1" hangingPunct="1"/>
            <a:r>
              <a:rPr lang="en-US" altLang="zh-CN" sz="1200" b="1" dirty="0">
                <a:solidFill>
                  <a:srgbClr val="11576A"/>
                </a:solidFill>
                <a:latin typeface="微软雅黑" pitchFamily="34" charset="-122"/>
                <a:ea typeface="微软雅黑" pitchFamily="34" charset="-122"/>
              </a:rPr>
              <a:t>			: "cc", "memory");</a:t>
            </a:r>
          </a:p>
          <a:p>
            <a:pPr eaLnBrk="1" hangingPunct="1"/>
            <a:r>
              <a:rPr lang="en-US" altLang="zh-CN" sz="1200" b="1" dirty="0">
                <a:solidFill>
                  <a:srgbClr val="11576A"/>
                </a:solidFill>
                <a:latin typeface="微软雅黑" pitchFamily="34" charset="-122"/>
                <a:ea typeface="微软雅黑" pitchFamily="34" charset="-122"/>
              </a:rPr>
              <a:t>	return ret;</a:t>
            </a:r>
          </a:p>
          <a:p>
            <a:pPr eaLnBrk="1" hangingPunct="1"/>
            <a:endParaRPr lang="en-US" sz="1200" b="1" dirty="0">
              <a:solidFill>
                <a:srgbClr val="11576A"/>
              </a:solidFill>
              <a:latin typeface="微软雅黑" pitchFamily="34" charset="-122"/>
              <a:ea typeface="微软雅黑" pitchFamily="34" charset="-122"/>
            </a:endParaRPr>
          </a:p>
        </p:txBody>
      </p:sp>
      <p:sp>
        <p:nvSpPr>
          <p:cNvPr id="7" name="矩形 6"/>
          <p:cNvSpPr>
            <a:spLocks noChangeArrowheads="1"/>
          </p:cNvSpPr>
          <p:nvPr/>
        </p:nvSpPr>
        <p:spPr bwMode="auto">
          <a:xfrm>
            <a:off x="7587776" y="1756156"/>
            <a:ext cx="2160240" cy="4154984"/>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200" b="1" dirty="0">
                <a:solidFill>
                  <a:srgbClr val="11576A"/>
                </a:solidFill>
                <a:latin typeface="微软雅黑" pitchFamily="34" charset="-122"/>
                <a:ea typeface="微软雅黑" pitchFamily="34" charset="-122"/>
                <a:sym typeface="Comic Sans MS" charset="0"/>
              </a:rPr>
              <a:t>// System call numbers</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SYS_fork</a:t>
            </a:r>
            <a:r>
              <a:rPr lang="en-US" altLang="zh-CN" sz="1200" b="1" dirty="0">
                <a:solidFill>
                  <a:srgbClr val="11576A"/>
                </a:solidFill>
                <a:latin typeface="微软雅黑" pitchFamily="34" charset="-122"/>
                <a:ea typeface="微软雅黑" pitchFamily="34" charset="-122"/>
                <a:sym typeface="Comic Sans MS" charset="0"/>
              </a:rPr>
              <a:t>    1</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SYS_exit</a:t>
            </a:r>
            <a:r>
              <a:rPr lang="en-US" altLang="zh-CN" sz="1200" b="1" dirty="0">
                <a:solidFill>
                  <a:srgbClr val="11576A"/>
                </a:solidFill>
                <a:latin typeface="微软雅黑" pitchFamily="34" charset="-122"/>
                <a:ea typeface="微软雅黑" pitchFamily="34" charset="-122"/>
                <a:sym typeface="Comic Sans MS" charset="0"/>
              </a:rPr>
              <a:t>    2</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SYS_wait</a:t>
            </a:r>
            <a:r>
              <a:rPr lang="en-US" altLang="zh-CN" sz="1200" b="1" dirty="0">
                <a:solidFill>
                  <a:srgbClr val="11576A"/>
                </a:solidFill>
                <a:latin typeface="微软雅黑" pitchFamily="34" charset="-122"/>
                <a:ea typeface="微软雅黑" pitchFamily="34" charset="-122"/>
                <a:sym typeface="Comic Sans MS" charset="0"/>
              </a:rPr>
              <a:t>    3</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SYS_pipe</a:t>
            </a:r>
            <a:r>
              <a:rPr lang="en-US" altLang="zh-CN" sz="1200" b="1" dirty="0">
                <a:solidFill>
                  <a:srgbClr val="11576A"/>
                </a:solidFill>
                <a:latin typeface="微软雅黑" pitchFamily="34" charset="-122"/>
                <a:ea typeface="微软雅黑" pitchFamily="34" charset="-122"/>
                <a:sym typeface="Comic Sans MS" charset="0"/>
              </a:rPr>
              <a:t>    4</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SYS_write</a:t>
            </a:r>
            <a:r>
              <a:rPr lang="en-US" altLang="zh-CN" sz="1200" b="1" dirty="0">
                <a:solidFill>
                  <a:srgbClr val="C00000"/>
                </a:solidFill>
                <a:latin typeface="微软雅黑" pitchFamily="34" charset="-122"/>
                <a:ea typeface="微软雅黑" pitchFamily="34" charset="-122"/>
                <a:sym typeface="Comic Sans MS" charset="0"/>
              </a:rPr>
              <a:t>   5</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SYS_read</a:t>
            </a:r>
            <a:r>
              <a:rPr lang="en-US" altLang="zh-CN" sz="1200" b="1" dirty="0">
                <a:solidFill>
                  <a:srgbClr val="C00000"/>
                </a:solidFill>
                <a:latin typeface="微软雅黑" pitchFamily="34" charset="-122"/>
                <a:ea typeface="微软雅黑" pitchFamily="34" charset="-122"/>
                <a:sym typeface="Comic Sans MS" charset="0"/>
              </a:rPr>
              <a:t>    6</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SYS_close</a:t>
            </a:r>
            <a:r>
              <a:rPr lang="en-US" altLang="zh-CN" sz="1200" b="1" dirty="0">
                <a:solidFill>
                  <a:srgbClr val="C00000"/>
                </a:solidFill>
                <a:latin typeface="微软雅黑" pitchFamily="34" charset="-122"/>
                <a:ea typeface="微软雅黑" pitchFamily="34" charset="-122"/>
                <a:sym typeface="Comic Sans MS" charset="0"/>
              </a:rPr>
              <a:t>   7</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SYS_kill</a:t>
            </a:r>
            <a:r>
              <a:rPr lang="en-US" altLang="zh-CN" sz="1200" b="1" dirty="0">
                <a:solidFill>
                  <a:srgbClr val="11576A"/>
                </a:solidFill>
                <a:latin typeface="微软雅黑" pitchFamily="34" charset="-122"/>
                <a:ea typeface="微软雅黑" pitchFamily="34" charset="-122"/>
                <a:sym typeface="Comic Sans MS" charset="0"/>
              </a:rPr>
              <a:t>    8</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SYS_exec</a:t>
            </a:r>
            <a:r>
              <a:rPr lang="en-US" altLang="zh-CN" sz="1200" b="1" dirty="0">
                <a:solidFill>
                  <a:srgbClr val="11576A"/>
                </a:solidFill>
                <a:latin typeface="微软雅黑" pitchFamily="34" charset="-122"/>
                <a:ea typeface="微软雅黑" pitchFamily="34" charset="-122"/>
                <a:sym typeface="Comic Sans MS" charset="0"/>
              </a:rPr>
              <a:t>    9</a:t>
            </a:r>
          </a:p>
          <a:p>
            <a:r>
              <a:rPr lang="en-US" altLang="zh-CN" sz="1200" b="1" dirty="0">
                <a:solidFill>
                  <a:srgbClr val="C00000"/>
                </a:solidFill>
                <a:latin typeface="微软雅黑" pitchFamily="34" charset="-122"/>
                <a:ea typeface="微软雅黑" pitchFamily="34" charset="-122"/>
                <a:sym typeface="Comic Sans MS" charset="0"/>
              </a:rPr>
              <a:t>#define </a:t>
            </a:r>
            <a:r>
              <a:rPr lang="en-US" altLang="zh-CN" sz="1200" b="1" dirty="0" err="1">
                <a:solidFill>
                  <a:srgbClr val="C00000"/>
                </a:solidFill>
                <a:latin typeface="微软雅黑" pitchFamily="34" charset="-122"/>
                <a:ea typeface="微软雅黑" pitchFamily="34" charset="-122"/>
                <a:sym typeface="Comic Sans MS" charset="0"/>
              </a:rPr>
              <a:t>SYS_open</a:t>
            </a:r>
            <a:r>
              <a:rPr lang="en-US" altLang="zh-CN" sz="1200" b="1" dirty="0">
                <a:solidFill>
                  <a:srgbClr val="C00000"/>
                </a:solidFill>
                <a:latin typeface="微软雅黑" pitchFamily="34" charset="-122"/>
                <a:ea typeface="微软雅黑" pitchFamily="34" charset="-122"/>
                <a:sym typeface="Comic Sans MS" charset="0"/>
              </a:rPr>
              <a:t>   10</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SYS_mknod</a:t>
            </a:r>
            <a:r>
              <a:rPr lang="en-US" altLang="zh-CN" sz="1200" b="1" dirty="0">
                <a:solidFill>
                  <a:srgbClr val="11576A"/>
                </a:solidFill>
                <a:latin typeface="微软雅黑" pitchFamily="34" charset="-122"/>
                <a:ea typeface="微软雅黑" pitchFamily="34" charset="-122"/>
                <a:sym typeface="Comic Sans MS" charset="0"/>
              </a:rPr>
              <a:t>  11</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SYS_unlink</a:t>
            </a:r>
            <a:r>
              <a:rPr lang="en-US" altLang="zh-CN" sz="1200" b="1" dirty="0">
                <a:solidFill>
                  <a:srgbClr val="11576A"/>
                </a:solidFill>
                <a:latin typeface="微软雅黑" pitchFamily="34" charset="-122"/>
                <a:ea typeface="微软雅黑" pitchFamily="34" charset="-122"/>
                <a:sym typeface="Comic Sans MS" charset="0"/>
              </a:rPr>
              <a:t> 12</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SYS_fstat</a:t>
            </a:r>
            <a:r>
              <a:rPr lang="en-US" altLang="zh-CN" sz="1200" b="1" dirty="0">
                <a:solidFill>
                  <a:srgbClr val="11576A"/>
                </a:solidFill>
                <a:latin typeface="微软雅黑" pitchFamily="34" charset="-122"/>
                <a:ea typeface="微软雅黑" pitchFamily="34" charset="-122"/>
                <a:sym typeface="Comic Sans MS" charset="0"/>
              </a:rPr>
              <a:t>  13</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SYS_link</a:t>
            </a:r>
            <a:r>
              <a:rPr lang="en-US" altLang="zh-CN" sz="1200" b="1" dirty="0">
                <a:solidFill>
                  <a:srgbClr val="11576A"/>
                </a:solidFill>
                <a:latin typeface="微软雅黑" pitchFamily="34" charset="-122"/>
                <a:ea typeface="微软雅黑" pitchFamily="34" charset="-122"/>
                <a:sym typeface="Comic Sans MS" charset="0"/>
              </a:rPr>
              <a:t>   14</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SYS_mkdir</a:t>
            </a:r>
            <a:r>
              <a:rPr lang="en-US" altLang="zh-CN" sz="1200" b="1" dirty="0">
                <a:solidFill>
                  <a:srgbClr val="11576A"/>
                </a:solidFill>
                <a:latin typeface="微软雅黑" pitchFamily="34" charset="-122"/>
                <a:ea typeface="微软雅黑" pitchFamily="34" charset="-122"/>
                <a:sym typeface="Comic Sans MS" charset="0"/>
              </a:rPr>
              <a:t>  15</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SYS_chdir</a:t>
            </a:r>
            <a:r>
              <a:rPr lang="en-US" altLang="zh-CN" sz="1200" b="1" dirty="0">
                <a:solidFill>
                  <a:srgbClr val="11576A"/>
                </a:solidFill>
                <a:latin typeface="微软雅黑" pitchFamily="34" charset="-122"/>
                <a:ea typeface="微软雅黑" pitchFamily="34" charset="-122"/>
                <a:sym typeface="Comic Sans MS" charset="0"/>
              </a:rPr>
              <a:t>  16</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SYS_dup</a:t>
            </a:r>
            <a:r>
              <a:rPr lang="en-US" altLang="zh-CN" sz="1200" b="1" dirty="0">
                <a:solidFill>
                  <a:srgbClr val="11576A"/>
                </a:solidFill>
                <a:latin typeface="微软雅黑" pitchFamily="34" charset="-122"/>
                <a:ea typeface="微软雅黑" pitchFamily="34" charset="-122"/>
                <a:sym typeface="Comic Sans MS" charset="0"/>
              </a:rPr>
              <a:t>    17</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SYS_getpid</a:t>
            </a:r>
            <a:r>
              <a:rPr lang="en-US" altLang="zh-CN" sz="1200" b="1" dirty="0">
                <a:solidFill>
                  <a:srgbClr val="11576A"/>
                </a:solidFill>
                <a:latin typeface="微软雅黑" pitchFamily="34" charset="-122"/>
                <a:ea typeface="微软雅黑" pitchFamily="34" charset="-122"/>
                <a:sym typeface="Comic Sans MS" charset="0"/>
              </a:rPr>
              <a:t> 18</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SYS_sbrk</a:t>
            </a:r>
            <a:r>
              <a:rPr lang="en-US" altLang="zh-CN" sz="1200" b="1" dirty="0">
                <a:solidFill>
                  <a:srgbClr val="11576A"/>
                </a:solidFill>
                <a:latin typeface="微软雅黑" pitchFamily="34" charset="-122"/>
                <a:ea typeface="微软雅黑" pitchFamily="34" charset="-122"/>
                <a:sym typeface="Comic Sans MS" charset="0"/>
              </a:rPr>
              <a:t>   19</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SYS_sleep</a:t>
            </a:r>
            <a:r>
              <a:rPr lang="en-US" altLang="zh-CN" sz="1200" b="1" dirty="0">
                <a:solidFill>
                  <a:srgbClr val="11576A"/>
                </a:solidFill>
                <a:latin typeface="微软雅黑" pitchFamily="34" charset="-122"/>
                <a:ea typeface="微软雅黑" pitchFamily="34" charset="-122"/>
                <a:sym typeface="Comic Sans MS" charset="0"/>
              </a:rPr>
              <a:t>  20</a:t>
            </a:r>
          </a:p>
          <a:p>
            <a:r>
              <a:rPr lang="en-US" altLang="zh-CN" sz="1200" b="1" dirty="0">
                <a:solidFill>
                  <a:srgbClr val="11576A"/>
                </a:solidFill>
                <a:latin typeface="微软雅黑" pitchFamily="34" charset="-122"/>
                <a:ea typeface="微软雅黑" pitchFamily="34" charset="-122"/>
                <a:sym typeface="Comic Sans MS" charset="0"/>
              </a:rPr>
              <a:t>#define </a:t>
            </a:r>
            <a:r>
              <a:rPr lang="en-US" altLang="zh-CN" sz="1200" b="1" dirty="0" err="1">
                <a:solidFill>
                  <a:srgbClr val="11576A"/>
                </a:solidFill>
                <a:latin typeface="微软雅黑" pitchFamily="34" charset="-122"/>
                <a:ea typeface="微软雅黑" pitchFamily="34" charset="-122"/>
                <a:sym typeface="Comic Sans MS" charset="0"/>
              </a:rPr>
              <a:t>SYS_procmem</a:t>
            </a:r>
            <a:r>
              <a:rPr lang="en-US" altLang="zh-CN" sz="1200" b="1" dirty="0">
                <a:solidFill>
                  <a:srgbClr val="11576A"/>
                </a:solidFill>
                <a:latin typeface="微软雅黑" pitchFamily="34" charset="-122"/>
                <a:ea typeface="微软雅黑" pitchFamily="34" charset="-122"/>
                <a:sym typeface="Comic Sans MS" charset="0"/>
              </a:rPr>
              <a:t> 21</a:t>
            </a:r>
            <a:endParaRPr lang="en-US" altLang="zh-CN" sz="1200" b="1" dirty="0">
              <a:solidFill>
                <a:srgbClr val="11576A"/>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58542BDC-DD0F-6F3F-2FB4-A0E8CFFF48E3}"/>
              </a:ext>
            </a:extLst>
          </p:cNvPr>
          <p:cNvSpPr txBox="1"/>
          <p:nvPr/>
        </p:nvSpPr>
        <p:spPr>
          <a:xfrm>
            <a:off x="4673685" y="4987810"/>
            <a:ext cx="3763083" cy="923330"/>
          </a:xfrm>
          <a:prstGeom prst="rect">
            <a:avLst/>
          </a:prstGeom>
          <a:noFill/>
        </p:spPr>
        <p:txBody>
          <a:bodyPr wrap="square" rtlCol="0">
            <a:spAutoFit/>
          </a:bodyPr>
          <a:lstStyle/>
          <a:p>
            <a:r>
              <a:rPr lang="en-US" altLang="zh-CN" dirty="0"/>
              <a:t>mov ………..</a:t>
            </a:r>
          </a:p>
          <a:p>
            <a:r>
              <a:rPr lang="en-US" altLang="zh-CN" dirty="0"/>
              <a:t>mov %</a:t>
            </a:r>
            <a:r>
              <a:rPr lang="en-US" altLang="zh-CN" dirty="0" err="1"/>
              <a:t>eax</a:t>
            </a:r>
            <a:r>
              <a:rPr lang="en-US" altLang="zh-CN" dirty="0"/>
              <a:t> </a:t>
            </a:r>
            <a:r>
              <a:rPr lang="en-US" altLang="zh-CN" dirty="0" err="1"/>
              <a:t>06H</a:t>
            </a:r>
            <a:endParaRPr lang="en-US" altLang="zh-CN" dirty="0"/>
          </a:p>
          <a:p>
            <a:r>
              <a:rPr lang="en-US" altLang="zh-CN" dirty="0"/>
              <a:t>int </a:t>
            </a:r>
            <a:r>
              <a:rPr lang="en-US" altLang="zh-CN" dirty="0" err="1"/>
              <a:t>80H</a:t>
            </a:r>
            <a:endParaRPr lang="zh-CN" altLang="en-US" dirty="0"/>
          </a:p>
        </p:txBody>
      </p:sp>
      <p:sp>
        <p:nvSpPr>
          <p:cNvPr id="5" name="文本框 4">
            <a:extLst>
              <a:ext uri="{FF2B5EF4-FFF2-40B4-BE49-F238E27FC236}">
                <a16:creationId xmlns:a16="http://schemas.microsoft.com/office/drawing/2014/main" id="{0F7AF2D7-7105-4F73-84F1-86B0AB9ECB15}"/>
              </a:ext>
            </a:extLst>
          </p:cNvPr>
          <p:cNvSpPr txBox="1"/>
          <p:nvPr/>
        </p:nvSpPr>
        <p:spPr>
          <a:xfrm>
            <a:off x="10734600" y="5911140"/>
            <a:ext cx="1457400" cy="462116"/>
          </a:xfrm>
          <a:prstGeom prst="rect">
            <a:avLst/>
          </a:prstGeom>
          <a:noFill/>
        </p:spPr>
        <p:txBody>
          <a:bodyPr wrap="square" rtlCol="0">
            <a:spAutoFit/>
          </a:bodyPr>
          <a:lstStyle/>
          <a:p>
            <a:r>
              <a:rPr lang="en-US" altLang="zh-CN" sz="2400" dirty="0">
                <a:solidFill>
                  <a:srgbClr val="FF0000"/>
                </a:solidFill>
              </a:rPr>
              <a:t>X86</a:t>
            </a:r>
            <a:r>
              <a:rPr lang="zh-CN" altLang="en-US" sz="2400" dirty="0">
                <a:solidFill>
                  <a:srgbClr val="FF0000"/>
                </a:solidFill>
              </a:rPr>
              <a:t>版本</a:t>
            </a:r>
            <a:endParaRPr lang="zh-CN" altLang="en-US" dirty="0">
              <a:solidFill>
                <a:srgbClr val="FF0000"/>
              </a:solidFill>
            </a:endParaRPr>
          </a:p>
        </p:txBody>
      </p:sp>
      <p:sp>
        <p:nvSpPr>
          <p:cNvPr id="6" name="标题 5">
            <a:extLst>
              <a:ext uri="{FF2B5EF4-FFF2-40B4-BE49-F238E27FC236}">
                <a16:creationId xmlns:a16="http://schemas.microsoft.com/office/drawing/2014/main" id="{CD06267F-CF2E-3476-4B3F-6D69B3926B28}"/>
              </a:ext>
            </a:extLst>
          </p:cNvPr>
          <p:cNvSpPr>
            <a:spLocks noGrp="1"/>
          </p:cNvSpPr>
          <p:nvPr>
            <p:ph type="title"/>
          </p:nvPr>
        </p:nvSpPr>
        <p:spPr/>
        <p:txBody>
          <a:bodyPr>
            <a:normAutofit/>
          </a:bodyPr>
          <a:lstStyle/>
          <a:p>
            <a:r>
              <a:rPr lang="zh-CN" altLang="en-US" dirty="0"/>
              <a:t>系统调用：用一个中断（异常）解决所有的问题</a:t>
            </a:r>
          </a:p>
        </p:txBody>
      </p:sp>
      <p:sp>
        <p:nvSpPr>
          <p:cNvPr id="2" name="灯片编号占位符 1">
            <a:extLst>
              <a:ext uri="{FF2B5EF4-FFF2-40B4-BE49-F238E27FC236}">
                <a16:creationId xmlns:a16="http://schemas.microsoft.com/office/drawing/2014/main" id="{5737B5C3-1415-528B-9BE1-ED0EA08DF8A3}"/>
              </a:ext>
            </a:extLst>
          </p:cNvPr>
          <p:cNvSpPr>
            <a:spLocks noGrp="1"/>
          </p:cNvSpPr>
          <p:nvPr>
            <p:ph type="sldNum" sz="quarter" idx="12"/>
          </p:nvPr>
        </p:nvSpPr>
        <p:spPr/>
        <p:txBody>
          <a:bodyPr/>
          <a:lstStyle/>
          <a:p>
            <a:pPr>
              <a:defRPr/>
            </a:pPr>
            <a:fld id="{3884BE4A-665D-4750-B82A-97CE17AE2019}" type="slidenum">
              <a:rPr lang="en-US" altLang="ko-KR" smtClean="0"/>
              <a:pPr>
                <a:defRPr/>
              </a:pPr>
              <a:t>18</a:t>
            </a:fld>
            <a:endParaRPr lang="en-US" altLang="ko-KR" dirty="0"/>
          </a:p>
        </p:txBody>
      </p:sp>
    </p:spTree>
    <p:extLst>
      <p:ext uri="{BB962C8B-B14F-4D97-AF65-F5344CB8AC3E}">
        <p14:creationId xmlns:p14="http://schemas.microsoft.com/office/powerpoint/2010/main" val="166235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p:cNvSpPr>
            <a:spLocks noChangeArrowheads="1"/>
          </p:cNvSpPr>
          <p:nvPr/>
        </p:nvSpPr>
        <p:spPr bwMode="auto">
          <a:xfrm>
            <a:off x="695400" y="1889621"/>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1.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alltraps</a:t>
            </a:r>
            <a:r>
              <a:rPr lang="en-US" altLang="zh-CN" sz="2000" b="1" dirty="0">
                <a:solidFill>
                  <a:srgbClr val="11576A"/>
                </a:solidFill>
                <a:latin typeface="微软雅黑" pitchFamily="34" charset="-122"/>
                <a:ea typeface="微软雅黑" pitchFamily="34" charset="-122"/>
              </a:rPr>
              <a:t>()</a:t>
            </a:r>
          </a:p>
        </p:txBody>
      </p:sp>
      <p:sp>
        <p:nvSpPr>
          <p:cNvPr id="4" name="TextBox 5"/>
          <p:cNvSpPr>
            <a:spLocks noChangeArrowheads="1"/>
          </p:cNvSpPr>
          <p:nvPr/>
        </p:nvSpPr>
        <p:spPr bwMode="auto">
          <a:xfrm>
            <a:off x="695400" y="2289731"/>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2. kern/trap/</a:t>
            </a:r>
            <a:r>
              <a:rPr lang="en-US" altLang="zh-CN" sz="2000" b="1" dirty="0" err="1">
                <a:solidFill>
                  <a:srgbClr val="11576A"/>
                </a:solidFill>
                <a:latin typeface="微软雅黑" pitchFamily="34" charset="-122"/>
                <a:ea typeface="微软雅黑" pitchFamily="34" charset="-122"/>
              </a:rPr>
              <a:t>trap.c</a:t>
            </a:r>
            <a:r>
              <a:rPr lang="en-US" altLang="zh-CN" sz="2000" b="1" dirty="0">
                <a:solidFill>
                  <a:srgbClr val="11576A"/>
                </a:solidFill>
                <a:latin typeface="微软雅黑" pitchFamily="34" charset="-122"/>
                <a:ea typeface="微软雅黑" pitchFamily="34" charset="-122"/>
              </a:rPr>
              <a:t>: trap()</a:t>
            </a:r>
          </a:p>
          <a:p>
            <a:pPr eaLnBrk="1" hangingPunct="1"/>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trapno</a:t>
            </a:r>
            <a:r>
              <a:rPr lang="en-US" altLang="zh-CN" sz="2000" b="1" dirty="0">
                <a:solidFill>
                  <a:srgbClr val="C00000"/>
                </a:solidFill>
                <a:latin typeface="微软雅黑" pitchFamily="34" charset="-122"/>
                <a:ea typeface="微软雅黑" pitchFamily="34" charset="-122"/>
              </a:rPr>
              <a:t> == T_SYSCALL</a:t>
            </a:r>
          </a:p>
        </p:txBody>
      </p:sp>
      <p:sp>
        <p:nvSpPr>
          <p:cNvPr id="9" name="TextBox 5"/>
          <p:cNvSpPr>
            <a:spLocks noChangeArrowheads="1"/>
          </p:cNvSpPr>
          <p:nvPr/>
        </p:nvSpPr>
        <p:spPr bwMode="auto">
          <a:xfrm>
            <a:off x="697225" y="2994428"/>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3.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tf_regs.reg_eax</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SYS_read</a:t>
            </a:r>
            <a:endParaRPr lang="en-US" altLang="zh-CN" sz="2000" b="1" dirty="0">
              <a:solidFill>
                <a:srgbClr val="C00000"/>
              </a:solidFill>
              <a:latin typeface="微软雅黑" pitchFamily="34" charset="-122"/>
              <a:ea typeface="微软雅黑" pitchFamily="34" charset="-122"/>
            </a:endParaRPr>
          </a:p>
        </p:txBody>
      </p:sp>
      <p:sp>
        <p:nvSpPr>
          <p:cNvPr id="10" name="TextBox 5"/>
          <p:cNvSpPr>
            <a:spLocks noChangeArrowheads="1"/>
          </p:cNvSpPr>
          <p:nvPr/>
        </p:nvSpPr>
        <p:spPr bwMode="auto">
          <a:xfrm>
            <a:off x="695400" y="3699125"/>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4.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sys_read</a:t>
            </a:r>
            <a:r>
              <a:rPr lang="en-US" altLang="zh-CN" sz="2000" b="1" dirty="0">
                <a:solidFill>
                  <a:srgbClr val="11576A"/>
                </a:solidFill>
                <a:latin typeface="微软雅黑" pitchFamily="34" charset="-122"/>
                <a:ea typeface="微软雅黑" pitchFamily="34" charset="-122"/>
              </a:rPr>
              <a:t>()</a:t>
            </a:r>
          </a:p>
          <a:p>
            <a:r>
              <a:rPr lang="en-US" altLang="zh-CN" sz="2000" b="1" dirty="0">
                <a:solidFill>
                  <a:srgbClr val="FF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从</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sp</a:t>
            </a:r>
            <a:r>
              <a:rPr lang="en-US" altLang="zh-CN" sz="2000"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获取</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fd</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buf</a:t>
            </a:r>
            <a:r>
              <a:rPr lang="en-US" altLang="zh-CN" sz="2000" b="1" dirty="0">
                <a:solidFill>
                  <a:srgbClr val="C00000"/>
                </a:solidFill>
                <a:latin typeface="微软雅黑" pitchFamily="34" charset="-122"/>
                <a:ea typeface="微软雅黑" pitchFamily="34" charset="-122"/>
              </a:rPr>
              <a:t>, length</a:t>
            </a:r>
          </a:p>
        </p:txBody>
      </p:sp>
      <p:sp>
        <p:nvSpPr>
          <p:cNvPr id="12" name="TextBox 5"/>
          <p:cNvSpPr>
            <a:spLocks noChangeArrowheads="1"/>
          </p:cNvSpPr>
          <p:nvPr/>
        </p:nvSpPr>
        <p:spPr bwMode="auto">
          <a:xfrm>
            <a:off x="693575" y="4387573"/>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5. kern/fs/</a:t>
            </a:r>
            <a:r>
              <a:rPr lang="en-US" altLang="zh-CN" sz="2000" b="1" dirty="0" err="1">
                <a:solidFill>
                  <a:srgbClr val="11576A"/>
                </a:solidFill>
                <a:latin typeface="微软雅黑" pitchFamily="34" charset="-122"/>
                <a:ea typeface="微软雅黑" pitchFamily="34" charset="-122"/>
              </a:rPr>
              <a:t>sysfile.c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sysfile_read</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读取文件</a:t>
            </a:r>
            <a:endParaRPr lang="en-US" altLang="zh-CN" b="1" dirty="0">
              <a:solidFill>
                <a:srgbClr val="C00000"/>
              </a:solidFill>
              <a:latin typeface="微软雅黑" pitchFamily="34" charset="-122"/>
              <a:ea typeface="微软雅黑" pitchFamily="34" charset="-122"/>
            </a:endParaRPr>
          </a:p>
        </p:txBody>
      </p:sp>
      <p:sp>
        <p:nvSpPr>
          <p:cNvPr id="13" name="TextBox 5"/>
          <p:cNvSpPr>
            <a:spLocks noChangeArrowheads="1"/>
          </p:cNvSpPr>
          <p:nvPr/>
        </p:nvSpPr>
        <p:spPr bwMode="auto">
          <a:xfrm>
            <a:off x="693574" y="5092270"/>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6.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trapret</a:t>
            </a:r>
            <a:r>
              <a:rPr lang="en-US" altLang="zh-CN" sz="2000" b="1" dirty="0">
                <a:solidFill>
                  <a:srgbClr val="11576A"/>
                </a:solidFill>
                <a:latin typeface="微软雅黑" pitchFamily="34" charset="-122"/>
                <a:ea typeface="微软雅黑" pitchFamily="34" charset="-122"/>
              </a:rPr>
              <a:t>()</a:t>
            </a:r>
          </a:p>
        </p:txBody>
      </p:sp>
      <p:sp>
        <p:nvSpPr>
          <p:cNvPr id="2" name="标题 1">
            <a:extLst>
              <a:ext uri="{FF2B5EF4-FFF2-40B4-BE49-F238E27FC236}">
                <a16:creationId xmlns:a16="http://schemas.microsoft.com/office/drawing/2014/main" id="{4C8FC433-E098-1350-B04D-C8CE977DCA79}"/>
              </a:ext>
            </a:extLst>
          </p:cNvPr>
          <p:cNvSpPr>
            <a:spLocks noGrp="1"/>
          </p:cNvSpPr>
          <p:nvPr>
            <p:ph type="title"/>
          </p:nvPr>
        </p:nvSpPr>
        <p:spPr>
          <a:xfrm>
            <a:off x="695400" y="871855"/>
            <a:ext cx="11496600" cy="680403"/>
          </a:xfrm>
        </p:spPr>
        <p:txBody>
          <a:bodyPr>
            <a:normAutofit fontScale="90000"/>
          </a:bodyPr>
          <a:lstStyle/>
          <a:p>
            <a:r>
              <a:rPr lang="zh-CN" altLang="en-US" dirty="0"/>
              <a:t>系统调用的“中断响应函数”</a:t>
            </a:r>
            <a:r>
              <a:rPr lang="en-US" altLang="zh-CN" dirty="0"/>
              <a:t>read(</a:t>
            </a:r>
            <a:r>
              <a:rPr lang="en-US" altLang="zh-CN" dirty="0" err="1"/>
              <a:t>fd</a:t>
            </a:r>
            <a:r>
              <a:rPr lang="en-US" altLang="zh-CN" dirty="0"/>
              <a:t>, buffer, length)</a:t>
            </a:r>
            <a:r>
              <a:rPr lang="zh-CN" altLang="en-US" dirty="0"/>
              <a:t>的实现</a:t>
            </a:r>
          </a:p>
        </p:txBody>
      </p:sp>
      <p:sp>
        <p:nvSpPr>
          <p:cNvPr id="6" name="文本框 5">
            <a:extLst>
              <a:ext uri="{FF2B5EF4-FFF2-40B4-BE49-F238E27FC236}">
                <a16:creationId xmlns:a16="http://schemas.microsoft.com/office/drawing/2014/main" id="{6EBFEE48-AC29-BE33-DE59-4C1D61DB8A43}"/>
              </a:ext>
            </a:extLst>
          </p:cNvPr>
          <p:cNvSpPr txBox="1"/>
          <p:nvPr/>
        </p:nvSpPr>
        <p:spPr>
          <a:xfrm>
            <a:off x="10734600" y="5911140"/>
            <a:ext cx="1457400" cy="462116"/>
          </a:xfrm>
          <a:prstGeom prst="rect">
            <a:avLst/>
          </a:prstGeom>
          <a:noFill/>
        </p:spPr>
        <p:txBody>
          <a:bodyPr wrap="square" rtlCol="0">
            <a:spAutoFit/>
          </a:bodyPr>
          <a:lstStyle/>
          <a:p>
            <a:r>
              <a:rPr lang="en-US" altLang="zh-CN" sz="2400" dirty="0">
                <a:solidFill>
                  <a:srgbClr val="FF0000"/>
                </a:solidFill>
              </a:rPr>
              <a:t>X86</a:t>
            </a:r>
            <a:r>
              <a:rPr lang="zh-CN" altLang="en-US" sz="2400" dirty="0">
                <a:solidFill>
                  <a:srgbClr val="FF0000"/>
                </a:solidFill>
              </a:rPr>
              <a:t>版本</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C7CC7DEE-73FF-BEFC-55E3-05D7B9D411F7}"/>
              </a:ext>
            </a:extLst>
          </p:cNvPr>
          <p:cNvSpPr>
            <a:spLocks noGrp="1"/>
          </p:cNvSpPr>
          <p:nvPr>
            <p:ph type="sldNum" sz="quarter" idx="12"/>
          </p:nvPr>
        </p:nvSpPr>
        <p:spPr/>
        <p:txBody>
          <a:bodyPr/>
          <a:lstStyle/>
          <a:p>
            <a:pPr>
              <a:defRPr/>
            </a:pPr>
            <a:fld id="{3884BE4A-665D-4750-B82A-97CE17AE2019}" type="slidenum">
              <a:rPr lang="en-US" altLang="ko-KR" smtClean="0"/>
              <a:pPr>
                <a:defRPr/>
              </a:pPr>
              <a:t>19</a:t>
            </a:fld>
            <a:endParaRPr lang="en-US" altLang="ko-KR" dirty="0"/>
          </a:p>
        </p:txBody>
      </p:sp>
    </p:spTree>
    <p:extLst>
      <p:ext uri="{BB962C8B-B14F-4D97-AF65-F5344CB8AC3E}">
        <p14:creationId xmlns:p14="http://schemas.microsoft.com/office/powerpoint/2010/main" val="9786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C9043-5B44-4DC2-A101-66F0B2BB4DEE}"/>
              </a:ext>
            </a:extLst>
          </p:cNvPr>
          <p:cNvSpPr>
            <a:spLocks noGrp="1"/>
          </p:cNvSpPr>
          <p:nvPr>
            <p:ph type="title"/>
          </p:nvPr>
        </p:nvSpPr>
        <p:spPr>
          <a:prstGeom prst="rect">
            <a:avLst/>
          </a:prstGeom>
        </p:spPr>
        <p:txBody>
          <a:bodyPr/>
          <a:lstStyle/>
          <a:p>
            <a:r>
              <a:rPr lang="zh-CN" altLang="en-US" dirty="0"/>
              <a:t>前情提要</a:t>
            </a:r>
          </a:p>
        </p:txBody>
      </p:sp>
      <p:sp>
        <p:nvSpPr>
          <p:cNvPr id="3" name="内容占位符 2">
            <a:extLst>
              <a:ext uri="{FF2B5EF4-FFF2-40B4-BE49-F238E27FC236}">
                <a16:creationId xmlns:a16="http://schemas.microsoft.com/office/drawing/2014/main" id="{E27F80C3-0A7D-429D-A81F-26076F295108}"/>
              </a:ext>
            </a:extLst>
          </p:cNvPr>
          <p:cNvSpPr>
            <a:spLocks noGrp="1"/>
          </p:cNvSpPr>
          <p:nvPr>
            <p:ph idx="1"/>
          </p:nvPr>
        </p:nvSpPr>
        <p:spPr>
          <a:xfrm>
            <a:off x="695400" y="1634806"/>
            <a:ext cx="10801200" cy="4677093"/>
          </a:xfrm>
          <a:prstGeom prst="rect">
            <a:avLst/>
          </a:prstGeom>
        </p:spPr>
        <p:txBody>
          <a:bodyPr>
            <a:noAutofit/>
          </a:bodyPr>
          <a:lstStyle/>
          <a:p>
            <a:pPr eaLnBrk="1" hangingPunct="1"/>
            <a:r>
              <a:rPr lang="zh-CN" altLang="en-US" sz="1600" dirty="0"/>
              <a:t>页面的管理需要记录页面被访问的规律，</a:t>
            </a:r>
            <a:r>
              <a:rPr lang="en-US" altLang="zh-CN" sz="1600" dirty="0">
                <a:solidFill>
                  <a:srgbClr val="FF0000"/>
                </a:solidFill>
              </a:rPr>
              <a:t>MMU</a:t>
            </a:r>
            <a:r>
              <a:rPr lang="zh-CN" altLang="en-US" sz="1600" dirty="0"/>
              <a:t>是可以很方便的通过地址翻译捕获页面访问的行为，并且把这些行为</a:t>
            </a:r>
            <a:r>
              <a:rPr lang="zh-CN" altLang="en-US" sz="1600" dirty="0">
                <a:solidFill>
                  <a:srgbClr val="FF0000"/>
                </a:solidFill>
              </a:rPr>
              <a:t>记录在页表</a:t>
            </a:r>
            <a:r>
              <a:rPr lang="zh-CN" altLang="en-US" sz="1600" dirty="0"/>
              <a:t>中。这是</a:t>
            </a:r>
            <a:r>
              <a:rPr lang="en-US" altLang="zh-CN" sz="1600" dirty="0"/>
              <a:t>CLOCK</a:t>
            </a:r>
            <a:r>
              <a:rPr lang="zh-CN" altLang="en-US" sz="1600" dirty="0"/>
              <a:t>等算法设计的硬件基础</a:t>
            </a:r>
            <a:endParaRPr lang="en-US" altLang="zh-CN" sz="1600" dirty="0"/>
          </a:p>
          <a:p>
            <a:pPr eaLnBrk="1" hangingPunct="1"/>
            <a:r>
              <a:rPr lang="zh-CN" altLang="en-US" sz="1600" dirty="0"/>
              <a:t>进入现代化</a:t>
            </a:r>
            <a:r>
              <a:rPr lang="en-US" altLang="zh-CN" sz="1600" dirty="0"/>
              <a:t>OS</a:t>
            </a:r>
            <a:r>
              <a:rPr lang="zh-CN" altLang="en-US" sz="1600" dirty="0"/>
              <a:t>管理之后，页面管理还要承担的责任是为每个进程确定其</a:t>
            </a:r>
            <a:r>
              <a:rPr lang="zh-CN" altLang="en-US" sz="1600" dirty="0">
                <a:solidFill>
                  <a:srgbClr val="FF0000"/>
                </a:solidFill>
              </a:rPr>
              <a:t>应该拥有的物理页面数量</a:t>
            </a:r>
            <a:endParaRPr lang="en-US" altLang="zh-CN" sz="1600" dirty="0">
              <a:solidFill>
                <a:srgbClr val="FF0000"/>
              </a:solidFill>
            </a:endParaRPr>
          </a:p>
          <a:p>
            <a:pPr eaLnBrk="1" hangingPunct="1"/>
            <a:r>
              <a:rPr lang="zh-CN" altLang="en-US" sz="1600" dirty="0"/>
              <a:t>工作集是应该被放在物理内存中的，常驻集是实际放在物理内存中的，需要保证常驻集是工作集的超集</a:t>
            </a:r>
            <a:endParaRPr lang="en-US" altLang="zh-CN" sz="1600" dirty="0"/>
          </a:p>
          <a:p>
            <a:pPr eaLnBrk="1" hangingPunct="1"/>
            <a:r>
              <a:rPr lang="zh-CN" altLang="en-US" sz="1600" dirty="0"/>
              <a:t>发生缺页时立即分配新的物理页面，因此现代页面置换算法主要在考虑在什么时机</a:t>
            </a:r>
            <a:r>
              <a:rPr lang="zh-CN" altLang="en-US" sz="1600" dirty="0">
                <a:solidFill>
                  <a:srgbClr val="FF0000"/>
                </a:solidFill>
              </a:rPr>
              <a:t>减少常驻集的大小</a:t>
            </a:r>
            <a:endParaRPr lang="en-US" altLang="zh-CN" sz="1600" dirty="0">
              <a:solidFill>
                <a:srgbClr val="FF0000"/>
              </a:solidFill>
            </a:endParaRPr>
          </a:p>
          <a:p>
            <a:pPr eaLnBrk="1" hangingPunct="1"/>
            <a:r>
              <a:rPr lang="zh-CN" altLang="en-US" sz="1600" dirty="0"/>
              <a:t>缺页率算法做为工作集算法的一个近似实现，主要通过</a:t>
            </a:r>
            <a:r>
              <a:rPr lang="zh-CN" altLang="en-US" sz="1600" dirty="0">
                <a:solidFill>
                  <a:srgbClr val="FF0000"/>
                </a:solidFill>
              </a:rPr>
              <a:t>监测缺页的频度</a:t>
            </a:r>
            <a:r>
              <a:rPr lang="zh-CN" altLang="en-US" sz="1600" dirty="0"/>
              <a:t>决定要不要换页出内存</a:t>
            </a:r>
            <a:endParaRPr lang="en-US" altLang="zh-CN" sz="1600" dirty="0"/>
          </a:p>
          <a:p>
            <a:pPr eaLnBrk="1" hangingPunct="1"/>
            <a:r>
              <a:rPr lang="zh-CN" altLang="en-US" sz="1600" dirty="0"/>
              <a:t>换哪个页出去的算法，还在沿用原来思路的变种，现在内核里使用的是</a:t>
            </a:r>
            <a:r>
              <a:rPr lang="en-US" altLang="zh-CN" sz="1600" dirty="0">
                <a:solidFill>
                  <a:srgbClr val="FF0000"/>
                </a:solidFill>
              </a:rPr>
              <a:t>MGLRU</a:t>
            </a:r>
            <a:r>
              <a:rPr lang="zh-CN" altLang="en-US" sz="1600" dirty="0"/>
              <a:t>，本质是多次时钟算法扫描累计</a:t>
            </a:r>
            <a:endParaRPr lang="en-US" altLang="zh-CN" sz="1600" dirty="0"/>
          </a:p>
          <a:p>
            <a:pPr eaLnBrk="1" hangingPunct="1"/>
            <a:r>
              <a:rPr lang="zh-CN" altLang="en-US" sz="1600" dirty="0"/>
              <a:t>段机制是页机制之外的一种内存管理的手段，可以独立使用，也可以与页相结合，但缺少</a:t>
            </a:r>
            <a:r>
              <a:rPr lang="zh-CN" altLang="en-US" sz="1600" dirty="0">
                <a:solidFill>
                  <a:srgbClr val="FF0000"/>
                </a:solidFill>
              </a:rPr>
              <a:t>足够的硬件支持</a:t>
            </a:r>
            <a:endParaRPr lang="en-US" altLang="zh-CN" sz="1600" dirty="0">
              <a:solidFill>
                <a:srgbClr val="FF0000"/>
              </a:solidFill>
            </a:endParaRPr>
          </a:p>
          <a:p>
            <a:pPr eaLnBrk="1" hangingPunct="1"/>
            <a:r>
              <a:rPr lang="zh-CN" altLang="en-US" sz="1600" dirty="0"/>
              <a:t>进程生活在</a:t>
            </a:r>
            <a:r>
              <a:rPr lang="zh-CN" altLang="en-US" sz="1600" dirty="0">
                <a:solidFill>
                  <a:srgbClr val="FF0000"/>
                </a:solidFill>
              </a:rPr>
              <a:t>虚拟地址空间</a:t>
            </a:r>
            <a:r>
              <a:rPr lang="zh-CN" altLang="en-US" sz="1600" dirty="0"/>
              <a:t>中，</a:t>
            </a:r>
            <a:r>
              <a:rPr lang="en-US" altLang="zh-CN" sz="1600" dirty="0">
                <a:solidFill>
                  <a:srgbClr val="FF0000"/>
                </a:solidFill>
              </a:rPr>
              <a:t>CPU</a:t>
            </a:r>
            <a:r>
              <a:rPr lang="zh-CN" altLang="en-US" sz="1600" dirty="0">
                <a:solidFill>
                  <a:srgbClr val="FF0000"/>
                </a:solidFill>
              </a:rPr>
              <a:t>上发出的地址都是虚拟的</a:t>
            </a:r>
            <a:r>
              <a:rPr lang="zh-CN" altLang="en-US" sz="1600" dirty="0"/>
              <a:t>，需要经</a:t>
            </a:r>
            <a:r>
              <a:rPr lang="en-US" altLang="zh-CN" sz="1600" dirty="0"/>
              <a:t>MMU</a:t>
            </a:r>
            <a:r>
              <a:rPr lang="zh-CN" altLang="en-US" sz="1600" dirty="0"/>
              <a:t>查询转化后得到物理地址</a:t>
            </a:r>
            <a:endParaRPr lang="en-US" altLang="zh-CN" sz="1600" dirty="0"/>
          </a:p>
          <a:p>
            <a:pPr eaLnBrk="1" hangingPunct="1"/>
            <a:r>
              <a:rPr lang="zh-CN" altLang="en-US" sz="1600" dirty="0"/>
              <a:t>每个进程有自己的页表，以管理独立的地址空间</a:t>
            </a:r>
            <a:endParaRPr lang="en-US" altLang="zh-CN" sz="1600" dirty="0"/>
          </a:p>
          <a:p>
            <a:pPr eaLnBrk="1" hangingPunct="1"/>
            <a:r>
              <a:rPr lang="zh-CN" altLang="en-US" sz="1600" dirty="0"/>
              <a:t>在创建新的进程时，</a:t>
            </a:r>
            <a:r>
              <a:rPr lang="en-US" altLang="zh-CN" sz="1600" dirty="0"/>
              <a:t>Linux</a:t>
            </a:r>
            <a:r>
              <a:rPr lang="zh-CN" altLang="en-US" sz="1600" dirty="0"/>
              <a:t>中使用</a:t>
            </a:r>
            <a:r>
              <a:rPr lang="en-US" altLang="zh-CN" sz="1600" dirty="0"/>
              <a:t>fork</a:t>
            </a:r>
            <a:r>
              <a:rPr lang="zh-CN" altLang="en-US" sz="1600" dirty="0"/>
              <a:t>函数实现进程空间的</a:t>
            </a:r>
            <a:r>
              <a:rPr lang="zh-CN" altLang="en-US" sz="1600" dirty="0">
                <a:solidFill>
                  <a:srgbClr val="FF0000"/>
                </a:solidFill>
              </a:rPr>
              <a:t>（半）浅拷贝</a:t>
            </a:r>
            <a:r>
              <a:rPr lang="zh-CN" altLang="en-US" sz="1600" dirty="0"/>
              <a:t>，然后利用</a:t>
            </a:r>
            <a:r>
              <a:rPr lang="zh-CN" altLang="en-US" sz="1600" dirty="0">
                <a:solidFill>
                  <a:srgbClr val="FF0000"/>
                </a:solidFill>
              </a:rPr>
              <a:t>写时复制</a:t>
            </a:r>
            <a:r>
              <a:rPr lang="en-US" altLang="zh-CN" sz="1600" dirty="0">
                <a:solidFill>
                  <a:srgbClr val="FF0000"/>
                </a:solidFill>
              </a:rPr>
              <a:t>(copy-on-write, COW)</a:t>
            </a:r>
            <a:r>
              <a:rPr lang="zh-CN" altLang="en-US" sz="1600" dirty="0"/>
              <a:t>的方法节省新进程的创建时间。新的进程一般会调用</a:t>
            </a:r>
            <a:r>
              <a:rPr lang="en-US" altLang="zh-CN" sz="1600" dirty="0"/>
              <a:t>exec</a:t>
            </a:r>
            <a:r>
              <a:rPr lang="zh-CN" altLang="en-US" sz="1600" dirty="0"/>
              <a:t>，按照可执行文件头部的信息</a:t>
            </a:r>
            <a:r>
              <a:rPr lang="zh-CN" altLang="en-US" sz="1600" dirty="0">
                <a:solidFill>
                  <a:srgbClr val="FF0000"/>
                </a:solidFill>
              </a:rPr>
              <a:t>重建自己的虚拟地址空间布局图</a:t>
            </a:r>
            <a:r>
              <a:rPr lang="zh-CN" altLang="en-US" sz="1600" dirty="0"/>
              <a:t>，并借助</a:t>
            </a:r>
            <a:r>
              <a:rPr lang="en-US" altLang="zh-CN" sz="1600" dirty="0">
                <a:solidFill>
                  <a:srgbClr val="FF0000"/>
                </a:solidFill>
              </a:rPr>
              <a:t>page fault</a:t>
            </a:r>
            <a:r>
              <a:rPr lang="zh-CN" altLang="en-US" sz="1600" dirty="0"/>
              <a:t>实现数据加载和完善自己的页表</a:t>
            </a:r>
            <a:endParaRPr lang="en-US" altLang="zh-CN" sz="1600" dirty="0"/>
          </a:p>
          <a:p>
            <a:pPr eaLnBrk="1" hangingPunct="1"/>
            <a:r>
              <a:rPr lang="zh-CN" altLang="en-US" sz="1600" dirty="0"/>
              <a:t>进程数量增加可以提升</a:t>
            </a:r>
            <a:r>
              <a:rPr lang="en-US" altLang="zh-CN" sz="1600" dirty="0"/>
              <a:t>CPU</a:t>
            </a:r>
            <a:r>
              <a:rPr lang="zh-CN" altLang="en-US" sz="1600" dirty="0"/>
              <a:t>的利用率，但是过多的进程，会导致</a:t>
            </a:r>
            <a:r>
              <a:rPr lang="en-US" altLang="zh-CN" sz="1600" dirty="0"/>
              <a:t>page fault</a:t>
            </a:r>
            <a:r>
              <a:rPr lang="zh-CN" altLang="en-US" sz="1600" dirty="0"/>
              <a:t>频发，反而利用率下降，这种现象称为</a:t>
            </a:r>
            <a:r>
              <a:rPr lang="zh-CN" altLang="en-US" sz="1600" dirty="0">
                <a:solidFill>
                  <a:srgbClr val="FF0000"/>
                </a:solidFill>
              </a:rPr>
              <a:t>抖动</a:t>
            </a:r>
            <a:r>
              <a:rPr lang="zh-CN" altLang="en-US" sz="1600" dirty="0"/>
              <a:t>。消除抖动的关键是控制同时处于内存中的进程数量</a:t>
            </a:r>
            <a:endParaRPr lang="en-US" altLang="zh-CN" sz="1600" dirty="0"/>
          </a:p>
          <a:p>
            <a:pPr eaLnBrk="1" hangingPunct="1"/>
            <a:r>
              <a:rPr lang="zh-CN" altLang="en-US" sz="1600" dirty="0"/>
              <a:t>进程无序竞争以争抢页面的方式并不合理，因此智能手机系统中加入了对页面属性的追踪，以提升换页的精准度</a:t>
            </a:r>
            <a:endParaRPr lang="en-US" altLang="zh-CN" sz="1600" dirty="0"/>
          </a:p>
        </p:txBody>
      </p:sp>
      <p:sp>
        <p:nvSpPr>
          <p:cNvPr id="4" name="灯片编号占位符 3">
            <a:extLst>
              <a:ext uri="{FF2B5EF4-FFF2-40B4-BE49-F238E27FC236}">
                <a16:creationId xmlns:a16="http://schemas.microsoft.com/office/drawing/2014/main" id="{D087A7C7-FE8B-0AC8-F654-7424DC0517D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84BE4A-665D-4750-B82A-97CE17AE2019}" type="slidenum">
              <a:rPr kumimoji="0" lang="en-US" altLang="ko-KR" sz="1600" b="0" i="0" u="none" strike="noStrike" kern="1200" cap="none" spc="0" normalizeH="0" baseline="0" noProof="0" smtClean="0">
                <a:ln>
                  <a:noFill/>
                </a:ln>
                <a:solidFill>
                  <a:srgbClr val="FFFFFF"/>
                </a:solidFill>
                <a:effectLst/>
                <a:uLnTx/>
                <a:uFillTx/>
                <a:latin typeface="微软雅黑" panose="020B0503020204020204" pitchFamily="34" charset="-122"/>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altLang="ko-KR"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a:cs typeface="+mn-cs"/>
            </a:endParaRPr>
          </a:p>
        </p:txBody>
      </p:sp>
    </p:spTree>
    <p:extLst>
      <p:ext uri="{BB962C8B-B14F-4D97-AF65-F5344CB8AC3E}">
        <p14:creationId xmlns:p14="http://schemas.microsoft.com/office/powerpoint/2010/main" val="315872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5"/>
          <p:cNvSpPr>
            <a:spLocks noChangeArrowheads="1"/>
          </p:cNvSpPr>
          <p:nvPr/>
        </p:nvSpPr>
        <p:spPr bwMode="auto">
          <a:xfrm>
            <a:off x="810533" y="2754973"/>
            <a:ext cx="6942138" cy="3970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a:spAutoFit/>
          </a:bodyPr>
          <a:lstStyle/>
          <a:p>
            <a:pPr eaLnBrk="1" hangingPunct="1"/>
            <a:r>
              <a:rPr lang="en-US" altLang="zh-CN" sz="1200" b="1" dirty="0">
                <a:solidFill>
                  <a:srgbClr val="11576A"/>
                </a:solidFill>
                <a:latin typeface="微软雅黑" pitchFamily="34" charset="-122"/>
                <a:ea typeface="微软雅黑" pitchFamily="34" charset="-122"/>
              </a:rPr>
              <a:t>syscall(</a:t>
            </a:r>
            <a:r>
              <a:rPr lang="en-US" altLang="zh-CN" sz="1200" b="1" dirty="0" err="1">
                <a:solidFill>
                  <a:srgbClr val="11576A"/>
                </a:solidFill>
                <a:latin typeface="微软雅黑" pitchFamily="34" charset="-122"/>
                <a:ea typeface="微软雅黑" pitchFamily="34" charset="-122"/>
              </a:rPr>
              <a:t>int</a:t>
            </a:r>
            <a:r>
              <a:rPr lang="en-US" altLang="zh-CN" sz="1200" b="1" dirty="0">
                <a:solidFill>
                  <a:srgbClr val="11576A"/>
                </a:solidFill>
                <a:latin typeface="微软雅黑" pitchFamily="34" charset="-122"/>
                <a:ea typeface="微软雅黑" pitchFamily="34" charset="-122"/>
              </a:rPr>
              <a:t> num, ...) {</a:t>
            </a:r>
          </a:p>
          <a:p>
            <a:pPr eaLnBrk="1" hangingPunct="1"/>
            <a:r>
              <a:rPr lang="en-US" altLang="zh-CN" sz="1200" b="1" dirty="0">
                <a:solidFill>
                  <a:srgbClr val="11576A"/>
                </a:solidFill>
                <a:latin typeface="微软雅黑" pitchFamily="34" charset="-122"/>
                <a:ea typeface="微软雅黑" pitchFamily="34" charset="-122"/>
              </a:rPr>
              <a:t>...</a:t>
            </a:r>
          </a:p>
          <a:p>
            <a:pPr eaLnBrk="1" hangingPunct="1"/>
            <a:r>
              <a:rPr lang="en-US" altLang="zh-CN" sz="1200" b="1" dirty="0">
                <a:solidFill>
                  <a:srgbClr val="11576A"/>
                </a:solidFill>
                <a:latin typeface="微软雅黑" pitchFamily="34" charset="-122"/>
                <a:ea typeface="微软雅黑" pitchFamily="34" charset="-122"/>
              </a:rPr>
              <a:t>	</a:t>
            </a:r>
            <a:r>
              <a:rPr lang="en-US" altLang="zh-CN" sz="1200" b="1" dirty="0" err="1">
                <a:solidFill>
                  <a:srgbClr val="11576A"/>
                </a:solidFill>
                <a:latin typeface="微软雅黑" pitchFamily="34" charset="-122"/>
                <a:ea typeface="微软雅黑" pitchFamily="34" charset="-122"/>
              </a:rPr>
              <a:t>asm</a:t>
            </a:r>
            <a:r>
              <a:rPr lang="en-US" altLang="zh-CN" sz="1200" b="1" dirty="0">
                <a:solidFill>
                  <a:srgbClr val="11576A"/>
                </a:solidFill>
                <a:latin typeface="微软雅黑" pitchFamily="34" charset="-122"/>
                <a:ea typeface="微软雅黑" pitchFamily="34" charset="-122"/>
              </a:rPr>
              <a:t> volatile (</a:t>
            </a:r>
          </a:p>
          <a:p>
            <a:r>
              <a:rPr lang="en-US" altLang="zh-CN" sz="1200" b="1" dirty="0">
                <a:solidFill>
                  <a:srgbClr val="11576A"/>
                </a:solidFill>
                <a:latin typeface="微软雅黑" pitchFamily="34" charset="-122"/>
                <a:ea typeface="微软雅黑" pitchFamily="34" charset="-122"/>
              </a:rPr>
              <a:t>			</a:t>
            </a:r>
            <a:r>
              <a:rPr lang="pt-BR" altLang="zh-CN" sz="1200" b="1" dirty="0">
                <a:solidFill>
                  <a:srgbClr val="11576A"/>
                </a:solidFill>
                <a:latin typeface="微软雅黑" pitchFamily="34" charset="-122"/>
                <a:ea typeface="微软雅黑" pitchFamily="34" charset="-122"/>
              </a:rPr>
              <a:t> "lw a0, %1\n"</a:t>
            </a:r>
          </a:p>
          <a:p>
            <a:r>
              <a:rPr lang="pt-BR" altLang="zh-CN" sz="1200" b="1" dirty="0">
                <a:solidFill>
                  <a:srgbClr val="11576A"/>
                </a:solidFill>
                <a:latin typeface="微软雅黑" pitchFamily="34" charset="-122"/>
                <a:ea typeface="微软雅黑" pitchFamily="34" charset="-122"/>
              </a:rPr>
              <a:t>        "lw a1, %2\n“  </a:t>
            </a:r>
          </a:p>
          <a:p>
            <a:r>
              <a:rPr lang="pt-BR" altLang="zh-CN" sz="1200" b="1" dirty="0">
                <a:solidFill>
                  <a:srgbClr val="11576A"/>
                </a:solidFill>
                <a:latin typeface="微软雅黑" pitchFamily="34" charset="-122"/>
                <a:ea typeface="微软雅黑" pitchFamily="34" charset="-122"/>
              </a:rPr>
              <a:t>        "lw a2, %3\n"</a:t>
            </a:r>
          </a:p>
          <a:p>
            <a:r>
              <a:rPr lang="pt-BR" altLang="zh-CN" sz="1200" b="1" dirty="0">
                <a:solidFill>
                  <a:srgbClr val="11576A"/>
                </a:solidFill>
                <a:latin typeface="微软雅黑" pitchFamily="34" charset="-122"/>
                <a:ea typeface="微软雅黑" pitchFamily="34" charset="-122"/>
              </a:rPr>
              <a:t>        "lw a3, %4\n"</a:t>
            </a:r>
          </a:p>
          <a:p>
            <a:r>
              <a:rPr lang="pt-BR" altLang="zh-CN" sz="1200" b="1" dirty="0">
                <a:solidFill>
                  <a:srgbClr val="11576A"/>
                </a:solidFill>
                <a:latin typeface="微软雅黑" pitchFamily="34" charset="-122"/>
                <a:ea typeface="微软雅黑" pitchFamily="34" charset="-122"/>
              </a:rPr>
              <a:t>        "lw a4, %5\n"</a:t>
            </a:r>
          </a:p>
          <a:p>
            <a:r>
              <a:rPr lang="pt-BR" altLang="zh-CN" sz="1200" b="1" dirty="0">
                <a:solidFill>
                  <a:srgbClr val="11576A"/>
                </a:solidFill>
                <a:latin typeface="微软雅黑" pitchFamily="34" charset="-122"/>
                <a:ea typeface="微软雅黑" pitchFamily="34" charset="-122"/>
              </a:rPr>
              <a:t>        "lw a5, %6\n"</a:t>
            </a:r>
          </a:p>
          <a:p>
            <a:r>
              <a:rPr lang="pt-BR" altLang="zh-CN" sz="1200" b="1" dirty="0">
                <a:solidFill>
                  <a:srgbClr val="11576A"/>
                </a:solidFill>
                <a:latin typeface="微软雅黑" pitchFamily="34" charset="-122"/>
                <a:ea typeface="微软雅黑" pitchFamily="34" charset="-122"/>
              </a:rPr>
              <a:t>        "ecall\n“</a:t>
            </a:r>
            <a:r>
              <a:rPr lang="en-US" altLang="zh-CN" sz="1200" b="1" dirty="0">
                <a:solidFill>
                  <a:srgbClr val="11576A"/>
                </a:solidFill>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这一句会个产生一个</a:t>
            </a:r>
            <a:r>
              <a:rPr lang="en-US" altLang="zh-CN" sz="1200" b="1" dirty="0">
                <a:solidFill>
                  <a:srgbClr val="FF0000"/>
                </a:solidFill>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中断</a:t>
            </a:r>
            <a:r>
              <a:rPr lang="en-US" altLang="zh-CN" sz="1200" b="1" dirty="0">
                <a:solidFill>
                  <a:srgbClr val="FF0000"/>
                </a:solidFill>
                <a:latin typeface="微软雅黑" pitchFamily="34" charset="-122"/>
                <a:ea typeface="微软雅黑" pitchFamily="34" charset="-122"/>
              </a:rPr>
              <a:t>”</a:t>
            </a:r>
            <a:endParaRPr lang="pt-BR" altLang="zh-CN" sz="1200" b="1" dirty="0">
              <a:solidFill>
                <a:srgbClr val="11576A"/>
              </a:solidFill>
              <a:latin typeface="微软雅黑" pitchFamily="34" charset="-122"/>
              <a:ea typeface="微软雅黑" pitchFamily="34" charset="-122"/>
            </a:endParaRPr>
          </a:p>
          <a:p>
            <a:r>
              <a:rPr lang="pt-BR" altLang="zh-CN" sz="1200" b="1" dirty="0">
                <a:solidFill>
                  <a:srgbClr val="11576A"/>
                </a:solidFill>
                <a:latin typeface="微软雅黑" pitchFamily="34" charset="-122"/>
                <a:ea typeface="微软雅黑" pitchFamily="34" charset="-122"/>
              </a:rPr>
              <a:t>        "sw a0, %0"</a:t>
            </a:r>
          </a:p>
          <a:p>
            <a:r>
              <a:rPr lang="pt-BR" altLang="zh-CN" sz="1200" b="1" dirty="0">
                <a:solidFill>
                  <a:srgbClr val="11576A"/>
                </a:solidFill>
                <a:latin typeface="微软雅黑" pitchFamily="34" charset="-122"/>
                <a:ea typeface="微软雅黑" pitchFamily="34" charset="-122"/>
              </a:rPr>
              <a:t>        : "=m" (ret)</a:t>
            </a:r>
          </a:p>
          <a:p>
            <a:r>
              <a:rPr lang="pt-BR" altLang="zh-CN" sz="1200" b="1" dirty="0">
                <a:solidFill>
                  <a:srgbClr val="11576A"/>
                </a:solidFill>
                <a:latin typeface="微软雅黑" pitchFamily="34" charset="-122"/>
                <a:ea typeface="微软雅黑" pitchFamily="34" charset="-122"/>
              </a:rPr>
              <a:t>        : "m" (num),</a:t>
            </a:r>
            <a:r>
              <a:rPr lang="en-US" altLang="zh-CN" sz="1200" b="1" dirty="0">
                <a:solidFill>
                  <a:srgbClr val="11576A"/>
                </a:solidFill>
                <a:latin typeface="微软雅黑" pitchFamily="34" charset="-122"/>
                <a:ea typeface="微软雅黑" pitchFamily="34" charset="-122"/>
              </a:rPr>
              <a:t> //</a:t>
            </a:r>
            <a:r>
              <a:rPr lang="zh-CN" altLang="en-US" sz="1200" b="1" dirty="0">
                <a:solidFill>
                  <a:srgbClr val="FF0000"/>
                </a:solidFill>
                <a:latin typeface="微软雅黑" pitchFamily="34" charset="-122"/>
                <a:ea typeface="微软雅黑" pitchFamily="34" charset="-122"/>
              </a:rPr>
              <a:t>这一句的作用是把</a:t>
            </a:r>
            <a:r>
              <a:rPr lang="en-US" altLang="zh-CN" sz="1200" b="1" dirty="0">
                <a:solidFill>
                  <a:srgbClr val="FF0000"/>
                </a:solidFill>
                <a:latin typeface="微软雅黑" pitchFamily="34" charset="-122"/>
                <a:ea typeface="微软雅黑" pitchFamily="34" charset="-122"/>
              </a:rPr>
              <a:t>102</a:t>
            </a:r>
            <a:r>
              <a:rPr lang="zh-CN" altLang="en-US" sz="1200" b="1" dirty="0">
                <a:solidFill>
                  <a:srgbClr val="FF0000"/>
                </a:solidFill>
                <a:latin typeface="微软雅黑" pitchFamily="34" charset="-122"/>
                <a:ea typeface="微软雅黑" pitchFamily="34" charset="-122"/>
              </a:rPr>
              <a:t>放进了</a:t>
            </a:r>
            <a:r>
              <a:rPr lang="en-US" altLang="zh-CN" sz="1200" b="1" dirty="0">
                <a:solidFill>
                  <a:srgbClr val="FF0000"/>
                </a:solidFill>
                <a:latin typeface="微软雅黑" pitchFamily="34" charset="-122"/>
                <a:ea typeface="微软雅黑" pitchFamily="34" charset="-122"/>
              </a:rPr>
              <a:t>a0</a:t>
            </a:r>
            <a:endParaRPr lang="pt-BR" altLang="zh-CN" sz="1200" b="1" dirty="0">
              <a:solidFill>
                <a:srgbClr val="11576A"/>
              </a:solidFill>
              <a:latin typeface="微软雅黑" pitchFamily="34" charset="-122"/>
              <a:ea typeface="微软雅黑" pitchFamily="34" charset="-122"/>
            </a:endParaRPr>
          </a:p>
          <a:p>
            <a:r>
              <a:rPr lang="pt-BR" altLang="zh-CN" sz="1200" b="1" dirty="0">
                <a:solidFill>
                  <a:srgbClr val="11576A"/>
                </a:solidFill>
                <a:latin typeface="微软雅黑" pitchFamily="34" charset="-122"/>
                <a:ea typeface="微软雅黑" pitchFamily="34" charset="-122"/>
              </a:rPr>
              <a:t>          "m" (a[0]),</a:t>
            </a:r>
          </a:p>
          <a:p>
            <a:r>
              <a:rPr lang="pt-BR" altLang="zh-CN" sz="1200" b="1" dirty="0">
                <a:solidFill>
                  <a:srgbClr val="11576A"/>
                </a:solidFill>
                <a:latin typeface="微软雅黑" pitchFamily="34" charset="-122"/>
                <a:ea typeface="微软雅黑" pitchFamily="34" charset="-122"/>
              </a:rPr>
              <a:t>          "m" (a[1]),</a:t>
            </a:r>
          </a:p>
          <a:p>
            <a:r>
              <a:rPr lang="pt-BR" altLang="zh-CN" sz="1200" b="1" dirty="0">
                <a:solidFill>
                  <a:srgbClr val="11576A"/>
                </a:solidFill>
                <a:latin typeface="微软雅黑" pitchFamily="34" charset="-122"/>
                <a:ea typeface="微软雅黑" pitchFamily="34" charset="-122"/>
              </a:rPr>
              <a:t>          "m" (a[2]),</a:t>
            </a:r>
          </a:p>
          <a:p>
            <a:r>
              <a:rPr lang="pt-BR" altLang="zh-CN" sz="1200" b="1" dirty="0">
                <a:solidFill>
                  <a:srgbClr val="11576A"/>
                </a:solidFill>
                <a:latin typeface="微软雅黑" pitchFamily="34" charset="-122"/>
                <a:ea typeface="微软雅黑" pitchFamily="34" charset="-122"/>
              </a:rPr>
              <a:t>          "m" (a[3]),</a:t>
            </a:r>
          </a:p>
          <a:p>
            <a:r>
              <a:rPr lang="pt-BR" altLang="zh-CN" sz="1200" b="1" dirty="0">
                <a:solidFill>
                  <a:srgbClr val="11576A"/>
                </a:solidFill>
                <a:latin typeface="微软雅黑" pitchFamily="34" charset="-122"/>
                <a:ea typeface="微软雅黑" pitchFamily="34" charset="-122"/>
              </a:rPr>
              <a:t>          "m" (a[4])</a:t>
            </a:r>
          </a:p>
          <a:p>
            <a:r>
              <a:rPr lang="pt-BR" altLang="zh-CN" sz="1200" b="1" dirty="0">
                <a:solidFill>
                  <a:srgbClr val="11576A"/>
                </a:solidFill>
                <a:latin typeface="微软雅黑" pitchFamily="34" charset="-122"/>
                <a:ea typeface="微软雅黑" pitchFamily="34" charset="-122"/>
              </a:rPr>
              <a:t>        : "memory"</a:t>
            </a:r>
          </a:p>
          <a:p>
            <a:r>
              <a:rPr lang="pt-BR" altLang="zh-CN" sz="1200" b="1" dirty="0">
                <a:solidFill>
                  <a:srgbClr val="11576A"/>
                </a:solidFill>
                <a:latin typeface="微软雅黑" pitchFamily="34" charset="-122"/>
                <a:ea typeface="微软雅黑" pitchFamily="34" charset="-122"/>
              </a:rPr>
              <a:t>      ); </a:t>
            </a:r>
            <a:r>
              <a:rPr lang="en-US" altLang="zh-CN" sz="1200" b="1" dirty="0">
                <a:solidFill>
                  <a:srgbClr val="11576A"/>
                </a:solidFill>
                <a:latin typeface="微软雅黑" pitchFamily="34" charset="-122"/>
                <a:ea typeface="微软雅黑" pitchFamily="34" charset="-122"/>
              </a:rPr>
              <a:t>	return ret;</a:t>
            </a:r>
          </a:p>
          <a:p>
            <a:pPr eaLnBrk="1" hangingPunct="1"/>
            <a:endParaRPr lang="en-US" sz="1200" b="1" dirty="0">
              <a:solidFill>
                <a:srgbClr val="11576A"/>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AFFEB3F7-6D1E-443E-AB3C-827A108CB53A}"/>
              </a:ext>
            </a:extLst>
          </p:cNvPr>
          <p:cNvPicPr>
            <a:picLocks noChangeAspect="1"/>
          </p:cNvPicPr>
          <p:nvPr/>
        </p:nvPicPr>
        <p:blipFill>
          <a:blip r:embed="rId2"/>
          <a:stretch>
            <a:fillRect/>
          </a:stretch>
        </p:blipFill>
        <p:spPr>
          <a:xfrm>
            <a:off x="7867805" y="2123450"/>
            <a:ext cx="2162955" cy="3187874"/>
          </a:xfrm>
          <a:prstGeom prst="rect">
            <a:avLst/>
          </a:prstGeom>
        </p:spPr>
      </p:pic>
      <p:pic>
        <p:nvPicPr>
          <p:cNvPr id="6" name="图片 5">
            <a:extLst>
              <a:ext uri="{FF2B5EF4-FFF2-40B4-BE49-F238E27FC236}">
                <a16:creationId xmlns:a16="http://schemas.microsoft.com/office/drawing/2014/main" id="{A8F64AF6-70B1-411B-B004-3B713CD37D92}"/>
              </a:ext>
            </a:extLst>
          </p:cNvPr>
          <p:cNvPicPr>
            <a:picLocks noChangeAspect="1"/>
          </p:cNvPicPr>
          <p:nvPr/>
        </p:nvPicPr>
        <p:blipFill>
          <a:blip r:embed="rId3"/>
          <a:stretch>
            <a:fillRect/>
          </a:stretch>
        </p:blipFill>
        <p:spPr>
          <a:xfrm>
            <a:off x="810534" y="1539664"/>
            <a:ext cx="5223353" cy="1167573"/>
          </a:xfrm>
          <a:prstGeom prst="rect">
            <a:avLst/>
          </a:prstGeom>
        </p:spPr>
      </p:pic>
      <p:sp>
        <p:nvSpPr>
          <p:cNvPr id="7" name="文本框 6">
            <a:extLst>
              <a:ext uri="{FF2B5EF4-FFF2-40B4-BE49-F238E27FC236}">
                <a16:creationId xmlns:a16="http://schemas.microsoft.com/office/drawing/2014/main" id="{D35695A2-4D22-4A29-855D-1D8B34B3E25C}"/>
              </a:ext>
            </a:extLst>
          </p:cNvPr>
          <p:cNvSpPr txBox="1"/>
          <p:nvPr/>
        </p:nvSpPr>
        <p:spPr>
          <a:xfrm>
            <a:off x="10821363" y="5570646"/>
            <a:ext cx="1169532" cy="830997"/>
          </a:xfrm>
          <a:prstGeom prst="rect">
            <a:avLst/>
          </a:prstGeom>
          <a:noFill/>
        </p:spPr>
        <p:txBody>
          <a:bodyPr wrap="square" rtlCol="0">
            <a:spAutoFit/>
          </a:bodyPr>
          <a:lstStyle/>
          <a:p>
            <a:r>
              <a:rPr lang="en-US" altLang="zh-CN" sz="2400" dirty="0">
                <a:solidFill>
                  <a:srgbClr val="FF0000"/>
                </a:solidFill>
              </a:rPr>
              <a:t>RISCV</a:t>
            </a:r>
          </a:p>
          <a:p>
            <a:r>
              <a:rPr lang="zh-CN" altLang="en-US" sz="2400" dirty="0">
                <a:solidFill>
                  <a:srgbClr val="FF0000"/>
                </a:solidFill>
              </a:rPr>
              <a:t>版本</a:t>
            </a:r>
            <a:endParaRPr lang="zh-CN" altLang="en-US" dirty="0">
              <a:solidFill>
                <a:srgbClr val="FF0000"/>
              </a:solidFill>
            </a:endParaRPr>
          </a:p>
        </p:txBody>
      </p:sp>
      <p:sp>
        <p:nvSpPr>
          <p:cNvPr id="3" name="标题 2">
            <a:extLst>
              <a:ext uri="{FF2B5EF4-FFF2-40B4-BE49-F238E27FC236}">
                <a16:creationId xmlns:a16="http://schemas.microsoft.com/office/drawing/2014/main" id="{CC3B42B6-1451-FFD0-1A4B-B469ABEEE723}"/>
              </a:ext>
            </a:extLst>
          </p:cNvPr>
          <p:cNvSpPr>
            <a:spLocks noGrp="1"/>
          </p:cNvSpPr>
          <p:nvPr>
            <p:ph type="title"/>
          </p:nvPr>
        </p:nvSpPr>
        <p:spPr/>
        <p:txBody>
          <a:bodyPr>
            <a:normAutofit/>
          </a:bodyPr>
          <a:lstStyle/>
          <a:p>
            <a:r>
              <a:rPr lang="zh-CN" altLang="en-US" dirty="0"/>
              <a:t>系统调用：用一个中断（异常）解决所有的问题</a:t>
            </a:r>
          </a:p>
        </p:txBody>
      </p:sp>
      <p:sp>
        <p:nvSpPr>
          <p:cNvPr id="2" name="灯片编号占位符 1">
            <a:extLst>
              <a:ext uri="{FF2B5EF4-FFF2-40B4-BE49-F238E27FC236}">
                <a16:creationId xmlns:a16="http://schemas.microsoft.com/office/drawing/2014/main" id="{C63C1C71-291A-C98E-C633-F590CE71971B}"/>
              </a:ext>
            </a:extLst>
          </p:cNvPr>
          <p:cNvSpPr>
            <a:spLocks noGrp="1"/>
          </p:cNvSpPr>
          <p:nvPr>
            <p:ph type="sldNum" sz="quarter" idx="12"/>
          </p:nvPr>
        </p:nvSpPr>
        <p:spPr/>
        <p:txBody>
          <a:bodyPr/>
          <a:lstStyle/>
          <a:p>
            <a:pPr>
              <a:defRPr/>
            </a:pPr>
            <a:fld id="{3884BE4A-665D-4750-B82A-97CE17AE2019}" type="slidenum">
              <a:rPr lang="en-US" altLang="ko-KR" smtClean="0"/>
              <a:pPr>
                <a:defRPr/>
              </a:pPr>
              <a:t>20</a:t>
            </a:fld>
            <a:endParaRPr lang="en-US" altLang="ko-KR" dirty="0"/>
          </a:p>
        </p:txBody>
      </p:sp>
      <p:sp>
        <p:nvSpPr>
          <p:cNvPr id="4" name="文本框 3">
            <a:extLst>
              <a:ext uri="{FF2B5EF4-FFF2-40B4-BE49-F238E27FC236}">
                <a16:creationId xmlns:a16="http://schemas.microsoft.com/office/drawing/2014/main" id="{55DBB05D-3D4B-43EB-A3EA-3796AA2D1E20}"/>
              </a:ext>
            </a:extLst>
          </p:cNvPr>
          <p:cNvSpPr txBox="1"/>
          <p:nvPr/>
        </p:nvSpPr>
        <p:spPr>
          <a:xfrm>
            <a:off x="4411133" y="5755312"/>
            <a:ext cx="5867400" cy="646331"/>
          </a:xfrm>
          <a:prstGeom prst="rect">
            <a:avLst/>
          </a:prstGeom>
          <a:noFill/>
        </p:spPr>
        <p:txBody>
          <a:bodyPr wrap="square" rtlCol="0">
            <a:spAutoFit/>
          </a:bodyPr>
          <a:lstStyle/>
          <a:p>
            <a:r>
              <a:rPr lang="zh-CN" altLang="en-US" dirty="0"/>
              <a:t>系统调用事件有一个固定中断号，同时借助一个寄存器，传递了系统调用中具体哪个调用（系统调用号）</a:t>
            </a:r>
          </a:p>
        </p:txBody>
      </p:sp>
    </p:spTree>
    <p:extLst>
      <p:ext uri="{BB962C8B-B14F-4D97-AF65-F5344CB8AC3E}">
        <p14:creationId xmlns:p14="http://schemas.microsoft.com/office/powerpoint/2010/main" val="33430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p:cNvSpPr>
            <a:spLocks noChangeArrowheads="1"/>
          </p:cNvSpPr>
          <p:nvPr/>
        </p:nvSpPr>
        <p:spPr bwMode="auto">
          <a:xfrm>
            <a:off x="697225" y="1691658"/>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1.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__</a:t>
            </a:r>
            <a:r>
              <a:rPr lang="en-US" altLang="zh-CN" sz="2000" b="1" dirty="0" err="1">
                <a:solidFill>
                  <a:srgbClr val="11576A"/>
                </a:solidFill>
                <a:latin typeface="微软雅黑" pitchFamily="34" charset="-122"/>
                <a:ea typeface="微软雅黑" pitchFamily="34" charset="-122"/>
              </a:rPr>
              <a:t>alltraps</a:t>
            </a:r>
            <a:r>
              <a:rPr lang="en-US" altLang="zh-CN" sz="2000" b="1" dirty="0">
                <a:solidFill>
                  <a:srgbClr val="11576A"/>
                </a:solidFill>
                <a:latin typeface="微软雅黑" pitchFamily="34" charset="-122"/>
                <a:ea typeface="微软雅黑" pitchFamily="34" charset="-122"/>
              </a:rPr>
              <a:t>()</a:t>
            </a:r>
          </a:p>
        </p:txBody>
      </p:sp>
      <p:sp>
        <p:nvSpPr>
          <p:cNvPr id="4" name="TextBox 5"/>
          <p:cNvSpPr>
            <a:spLocks noChangeArrowheads="1"/>
          </p:cNvSpPr>
          <p:nvPr/>
        </p:nvSpPr>
        <p:spPr bwMode="auto">
          <a:xfrm>
            <a:off x="697225" y="2091768"/>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2. kern/trap/</a:t>
            </a:r>
            <a:r>
              <a:rPr lang="en-US" altLang="zh-CN" sz="2000" b="1" dirty="0" err="1">
                <a:solidFill>
                  <a:srgbClr val="11576A"/>
                </a:solidFill>
                <a:latin typeface="微软雅黑" pitchFamily="34" charset="-122"/>
                <a:ea typeface="微软雅黑" pitchFamily="34" charset="-122"/>
              </a:rPr>
              <a:t>trap.c</a:t>
            </a:r>
            <a:r>
              <a:rPr lang="en-US" altLang="zh-CN" sz="2000" b="1" dirty="0">
                <a:solidFill>
                  <a:srgbClr val="11576A"/>
                </a:solidFill>
                <a:latin typeface="微软雅黑" pitchFamily="34" charset="-122"/>
                <a:ea typeface="微软雅黑" pitchFamily="34" charset="-122"/>
              </a:rPr>
              <a:t>: trap()</a:t>
            </a:r>
            <a:r>
              <a:rPr lang="en-US" altLang="zh-CN" sz="2000" b="1" dirty="0">
                <a:solidFill>
                  <a:srgbClr val="11576A"/>
                </a:solidFill>
                <a:latin typeface="微软雅黑" pitchFamily="34" charset="-122"/>
                <a:ea typeface="微软雅黑" pitchFamily="34" charset="-122"/>
                <a:sym typeface="Wingdings" panose="05000000000000000000" pitchFamily="2" charset="2"/>
              </a:rPr>
              <a:t> </a:t>
            </a:r>
            <a:r>
              <a:rPr lang="en-US" altLang="zh-CN" sz="2000" b="1" dirty="0" err="1">
                <a:solidFill>
                  <a:srgbClr val="11576A"/>
                </a:solidFill>
                <a:latin typeface="微软雅黑" pitchFamily="34" charset="-122"/>
                <a:ea typeface="微软雅黑" pitchFamily="34" charset="-122"/>
                <a:sym typeface="Wingdings" panose="05000000000000000000" pitchFamily="2" charset="2"/>
              </a:rPr>
              <a:t>trap_dispatch</a:t>
            </a:r>
            <a:endParaRPr lang="en-US" altLang="zh-CN" sz="2000" b="1" dirty="0">
              <a:solidFill>
                <a:srgbClr val="11576A"/>
              </a:solidFill>
              <a:latin typeface="微软雅黑" pitchFamily="34" charset="-122"/>
              <a:ea typeface="微软雅黑" pitchFamily="34" charset="-122"/>
            </a:endParaRPr>
          </a:p>
          <a:p>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-&gt;cause == CAUSE_USER_ECALL</a:t>
            </a:r>
          </a:p>
        </p:txBody>
      </p:sp>
      <p:sp>
        <p:nvSpPr>
          <p:cNvPr id="9" name="TextBox 5"/>
          <p:cNvSpPr>
            <a:spLocks noChangeArrowheads="1"/>
          </p:cNvSpPr>
          <p:nvPr/>
        </p:nvSpPr>
        <p:spPr bwMode="auto">
          <a:xfrm>
            <a:off x="699050" y="2796465"/>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3.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-&gt;tf_regs.a0 ==</a:t>
            </a:r>
            <a:r>
              <a:rPr lang="en-US" altLang="zh-CN" sz="2000" b="1" dirty="0" err="1">
                <a:solidFill>
                  <a:srgbClr val="C00000"/>
                </a:solidFill>
                <a:latin typeface="微软雅黑" pitchFamily="34" charset="-122"/>
                <a:ea typeface="微软雅黑" pitchFamily="34" charset="-122"/>
              </a:rPr>
              <a:t>SYS_read</a:t>
            </a:r>
            <a:endParaRPr lang="en-US" altLang="zh-CN" sz="2000" b="1" dirty="0">
              <a:solidFill>
                <a:srgbClr val="C00000"/>
              </a:solidFill>
              <a:latin typeface="微软雅黑" pitchFamily="34" charset="-122"/>
              <a:ea typeface="微软雅黑" pitchFamily="34" charset="-122"/>
            </a:endParaRPr>
          </a:p>
        </p:txBody>
      </p:sp>
      <p:sp>
        <p:nvSpPr>
          <p:cNvPr id="10" name="TextBox 5"/>
          <p:cNvSpPr>
            <a:spLocks noChangeArrowheads="1"/>
          </p:cNvSpPr>
          <p:nvPr/>
        </p:nvSpPr>
        <p:spPr bwMode="auto">
          <a:xfrm>
            <a:off x="697225" y="3501162"/>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4. kern/</a:t>
            </a:r>
            <a:r>
              <a:rPr lang="en-US" altLang="zh-CN" sz="2000" b="1" dirty="0" err="1">
                <a:solidFill>
                  <a:srgbClr val="11576A"/>
                </a:solidFill>
                <a:latin typeface="微软雅黑" pitchFamily="34" charset="-122"/>
                <a:ea typeface="微软雅黑" pitchFamily="34" charset="-122"/>
              </a:rPr>
              <a:t>syscall</a:t>
            </a:r>
            <a:r>
              <a:rPr lang="en-US" altLang="zh-CN" sz="2000" b="1" dirty="0">
                <a:solidFill>
                  <a:srgbClr val="11576A"/>
                </a:solidFill>
                <a:latin typeface="微软雅黑" pitchFamily="34" charset="-122"/>
                <a:ea typeface="微软雅黑" pitchFamily="34" charset="-122"/>
              </a:rPr>
              <a:t>/</a:t>
            </a:r>
            <a:r>
              <a:rPr lang="en-US" altLang="zh-CN" sz="2000" b="1" dirty="0" err="1">
                <a:solidFill>
                  <a:srgbClr val="11576A"/>
                </a:solidFill>
                <a:latin typeface="微软雅黑" pitchFamily="34" charset="-122"/>
                <a:ea typeface="微软雅黑" pitchFamily="34" charset="-122"/>
              </a:rPr>
              <a:t>syscall.c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sys_read</a:t>
            </a:r>
            <a:r>
              <a:rPr lang="en-US" altLang="zh-CN" sz="2000" b="1" dirty="0">
                <a:solidFill>
                  <a:srgbClr val="11576A"/>
                </a:solidFill>
                <a:latin typeface="微软雅黑" pitchFamily="34" charset="-122"/>
                <a:ea typeface="微软雅黑" pitchFamily="34" charset="-122"/>
              </a:rPr>
              <a:t>()</a:t>
            </a:r>
          </a:p>
          <a:p>
            <a:r>
              <a:rPr lang="en-US" altLang="zh-CN" sz="2000" b="1" dirty="0">
                <a:solidFill>
                  <a:srgbClr val="FF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从</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tf</a:t>
            </a:r>
            <a:r>
              <a:rPr lang="en-US" altLang="zh-CN" sz="2000" b="1" dirty="0">
                <a:solidFill>
                  <a:srgbClr val="C00000"/>
                </a:solidFill>
                <a:latin typeface="微软雅黑" pitchFamily="34" charset="-122"/>
                <a:ea typeface="微软雅黑" pitchFamily="34" charset="-122"/>
              </a:rPr>
              <a:t>-&gt;</a:t>
            </a:r>
            <a:r>
              <a:rPr lang="en-US" altLang="zh-CN" sz="2000" b="1" dirty="0" err="1">
                <a:solidFill>
                  <a:srgbClr val="C00000"/>
                </a:solidFill>
                <a:latin typeface="微软雅黑" pitchFamily="34" charset="-122"/>
                <a:ea typeface="微软雅黑" pitchFamily="34" charset="-122"/>
              </a:rPr>
              <a:t>sp</a:t>
            </a:r>
            <a:r>
              <a:rPr lang="en-US" altLang="zh-CN" sz="2000" b="1" dirty="0">
                <a:solidFill>
                  <a:srgbClr val="C0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获取</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fd</a:t>
            </a:r>
            <a:r>
              <a:rPr lang="en-US" altLang="zh-CN" sz="2000" b="1" dirty="0">
                <a:solidFill>
                  <a:srgbClr val="C00000"/>
                </a:solidFill>
                <a:latin typeface="微软雅黑" pitchFamily="34" charset="-122"/>
                <a:ea typeface="微软雅黑" pitchFamily="34" charset="-122"/>
              </a:rPr>
              <a:t>, </a:t>
            </a:r>
            <a:r>
              <a:rPr lang="en-US" altLang="zh-CN" sz="2000" b="1" dirty="0" err="1">
                <a:solidFill>
                  <a:srgbClr val="C00000"/>
                </a:solidFill>
                <a:latin typeface="微软雅黑" pitchFamily="34" charset="-122"/>
                <a:ea typeface="微软雅黑" pitchFamily="34" charset="-122"/>
              </a:rPr>
              <a:t>buf</a:t>
            </a:r>
            <a:r>
              <a:rPr lang="en-US" altLang="zh-CN" sz="2000" b="1" dirty="0">
                <a:solidFill>
                  <a:srgbClr val="C00000"/>
                </a:solidFill>
                <a:latin typeface="微软雅黑" pitchFamily="34" charset="-122"/>
                <a:ea typeface="微软雅黑" pitchFamily="34" charset="-122"/>
              </a:rPr>
              <a:t>, length</a:t>
            </a:r>
          </a:p>
        </p:txBody>
      </p:sp>
      <p:sp>
        <p:nvSpPr>
          <p:cNvPr id="12" name="TextBox 5"/>
          <p:cNvSpPr>
            <a:spLocks noChangeArrowheads="1"/>
          </p:cNvSpPr>
          <p:nvPr/>
        </p:nvSpPr>
        <p:spPr bwMode="auto">
          <a:xfrm>
            <a:off x="695400" y="4189610"/>
            <a:ext cx="617463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5. kern/fs/</a:t>
            </a:r>
            <a:r>
              <a:rPr lang="en-US" altLang="zh-CN" sz="2000" b="1" dirty="0" err="1">
                <a:solidFill>
                  <a:srgbClr val="11576A"/>
                </a:solidFill>
                <a:latin typeface="微软雅黑" pitchFamily="34" charset="-122"/>
                <a:ea typeface="微软雅黑" pitchFamily="34" charset="-122"/>
              </a:rPr>
              <a:t>sysfile.c</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sysfile_read</a:t>
            </a:r>
            <a:r>
              <a:rPr lang="en-US" altLang="zh-CN" sz="2000" b="1" dirty="0">
                <a:solidFill>
                  <a:srgbClr val="11576A"/>
                </a:solidFill>
                <a:latin typeface="微软雅黑" pitchFamily="34" charset="-122"/>
                <a:ea typeface="微软雅黑" pitchFamily="34" charset="-122"/>
              </a:rPr>
              <a:t>()</a:t>
            </a:r>
          </a:p>
          <a:p>
            <a:pPr eaLnBrk="1" hangingPunct="1"/>
            <a:r>
              <a:rPr lang="en-US" altLang="zh-CN" sz="2000" b="1" dirty="0">
                <a:solidFill>
                  <a:srgbClr val="FF0000"/>
                </a:solidFill>
                <a:latin typeface="微软雅黑" pitchFamily="34" charset="-122"/>
                <a:ea typeface="微软雅黑" pitchFamily="34" charset="-122"/>
              </a:rPr>
              <a:t>	</a:t>
            </a:r>
            <a:r>
              <a:rPr lang="zh-CN" altLang="en-US" b="1" dirty="0">
                <a:solidFill>
                  <a:srgbClr val="C00000"/>
                </a:solidFill>
                <a:latin typeface="微软雅黑" pitchFamily="34" charset="-122"/>
                <a:ea typeface="微软雅黑" pitchFamily="34" charset="-122"/>
              </a:rPr>
              <a:t>读取文件</a:t>
            </a:r>
            <a:endParaRPr lang="en-US" altLang="zh-CN" b="1" dirty="0">
              <a:solidFill>
                <a:srgbClr val="C00000"/>
              </a:solidFill>
              <a:latin typeface="微软雅黑" pitchFamily="34" charset="-122"/>
              <a:ea typeface="微软雅黑" pitchFamily="34" charset="-122"/>
            </a:endParaRPr>
          </a:p>
        </p:txBody>
      </p:sp>
      <p:sp>
        <p:nvSpPr>
          <p:cNvPr id="13" name="TextBox 5"/>
          <p:cNvSpPr>
            <a:spLocks noChangeArrowheads="1"/>
          </p:cNvSpPr>
          <p:nvPr/>
        </p:nvSpPr>
        <p:spPr bwMode="auto">
          <a:xfrm>
            <a:off x="695399" y="4894307"/>
            <a:ext cx="61746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spAutoFit/>
          </a:bodyPr>
          <a:lstStyle/>
          <a:p>
            <a:pPr eaLnBrk="1" hangingPunct="1"/>
            <a:r>
              <a:rPr lang="en-US" altLang="zh-CN" sz="2000" b="1" dirty="0">
                <a:solidFill>
                  <a:srgbClr val="11576A"/>
                </a:solidFill>
                <a:latin typeface="微软雅黑" pitchFamily="34" charset="-122"/>
                <a:ea typeface="微软雅黑" pitchFamily="34" charset="-122"/>
              </a:rPr>
              <a:t>6. kern/trap/</a:t>
            </a:r>
            <a:r>
              <a:rPr lang="en-US" altLang="zh-CN" sz="2000" b="1" dirty="0" err="1">
                <a:solidFill>
                  <a:srgbClr val="11576A"/>
                </a:solidFill>
                <a:latin typeface="微软雅黑" pitchFamily="34" charset="-122"/>
                <a:ea typeface="微软雅黑" pitchFamily="34" charset="-122"/>
              </a:rPr>
              <a:t>trapentry.S</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trapret</a:t>
            </a:r>
            <a:r>
              <a:rPr lang="en-US" altLang="zh-CN" sz="2000" b="1" dirty="0">
                <a:solidFill>
                  <a:srgbClr val="11576A"/>
                </a:solidFill>
                <a:latin typeface="微软雅黑" pitchFamily="34" charset="-122"/>
                <a:ea typeface="微软雅黑" pitchFamily="34" charset="-122"/>
              </a:rPr>
              <a:t>()</a:t>
            </a:r>
          </a:p>
        </p:txBody>
      </p:sp>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zh-CN" altLang="en-US" dirty="0"/>
              <a:t>系统调用的“中断响应函数”</a:t>
            </a:r>
            <a:r>
              <a:rPr lang="en-US" altLang="zh-CN" dirty="0"/>
              <a:t>read(</a:t>
            </a:r>
            <a:r>
              <a:rPr lang="en-US" altLang="zh-CN" dirty="0" err="1"/>
              <a:t>fd</a:t>
            </a:r>
            <a:r>
              <a:rPr lang="en-US" altLang="zh-CN" dirty="0"/>
              <a:t>, buffer, length)</a:t>
            </a:r>
            <a:r>
              <a:rPr lang="zh-CN" altLang="en-US" dirty="0"/>
              <a:t>的实现</a:t>
            </a:r>
          </a:p>
        </p:txBody>
      </p:sp>
      <p:sp>
        <p:nvSpPr>
          <p:cNvPr id="5" name="文本框 4">
            <a:extLst>
              <a:ext uri="{FF2B5EF4-FFF2-40B4-BE49-F238E27FC236}">
                <a16:creationId xmlns:a16="http://schemas.microsoft.com/office/drawing/2014/main" id="{95A5963F-F371-B40E-F8B0-F25E4760C186}"/>
              </a:ext>
            </a:extLst>
          </p:cNvPr>
          <p:cNvSpPr txBox="1"/>
          <p:nvPr/>
        </p:nvSpPr>
        <p:spPr>
          <a:xfrm>
            <a:off x="10821363" y="5570646"/>
            <a:ext cx="1169532" cy="830997"/>
          </a:xfrm>
          <a:prstGeom prst="rect">
            <a:avLst/>
          </a:prstGeom>
          <a:noFill/>
        </p:spPr>
        <p:txBody>
          <a:bodyPr wrap="square" rtlCol="0">
            <a:spAutoFit/>
          </a:bodyPr>
          <a:lstStyle/>
          <a:p>
            <a:r>
              <a:rPr lang="en-US" altLang="zh-CN" sz="2400" dirty="0">
                <a:solidFill>
                  <a:srgbClr val="FF0000"/>
                </a:solidFill>
              </a:rPr>
              <a:t>RISCV</a:t>
            </a:r>
          </a:p>
          <a:p>
            <a:r>
              <a:rPr lang="zh-CN" altLang="en-US" sz="2400" dirty="0">
                <a:solidFill>
                  <a:srgbClr val="FF0000"/>
                </a:solidFill>
              </a:rPr>
              <a:t>版本</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21</a:t>
            </a:fld>
            <a:endParaRPr lang="en-US" altLang="ko-KR" dirty="0"/>
          </a:p>
        </p:txBody>
      </p:sp>
    </p:spTree>
    <p:extLst>
      <p:ext uri="{BB962C8B-B14F-4D97-AF65-F5344CB8AC3E}">
        <p14:creationId xmlns:p14="http://schemas.microsoft.com/office/powerpoint/2010/main" val="19015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P spid="10"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22</a:t>
            </a:fld>
            <a:endParaRPr lang="en-US" altLang="ko-KR" dirty="0"/>
          </a:p>
        </p:txBody>
      </p:sp>
      <p:pic>
        <p:nvPicPr>
          <p:cNvPr id="5" name="图片 4">
            <a:extLst>
              <a:ext uri="{FF2B5EF4-FFF2-40B4-BE49-F238E27FC236}">
                <a16:creationId xmlns:a16="http://schemas.microsoft.com/office/drawing/2014/main" id="{AD5797CA-D35F-4992-852B-61CC471EC85A}"/>
              </a:ext>
            </a:extLst>
          </p:cNvPr>
          <p:cNvPicPr>
            <a:picLocks noChangeAspect="1"/>
          </p:cNvPicPr>
          <p:nvPr/>
        </p:nvPicPr>
        <p:blipFill>
          <a:blip r:embed="rId2"/>
          <a:stretch>
            <a:fillRect/>
          </a:stretch>
        </p:blipFill>
        <p:spPr>
          <a:xfrm>
            <a:off x="228247" y="1413419"/>
            <a:ext cx="4505172" cy="1874664"/>
          </a:xfrm>
          <a:prstGeom prst="rect">
            <a:avLst/>
          </a:prstGeom>
        </p:spPr>
      </p:pic>
      <p:pic>
        <p:nvPicPr>
          <p:cNvPr id="6" name="图片 5">
            <a:extLst>
              <a:ext uri="{FF2B5EF4-FFF2-40B4-BE49-F238E27FC236}">
                <a16:creationId xmlns:a16="http://schemas.microsoft.com/office/drawing/2014/main" id="{795B955A-ABC3-4E1C-96FB-41E1627BC659}"/>
              </a:ext>
            </a:extLst>
          </p:cNvPr>
          <p:cNvPicPr>
            <a:picLocks noChangeAspect="1"/>
          </p:cNvPicPr>
          <p:nvPr/>
        </p:nvPicPr>
        <p:blipFill>
          <a:blip r:embed="rId3"/>
          <a:stretch>
            <a:fillRect/>
          </a:stretch>
        </p:blipFill>
        <p:spPr>
          <a:xfrm>
            <a:off x="5638800" y="1391065"/>
            <a:ext cx="5130800" cy="2037935"/>
          </a:xfrm>
          <a:prstGeom prst="rect">
            <a:avLst/>
          </a:prstGeom>
        </p:spPr>
      </p:pic>
      <p:pic>
        <p:nvPicPr>
          <p:cNvPr id="7" name="图片 6">
            <a:extLst>
              <a:ext uri="{FF2B5EF4-FFF2-40B4-BE49-F238E27FC236}">
                <a16:creationId xmlns:a16="http://schemas.microsoft.com/office/drawing/2014/main" id="{1333732C-82E4-450D-9C3C-806E6742FBCD}"/>
              </a:ext>
            </a:extLst>
          </p:cNvPr>
          <p:cNvPicPr>
            <a:picLocks noChangeAspect="1"/>
          </p:cNvPicPr>
          <p:nvPr/>
        </p:nvPicPr>
        <p:blipFill>
          <a:blip r:embed="rId4"/>
          <a:stretch>
            <a:fillRect/>
          </a:stretch>
        </p:blipFill>
        <p:spPr>
          <a:xfrm>
            <a:off x="1073150" y="3970564"/>
            <a:ext cx="9937750" cy="2634169"/>
          </a:xfrm>
          <a:prstGeom prst="rect">
            <a:avLst/>
          </a:prstGeom>
        </p:spPr>
      </p:pic>
      <p:sp>
        <p:nvSpPr>
          <p:cNvPr id="11" name="文本框 10">
            <a:extLst>
              <a:ext uri="{FF2B5EF4-FFF2-40B4-BE49-F238E27FC236}">
                <a16:creationId xmlns:a16="http://schemas.microsoft.com/office/drawing/2014/main" id="{29BB2D7D-D726-48D1-A143-2864A8517023}"/>
              </a:ext>
            </a:extLst>
          </p:cNvPr>
          <p:cNvSpPr txBox="1"/>
          <p:nvPr/>
        </p:nvSpPr>
        <p:spPr>
          <a:xfrm>
            <a:off x="2161515" y="3230051"/>
            <a:ext cx="319318" cy="369332"/>
          </a:xfrm>
          <a:prstGeom prst="rect">
            <a:avLst/>
          </a:prstGeom>
          <a:noFill/>
        </p:spPr>
        <p:txBody>
          <a:bodyPr wrap="none" rtlCol="0">
            <a:spAutoFit/>
          </a:bodyPr>
          <a:lstStyle/>
          <a:p>
            <a:r>
              <a:rPr lang="en-US" altLang="zh-CN" dirty="0"/>
              <a:t>1</a:t>
            </a:r>
            <a:endParaRPr lang="zh-CN" altLang="en-US" dirty="0"/>
          </a:p>
        </p:txBody>
      </p:sp>
      <p:sp>
        <p:nvSpPr>
          <p:cNvPr id="14" name="文本框 13">
            <a:extLst>
              <a:ext uri="{FF2B5EF4-FFF2-40B4-BE49-F238E27FC236}">
                <a16:creationId xmlns:a16="http://schemas.microsoft.com/office/drawing/2014/main" id="{05A1C0F3-ACE4-4C09-BD4C-FC11C23C4385}"/>
              </a:ext>
            </a:extLst>
          </p:cNvPr>
          <p:cNvSpPr txBox="1"/>
          <p:nvPr/>
        </p:nvSpPr>
        <p:spPr>
          <a:xfrm>
            <a:off x="8044541" y="3288083"/>
            <a:ext cx="319318" cy="369332"/>
          </a:xfrm>
          <a:prstGeom prst="rect">
            <a:avLst/>
          </a:prstGeom>
          <a:noFill/>
        </p:spPr>
        <p:txBody>
          <a:bodyPr wrap="none" rtlCol="0">
            <a:spAutoFit/>
          </a:bodyPr>
          <a:lstStyle/>
          <a:p>
            <a:r>
              <a:rPr lang="en-US" altLang="zh-CN" dirty="0"/>
              <a:t>2</a:t>
            </a:r>
            <a:endParaRPr lang="zh-CN" altLang="en-US" dirty="0"/>
          </a:p>
        </p:txBody>
      </p:sp>
      <p:sp>
        <p:nvSpPr>
          <p:cNvPr id="15" name="文本框 14">
            <a:extLst>
              <a:ext uri="{FF2B5EF4-FFF2-40B4-BE49-F238E27FC236}">
                <a16:creationId xmlns:a16="http://schemas.microsoft.com/office/drawing/2014/main" id="{FDC6660A-DDA2-478D-8B7C-8612E2615BAA}"/>
              </a:ext>
            </a:extLst>
          </p:cNvPr>
          <p:cNvSpPr txBox="1"/>
          <p:nvPr/>
        </p:nvSpPr>
        <p:spPr>
          <a:xfrm>
            <a:off x="753832" y="5287648"/>
            <a:ext cx="319318"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337689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23</a:t>
            </a:fld>
            <a:endParaRPr lang="en-US" altLang="ko-KR" dirty="0"/>
          </a:p>
        </p:txBody>
      </p:sp>
      <p:pic>
        <p:nvPicPr>
          <p:cNvPr id="5" name="图片 4">
            <a:extLst>
              <a:ext uri="{FF2B5EF4-FFF2-40B4-BE49-F238E27FC236}">
                <a16:creationId xmlns:a16="http://schemas.microsoft.com/office/drawing/2014/main" id="{06124603-C544-481F-80F7-45C89461EBD1}"/>
              </a:ext>
            </a:extLst>
          </p:cNvPr>
          <p:cNvPicPr>
            <a:picLocks noChangeAspect="1"/>
          </p:cNvPicPr>
          <p:nvPr/>
        </p:nvPicPr>
        <p:blipFill>
          <a:blip r:embed="rId2"/>
          <a:stretch>
            <a:fillRect/>
          </a:stretch>
        </p:blipFill>
        <p:spPr>
          <a:xfrm>
            <a:off x="2329176" y="2225675"/>
            <a:ext cx="7018024" cy="2676525"/>
          </a:xfrm>
          <a:prstGeom prst="rect">
            <a:avLst/>
          </a:prstGeom>
        </p:spPr>
      </p:pic>
    </p:spTree>
    <p:extLst>
      <p:ext uri="{BB962C8B-B14F-4D97-AF65-F5344CB8AC3E}">
        <p14:creationId xmlns:p14="http://schemas.microsoft.com/office/powerpoint/2010/main" val="2608235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24</a:t>
            </a:fld>
            <a:endParaRPr lang="en-US" altLang="ko-KR" dirty="0"/>
          </a:p>
        </p:txBody>
      </p:sp>
      <p:pic>
        <p:nvPicPr>
          <p:cNvPr id="4" name="图片 3">
            <a:extLst>
              <a:ext uri="{FF2B5EF4-FFF2-40B4-BE49-F238E27FC236}">
                <a16:creationId xmlns:a16="http://schemas.microsoft.com/office/drawing/2014/main" id="{8F455175-D14B-4B2F-8D30-5B71CA5ED3A5}"/>
              </a:ext>
            </a:extLst>
          </p:cNvPr>
          <p:cNvPicPr>
            <a:picLocks noChangeAspect="1"/>
          </p:cNvPicPr>
          <p:nvPr/>
        </p:nvPicPr>
        <p:blipFill>
          <a:blip r:embed="rId2"/>
          <a:stretch>
            <a:fillRect/>
          </a:stretch>
        </p:blipFill>
        <p:spPr>
          <a:xfrm>
            <a:off x="2590800" y="1454240"/>
            <a:ext cx="6397468" cy="5054510"/>
          </a:xfrm>
          <a:prstGeom prst="rect">
            <a:avLst/>
          </a:prstGeom>
        </p:spPr>
      </p:pic>
    </p:spTree>
    <p:extLst>
      <p:ext uri="{BB962C8B-B14F-4D97-AF65-F5344CB8AC3E}">
        <p14:creationId xmlns:p14="http://schemas.microsoft.com/office/powerpoint/2010/main" val="543987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25</a:t>
            </a:fld>
            <a:endParaRPr lang="en-US" altLang="ko-KR" dirty="0"/>
          </a:p>
        </p:txBody>
      </p:sp>
      <p:pic>
        <p:nvPicPr>
          <p:cNvPr id="5" name="图片 4">
            <a:extLst>
              <a:ext uri="{FF2B5EF4-FFF2-40B4-BE49-F238E27FC236}">
                <a16:creationId xmlns:a16="http://schemas.microsoft.com/office/drawing/2014/main" id="{CE751F08-5EE2-4435-BF24-0A25C9594DB6}"/>
              </a:ext>
            </a:extLst>
          </p:cNvPr>
          <p:cNvPicPr>
            <a:picLocks noChangeAspect="1"/>
          </p:cNvPicPr>
          <p:nvPr/>
        </p:nvPicPr>
        <p:blipFill>
          <a:blip r:embed="rId2"/>
          <a:stretch>
            <a:fillRect/>
          </a:stretch>
        </p:blipFill>
        <p:spPr>
          <a:xfrm>
            <a:off x="957262" y="1633537"/>
            <a:ext cx="10277475" cy="3590925"/>
          </a:xfrm>
          <a:prstGeom prst="rect">
            <a:avLst/>
          </a:prstGeom>
        </p:spPr>
      </p:pic>
    </p:spTree>
    <p:extLst>
      <p:ext uri="{BB962C8B-B14F-4D97-AF65-F5344CB8AC3E}">
        <p14:creationId xmlns:p14="http://schemas.microsoft.com/office/powerpoint/2010/main" val="107600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26</a:t>
            </a:fld>
            <a:endParaRPr lang="en-US" altLang="ko-KR" dirty="0"/>
          </a:p>
        </p:txBody>
      </p:sp>
      <p:pic>
        <p:nvPicPr>
          <p:cNvPr id="4" name="图片 3">
            <a:extLst>
              <a:ext uri="{FF2B5EF4-FFF2-40B4-BE49-F238E27FC236}">
                <a16:creationId xmlns:a16="http://schemas.microsoft.com/office/drawing/2014/main" id="{BBF6BA08-DB19-4874-8A06-F3682132E0E3}"/>
              </a:ext>
            </a:extLst>
          </p:cNvPr>
          <p:cNvPicPr>
            <a:picLocks noChangeAspect="1"/>
          </p:cNvPicPr>
          <p:nvPr/>
        </p:nvPicPr>
        <p:blipFill>
          <a:blip r:embed="rId2"/>
          <a:stretch>
            <a:fillRect/>
          </a:stretch>
        </p:blipFill>
        <p:spPr>
          <a:xfrm>
            <a:off x="1100137" y="1552258"/>
            <a:ext cx="9991725" cy="2105025"/>
          </a:xfrm>
          <a:prstGeom prst="rect">
            <a:avLst/>
          </a:prstGeom>
        </p:spPr>
      </p:pic>
      <p:pic>
        <p:nvPicPr>
          <p:cNvPr id="6" name="图片 5">
            <a:extLst>
              <a:ext uri="{FF2B5EF4-FFF2-40B4-BE49-F238E27FC236}">
                <a16:creationId xmlns:a16="http://schemas.microsoft.com/office/drawing/2014/main" id="{CE9C109D-C21F-4207-B3EC-F7848317AB8F}"/>
              </a:ext>
            </a:extLst>
          </p:cNvPr>
          <p:cNvPicPr>
            <a:picLocks noChangeAspect="1"/>
          </p:cNvPicPr>
          <p:nvPr/>
        </p:nvPicPr>
        <p:blipFill>
          <a:blip r:embed="rId3"/>
          <a:stretch>
            <a:fillRect/>
          </a:stretch>
        </p:blipFill>
        <p:spPr>
          <a:xfrm>
            <a:off x="1033462" y="3592816"/>
            <a:ext cx="10058400" cy="2828925"/>
          </a:xfrm>
          <a:prstGeom prst="rect">
            <a:avLst/>
          </a:prstGeom>
        </p:spPr>
      </p:pic>
    </p:spTree>
    <p:extLst>
      <p:ext uri="{BB962C8B-B14F-4D97-AF65-F5344CB8AC3E}">
        <p14:creationId xmlns:p14="http://schemas.microsoft.com/office/powerpoint/2010/main" val="2827724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D2D66-0B22-4DE2-54F4-0D385FEB11D4}"/>
              </a:ext>
            </a:extLst>
          </p:cNvPr>
          <p:cNvSpPr>
            <a:spLocks noGrp="1"/>
          </p:cNvSpPr>
          <p:nvPr>
            <p:ph type="title"/>
          </p:nvPr>
        </p:nvSpPr>
        <p:spPr>
          <a:xfrm>
            <a:off x="695399" y="871855"/>
            <a:ext cx="11295495" cy="680403"/>
          </a:xfrm>
        </p:spPr>
        <p:txBody>
          <a:bodyPr>
            <a:normAutofit fontScale="90000"/>
          </a:bodyPr>
          <a:lstStyle/>
          <a:p>
            <a:r>
              <a:rPr lang="en-US" altLang="zh-CN" dirty="0" err="1"/>
              <a:t>openEuler</a:t>
            </a:r>
            <a:r>
              <a:rPr lang="zh-CN" altLang="en-US" dirty="0"/>
              <a:t>在</a:t>
            </a:r>
            <a:r>
              <a:rPr lang="en-US" altLang="zh-CN" dirty="0"/>
              <a:t>ARMv8</a:t>
            </a:r>
            <a:r>
              <a:rPr lang="zh-CN" altLang="en-US" dirty="0"/>
              <a:t>上实现的系统调用过程示例</a:t>
            </a:r>
            <a:r>
              <a:rPr lang="en-US" altLang="zh-CN" dirty="0"/>
              <a:t>(</a:t>
            </a:r>
            <a:r>
              <a:rPr lang="en-US" altLang="zh-CN" dirty="0" err="1"/>
              <a:t>getpid</a:t>
            </a:r>
            <a:r>
              <a:rPr lang="en-US" altLang="zh-CN" dirty="0"/>
              <a:t>)</a:t>
            </a:r>
            <a:endParaRPr lang="zh-CN" altLang="en-US" dirty="0"/>
          </a:p>
        </p:txBody>
      </p:sp>
      <p:sp>
        <p:nvSpPr>
          <p:cNvPr id="3" name="灯片编号占位符 2">
            <a:extLst>
              <a:ext uri="{FF2B5EF4-FFF2-40B4-BE49-F238E27FC236}">
                <a16:creationId xmlns:a16="http://schemas.microsoft.com/office/drawing/2014/main" id="{ABE916E6-C351-8AC0-15B8-7532D33E6371}"/>
              </a:ext>
            </a:extLst>
          </p:cNvPr>
          <p:cNvSpPr>
            <a:spLocks noGrp="1"/>
          </p:cNvSpPr>
          <p:nvPr>
            <p:ph type="sldNum" sz="quarter" idx="12"/>
          </p:nvPr>
        </p:nvSpPr>
        <p:spPr/>
        <p:txBody>
          <a:bodyPr/>
          <a:lstStyle/>
          <a:p>
            <a:pPr>
              <a:defRPr/>
            </a:pPr>
            <a:fld id="{3884BE4A-665D-4750-B82A-97CE17AE2019}" type="slidenum">
              <a:rPr lang="en-US" altLang="ko-KR" smtClean="0"/>
              <a:pPr>
                <a:defRPr/>
              </a:pPr>
              <a:t>27</a:t>
            </a:fld>
            <a:endParaRPr lang="en-US" altLang="ko-KR" dirty="0"/>
          </a:p>
        </p:txBody>
      </p:sp>
      <p:pic>
        <p:nvPicPr>
          <p:cNvPr id="4" name="图片 3">
            <a:extLst>
              <a:ext uri="{FF2B5EF4-FFF2-40B4-BE49-F238E27FC236}">
                <a16:creationId xmlns:a16="http://schemas.microsoft.com/office/drawing/2014/main" id="{A5FD5607-ED0B-47CF-8947-9E7C3D99CC14}"/>
              </a:ext>
            </a:extLst>
          </p:cNvPr>
          <p:cNvPicPr>
            <a:picLocks noChangeAspect="1"/>
          </p:cNvPicPr>
          <p:nvPr/>
        </p:nvPicPr>
        <p:blipFill>
          <a:blip r:embed="rId2"/>
          <a:stretch>
            <a:fillRect/>
          </a:stretch>
        </p:blipFill>
        <p:spPr>
          <a:xfrm>
            <a:off x="2924827" y="1404535"/>
            <a:ext cx="5628265" cy="5296890"/>
          </a:xfrm>
          <a:prstGeom prst="rect">
            <a:avLst/>
          </a:prstGeom>
        </p:spPr>
      </p:pic>
    </p:spTree>
    <p:extLst>
      <p:ext uri="{BB962C8B-B14F-4D97-AF65-F5344CB8AC3E}">
        <p14:creationId xmlns:p14="http://schemas.microsoft.com/office/powerpoint/2010/main" val="1083357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8884" y="2696531"/>
            <a:ext cx="4513907" cy="1097678"/>
            <a:chOff x="191314" y="1794533"/>
            <a:chExt cx="4513907" cy="1097678"/>
          </a:xfrm>
        </p:grpSpPr>
        <p:sp>
          <p:nvSpPr>
            <p:cNvPr id="11" name="TextBox 4"/>
            <p:cNvSpPr txBox="1">
              <a:spLocks noChangeArrowheads="1"/>
            </p:cNvSpPr>
            <p:nvPr/>
          </p:nvSpPr>
          <p:spPr bwMode="auto">
            <a:xfrm>
              <a:off x="583573" y="1799604"/>
              <a:ext cx="4121648" cy="1092607"/>
            </a:xfrm>
            <a:prstGeom prst="rect">
              <a:avLst/>
            </a:prstGeom>
            <a:noFill/>
            <a:ln w="9525">
              <a:noFill/>
              <a:miter lim="800000"/>
              <a:headEnd/>
              <a:tailEnd/>
            </a:ln>
          </p:spPr>
          <p:txBody>
            <a:bodyPr wrap="square">
              <a:spAutoFit/>
            </a:bodyPr>
            <a:lstStyle/>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系统调用接口调用内核态中的系</a:t>
              </a:r>
              <a:endParaRPr lang="en-US" altLang="zh-CN" sz="2000" b="1" dirty="0">
                <a:solidFill>
                  <a:srgbClr val="11576A"/>
                </a:solidFill>
                <a:latin typeface="微软雅黑" pitchFamily="34" charset="-122"/>
                <a:ea typeface="微软雅黑" pitchFamily="34" charset="-122"/>
                <a:cs typeface="宋体" charset="0"/>
              </a:endParaRPr>
            </a:p>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统调用功能实现，并返回系统调</a:t>
              </a:r>
              <a:endParaRPr lang="en-US" altLang="zh-CN" sz="2000" b="1" dirty="0">
                <a:solidFill>
                  <a:srgbClr val="11576A"/>
                </a:solidFill>
                <a:latin typeface="微软雅黑" pitchFamily="34" charset="-122"/>
                <a:ea typeface="微软雅黑" pitchFamily="34" charset="-122"/>
                <a:cs typeface="宋体" charset="0"/>
              </a:endParaRPr>
            </a:p>
            <a:p>
              <a:pPr marL="0" lvl="1">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用的状态和结果</a:t>
              </a:r>
            </a:p>
          </p:txBody>
        </p:sp>
        <p:sp>
          <p:nvSpPr>
            <p:cNvPr id="12" name="矩形 6"/>
            <p:cNvSpPr>
              <a:spLocks noChangeArrowheads="1"/>
            </p:cNvSpPr>
            <p:nvPr/>
          </p:nvSpPr>
          <p:spPr bwMode="auto">
            <a:xfrm>
              <a:off x="191314" y="1794533"/>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3" name="组合 2"/>
          <p:cNvGrpSpPr/>
          <p:nvPr/>
        </p:nvGrpSpPr>
        <p:grpSpPr>
          <a:xfrm>
            <a:off x="705236" y="1670954"/>
            <a:ext cx="4619893" cy="1111325"/>
            <a:chOff x="177666" y="768954"/>
            <a:chExt cx="4619893" cy="1111325"/>
          </a:xfrm>
        </p:grpSpPr>
        <p:sp>
          <p:nvSpPr>
            <p:cNvPr id="24584" name="TextBox 4"/>
            <p:cNvSpPr txBox="1">
              <a:spLocks noChangeArrowheads="1"/>
            </p:cNvSpPr>
            <p:nvPr/>
          </p:nvSpPr>
          <p:spPr bwMode="auto">
            <a:xfrm>
              <a:off x="418989" y="768954"/>
              <a:ext cx="4378570" cy="403444"/>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每个系统调用对应一个系统调用号</a:t>
              </a:r>
            </a:p>
          </p:txBody>
        </p:sp>
        <p:sp>
          <p:nvSpPr>
            <p:cNvPr id="24585" name="矩形 6"/>
            <p:cNvSpPr>
              <a:spLocks noChangeArrowheads="1"/>
            </p:cNvSpPr>
            <p:nvPr/>
          </p:nvSpPr>
          <p:spPr bwMode="auto">
            <a:xfrm>
              <a:off x="177666" y="768954"/>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4" name="TextBox 7"/>
            <p:cNvSpPr txBox="1">
              <a:spLocks noChangeArrowheads="1"/>
            </p:cNvSpPr>
            <p:nvPr/>
          </p:nvSpPr>
          <p:spPr bwMode="auto">
            <a:xfrm>
              <a:off x="428521" y="1121097"/>
              <a:ext cx="4297600" cy="759182"/>
            </a:xfrm>
            <a:prstGeom prst="rect">
              <a:avLst/>
            </a:prstGeom>
            <a:noFill/>
            <a:ln w="9525">
              <a:noFill/>
              <a:miter lim="800000"/>
              <a:headEnd/>
              <a:tailEnd/>
            </a:ln>
          </p:spPr>
          <p:txBody>
            <a:bodyPr wrap="square">
              <a:spAutoFit/>
            </a:bodyPr>
            <a:lstStyle/>
            <a:p>
              <a:pPr marL="771525" lvl="2" indent="-257175">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系统调用接口根据系统调用</a:t>
              </a:r>
              <a:endParaRPr lang="en-US" altLang="zh-CN" b="1" dirty="0">
                <a:solidFill>
                  <a:srgbClr val="11576A"/>
                </a:solidFill>
                <a:latin typeface="微软雅黑" pitchFamily="34" charset="-122"/>
                <a:ea typeface="微软雅黑" pitchFamily="34" charset="-122"/>
                <a:cs typeface="宋体" charset="0"/>
              </a:endParaRPr>
            </a:p>
            <a:p>
              <a:pPr marL="771525" lvl="2" indent="-257175">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号来维护表的索引</a:t>
              </a:r>
            </a:p>
          </p:txBody>
        </p:sp>
        <p:pic>
          <p:nvPicPr>
            <p:cNvPr id="25" name="图片 8" descr="小点1.png"/>
            <p:cNvPicPr>
              <a:picLocks noChangeAspect="1"/>
            </p:cNvPicPr>
            <p:nvPr/>
          </p:nvPicPr>
          <p:blipFill>
            <a:blip r:embed="rId3"/>
            <a:srcRect/>
            <a:stretch>
              <a:fillRect/>
            </a:stretch>
          </p:blipFill>
          <p:spPr bwMode="auto">
            <a:xfrm>
              <a:off x="711066" y="1235399"/>
              <a:ext cx="149225" cy="149225"/>
            </a:xfrm>
            <a:prstGeom prst="rect">
              <a:avLst/>
            </a:prstGeom>
            <a:noFill/>
            <a:ln w="9525">
              <a:noFill/>
              <a:miter lim="800000"/>
              <a:headEnd/>
              <a:tailEnd/>
            </a:ln>
          </p:spPr>
        </p:pic>
      </p:grpSp>
      <p:grpSp>
        <p:nvGrpSpPr>
          <p:cNvPr id="5" name="组合 4"/>
          <p:cNvGrpSpPr/>
          <p:nvPr/>
        </p:nvGrpSpPr>
        <p:grpSpPr>
          <a:xfrm>
            <a:off x="697126" y="3709980"/>
            <a:ext cx="4978506" cy="1983464"/>
            <a:chOff x="169558" y="2807981"/>
            <a:chExt cx="4978506" cy="1983464"/>
          </a:xfrm>
        </p:grpSpPr>
        <p:sp>
          <p:nvSpPr>
            <p:cNvPr id="14" name="TextBox 4"/>
            <p:cNvSpPr txBox="1">
              <a:spLocks noChangeArrowheads="1"/>
            </p:cNvSpPr>
            <p:nvPr/>
          </p:nvSpPr>
          <p:spPr bwMode="auto">
            <a:xfrm>
              <a:off x="438985" y="2807981"/>
              <a:ext cx="4121648" cy="403444"/>
            </a:xfrm>
            <a:prstGeom prst="rect">
              <a:avLst/>
            </a:prstGeom>
            <a:noFill/>
            <a:ln w="9525">
              <a:noFill/>
              <a:miter lim="800000"/>
              <a:headEnd/>
              <a:tailEnd/>
            </a:ln>
          </p:spPr>
          <p:txBody>
            <a:bodyPr wrap="square">
              <a:spAutoFit/>
            </a:bodyPr>
            <a:lstStyle/>
            <a:p>
              <a:pPr lvl="1" indent="-307975">
                <a:lnSpc>
                  <a:spcPts val="2600"/>
                </a:lnSpc>
                <a:buClr>
                  <a:srgbClr val="000099"/>
                </a:buClr>
                <a:defRPr/>
              </a:pPr>
              <a:r>
                <a:rPr lang="zh-CN" altLang="en-US" sz="2000" b="1" dirty="0">
                  <a:solidFill>
                    <a:srgbClr val="11576A"/>
                  </a:solidFill>
                  <a:latin typeface="微软雅黑" pitchFamily="34" charset="-122"/>
                  <a:ea typeface="微软雅黑" pitchFamily="34" charset="-122"/>
                  <a:cs typeface="宋体" charset="0"/>
                </a:rPr>
                <a:t>用户不需要知道系统调用的实现</a:t>
              </a:r>
            </a:p>
          </p:txBody>
        </p:sp>
        <p:sp>
          <p:nvSpPr>
            <p:cNvPr id="15" name="矩形 6"/>
            <p:cNvSpPr>
              <a:spLocks noChangeArrowheads="1"/>
            </p:cNvSpPr>
            <p:nvPr/>
          </p:nvSpPr>
          <p:spPr bwMode="auto">
            <a:xfrm>
              <a:off x="169558" y="2830410"/>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6" name="TextBox 7"/>
            <p:cNvSpPr txBox="1">
              <a:spLocks noChangeArrowheads="1"/>
            </p:cNvSpPr>
            <p:nvPr/>
          </p:nvSpPr>
          <p:spPr bwMode="auto">
            <a:xfrm>
              <a:off x="988089" y="3134677"/>
              <a:ext cx="4062386" cy="759182"/>
            </a:xfrm>
            <a:prstGeom prst="rect">
              <a:avLst/>
            </a:prstGeom>
            <a:noFill/>
            <a:ln w="9525">
              <a:noFill/>
              <a:miter lim="800000"/>
              <a:headEnd/>
              <a:tailEnd/>
            </a:ln>
          </p:spPr>
          <p:txBody>
            <a:bodyPr wrap="square">
              <a:spAutoFit/>
            </a:bodyPr>
            <a:lstStyle/>
            <a:p>
              <a:pPr marL="0" lvl="2">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需要设置调用参数和获取返</a:t>
              </a:r>
              <a:endParaRPr lang="en-US" altLang="zh-CN" b="1" dirty="0">
                <a:solidFill>
                  <a:srgbClr val="11576A"/>
                </a:solidFill>
                <a:latin typeface="微软雅黑" pitchFamily="34" charset="-122"/>
                <a:ea typeface="微软雅黑" pitchFamily="34" charset="-122"/>
                <a:cs typeface="宋体" charset="0"/>
              </a:endParaRPr>
            </a:p>
            <a:p>
              <a:pPr marL="0" lvl="2">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回结果</a:t>
              </a:r>
            </a:p>
          </p:txBody>
        </p:sp>
        <p:pic>
          <p:nvPicPr>
            <p:cNvPr id="17" name="图片 8" descr="小点1.png"/>
            <p:cNvPicPr>
              <a:picLocks noChangeAspect="1"/>
            </p:cNvPicPr>
            <p:nvPr/>
          </p:nvPicPr>
          <p:blipFill>
            <a:blip r:embed="rId3"/>
            <a:srcRect/>
            <a:stretch>
              <a:fillRect/>
            </a:stretch>
          </p:blipFill>
          <p:spPr bwMode="auto">
            <a:xfrm>
              <a:off x="738362" y="3243908"/>
              <a:ext cx="149225" cy="149225"/>
            </a:xfrm>
            <a:prstGeom prst="rect">
              <a:avLst/>
            </a:prstGeom>
            <a:noFill/>
            <a:ln w="9525">
              <a:noFill/>
              <a:miter lim="800000"/>
              <a:headEnd/>
              <a:tailEnd/>
            </a:ln>
          </p:spPr>
        </p:pic>
        <p:sp>
          <p:nvSpPr>
            <p:cNvPr id="18" name="TextBox 7"/>
            <p:cNvSpPr txBox="1">
              <a:spLocks noChangeArrowheads="1"/>
            </p:cNvSpPr>
            <p:nvPr/>
          </p:nvSpPr>
          <p:spPr bwMode="auto">
            <a:xfrm>
              <a:off x="988089" y="3791267"/>
              <a:ext cx="4062386" cy="759182"/>
            </a:xfrm>
            <a:prstGeom prst="rect">
              <a:avLst/>
            </a:prstGeom>
            <a:noFill/>
            <a:ln w="9525">
              <a:noFill/>
              <a:miter lim="800000"/>
              <a:headEnd/>
              <a:tailEnd/>
            </a:ln>
          </p:spPr>
          <p:txBody>
            <a:bodyPr wrap="square">
              <a:spAutoFit/>
            </a:bodyPr>
            <a:lstStyle/>
            <a:p>
              <a:pPr marL="0" lvl="2">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操作系统接口的细节大部分</a:t>
              </a:r>
              <a:endParaRPr lang="en-US" altLang="zh-CN" b="1" dirty="0">
                <a:solidFill>
                  <a:srgbClr val="11576A"/>
                </a:solidFill>
                <a:latin typeface="微软雅黑" pitchFamily="34" charset="-122"/>
                <a:ea typeface="微软雅黑" pitchFamily="34" charset="-122"/>
                <a:cs typeface="宋体" charset="0"/>
              </a:endParaRPr>
            </a:p>
            <a:p>
              <a:pPr marL="0" lvl="2">
                <a:lnSpc>
                  <a:spcPts val="2600"/>
                </a:lnSpc>
                <a:buClr>
                  <a:srgbClr val="0066FF"/>
                </a:buClr>
                <a:buSzPct val="80000"/>
                <a:defRPr/>
              </a:pPr>
              <a:r>
                <a:rPr lang="zh-CN" altLang="en-US" b="1" dirty="0">
                  <a:solidFill>
                    <a:srgbClr val="11576A"/>
                  </a:solidFill>
                  <a:latin typeface="微软雅黑" pitchFamily="34" charset="-122"/>
                  <a:ea typeface="微软雅黑" pitchFamily="34" charset="-122"/>
                  <a:cs typeface="宋体" charset="0"/>
                </a:rPr>
                <a:t>都隐藏在应用编程接口后</a:t>
              </a:r>
            </a:p>
          </p:txBody>
        </p:sp>
        <p:pic>
          <p:nvPicPr>
            <p:cNvPr id="19" name="图片 8" descr="小点1.png"/>
            <p:cNvPicPr>
              <a:picLocks noChangeAspect="1"/>
            </p:cNvPicPr>
            <p:nvPr/>
          </p:nvPicPr>
          <p:blipFill>
            <a:blip r:embed="rId3"/>
            <a:srcRect/>
            <a:stretch>
              <a:fillRect/>
            </a:stretch>
          </p:blipFill>
          <p:spPr bwMode="auto">
            <a:xfrm>
              <a:off x="738362" y="3900498"/>
              <a:ext cx="149225" cy="149225"/>
            </a:xfrm>
            <a:prstGeom prst="rect">
              <a:avLst/>
            </a:prstGeom>
            <a:noFill/>
            <a:ln w="9525">
              <a:noFill/>
              <a:miter lim="800000"/>
              <a:headEnd/>
              <a:tailEnd/>
            </a:ln>
          </p:spPr>
        </p:pic>
        <p:sp>
          <p:nvSpPr>
            <p:cNvPr id="20" name="TextBox 7"/>
            <p:cNvSpPr txBox="1">
              <a:spLocks noChangeArrowheads="1"/>
            </p:cNvSpPr>
            <p:nvPr/>
          </p:nvSpPr>
          <p:spPr bwMode="auto">
            <a:xfrm>
              <a:off x="1085678" y="4400184"/>
              <a:ext cx="4062386" cy="391261"/>
            </a:xfrm>
            <a:prstGeom prst="rect">
              <a:avLst/>
            </a:prstGeom>
            <a:noFill/>
            <a:ln w="9525">
              <a:noFill/>
              <a:miter lim="800000"/>
              <a:headEnd/>
              <a:tailEnd/>
            </a:ln>
          </p:spPr>
          <p:txBody>
            <a:bodyPr wrap="square">
              <a:spAutoFit/>
            </a:bodyPr>
            <a:lstStyle/>
            <a:p>
              <a:pPr marL="0" lvl="3">
                <a:lnSpc>
                  <a:spcPts val="2600"/>
                </a:lnSpc>
                <a:buClr>
                  <a:srgbClr val="000099"/>
                </a:buClr>
                <a:defRPr/>
              </a:pPr>
              <a:r>
                <a:rPr lang="en-US" altLang="zh-CN" sz="1600" b="1" dirty="0">
                  <a:solidFill>
                    <a:srgbClr val="0070C0"/>
                  </a:solidFill>
                  <a:latin typeface="微软雅黑" pitchFamily="34" charset="-122"/>
                  <a:ea typeface="微软雅黑" pitchFamily="34" charset="-122"/>
                  <a:cs typeface="宋体" charset="0"/>
                </a:rPr>
                <a:t>· </a:t>
              </a:r>
              <a:r>
                <a:rPr lang="zh-CN" altLang="en-US" sz="1600" b="1" dirty="0">
                  <a:solidFill>
                    <a:srgbClr val="0070C0"/>
                  </a:solidFill>
                  <a:latin typeface="微软雅黑" pitchFamily="34" charset="-122"/>
                  <a:ea typeface="微软雅黑" pitchFamily="34" charset="-122"/>
                  <a:cs typeface="宋体" charset="0"/>
                </a:rPr>
                <a:t>通过运行程序支持的库来管理</a:t>
              </a:r>
            </a:p>
          </p:txBody>
        </p:sp>
      </p:grpSp>
      <p:grpSp>
        <p:nvGrpSpPr>
          <p:cNvPr id="26" name="组合 25"/>
          <p:cNvGrpSpPr/>
          <p:nvPr/>
        </p:nvGrpSpPr>
        <p:grpSpPr>
          <a:xfrm>
            <a:off x="6092354" y="3940897"/>
            <a:ext cx="4612159" cy="1484183"/>
            <a:chOff x="4332267" y="2301450"/>
            <a:chExt cx="4612159" cy="1484183"/>
          </a:xfrm>
        </p:grpSpPr>
        <p:grpSp>
          <p:nvGrpSpPr>
            <p:cNvPr id="27" name="组合 26"/>
            <p:cNvGrpSpPr/>
            <p:nvPr/>
          </p:nvGrpSpPr>
          <p:grpSpPr>
            <a:xfrm>
              <a:off x="4332267" y="2301450"/>
              <a:ext cx="4612159" cy="1484183"/>
              <a:chOff x="4332267" y="2301450"/>
              <a:chExt cx="4612159" cy="1484183"/>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2267" y="2301450"/>
                <a:ext cx="4612159" cy="1484183"/>
              </a:xfrm>
              <a:prstGeom prst="rect">
                <a:avLst/>
              </a:prstGeom>
            </p:spPr>
          </p:pic>
          <p:sp>
            <p:nvSpPr>
              <p:cNvPr id="31" name="矩形 30"/>
              <p:cNvSpPr/>
              <p:nvPr/>
            </p:nvSpPr>
            <p:spPr>
              <a:xfrm>
                <a:off x="5508104" y="2981289"/>
                <a:ext cx="1031051"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中断向量表</a:t>
                </a:r>
              </a:p>
            </p:txBody>
          </p:sp>
          <p:sp>
            <p:nvSpPr>
              <p:cNvPr id="32" name="矩形 31"/>
              <p:cNvSpPr/>
              <p:nvPr/>
            </p:nvSpPr>
            <p:spPr>
              <a:xfrm>
                <a:off x="6818474" y="2661856"/>
                <a:ext cx="684803"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调用表</a:t>
                </a:r>
              </a:p>
            </p:txBody>
          </p:sp>
          <p:sp>
            <p:nvSpPr>
              <p:cNvPr id="33" name="矩形 32"/>
              <p:cNvSpPr/>
              <p:nvPr/>
            </p:nvSpPr>
            <p:spPr>
              <a:xfrm>
                <a:off x="7768846" y="2401884"/>
                <a:ext cx="864339"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系统调用</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实现</a:t>
                </a:r>
              </a:p>
            </p:txBody>
          </p:sp>
        </p:grpSp>
        <p:sp>
          <p:nvSpPr>
            <p:cNvPr id="28" name="矩形 27"/>
            <p:cNvSpPr/>
            <p:nvPr/>
          </p:nvSpPr>
          <p:spPr>
            <a:xfrm>
              <a:off x="4447948" y="3372270"/>
              <a:ext cx="646331" cy="369332"/>
            </a:xfrm>
            <a:prstGeom prst="rect">
              <a:avLst/>
            </a:prstGeom>
          </p:spPr>
          <p:txBody>
            <a:bodyPr wrap="none">
              <a:spAutoFit/>
            </a:bodyPr>
            <a:lstStyle/>
            <a:p>
              <a:r>
                <a:rPr lang="zh-CN" altLang="en-US" b="1" dirty="0">
                  <a:solidFill>
                    <a:srgbClr val="FFFF00"/>
                  </a:solidFill>
                  <a:latin typeface="微软雅黑" pitchFamily="34" charset="-122"/>
                  <a:ea typeface="微软雅黑" pitchFamily="34" charset="-122"/>
                </a:rPr>
                <a:t>内核</a:t>
              </a:r>
            </a:p>
          </p:txBody>
        </p:sp>
      </p:grpSp>
      <p:grpSp>
        <p:nvGrpSpPr>
          <p:cNvPr id="35" name="组合 34"/>
          <p:cNvGrpSpPr/>
          <p:nvPr/>
        </p:nvGrpSpPr>
        <p:grpSpPr>
          <a:xfrm>
            <a:off x="6854366" y="2481433"/>
            <a:ext cx="3536220" cy="352591"/>
            <a:chOff x="1835696" y="1057759"/>
            <a:chExt cx="3536220" cy="352591"/>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5696" y="1059582"/>
              <a:ext cx="3536220" cy="350768"/>
            </a:xfrm>
            <a:prstGeom prst="rect">
              <a:avLst/>
            </a:prstGeom>
          </p:spPr>
        </p:pic>
        <p:sp>
          <p:nvSpPr>
            <p:cNvPr id="37" name="矩形 36"/>
            <p:cNvSpPr/>
            <p:nvPr/>
          </p:nvSpPr>
          <p:spPr>
            <a:xfrm>
              <a:off x="3110056" y="1057759"/>
              <a:ext cx="1091023" cy="338554"/>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应用程序</a:t>
              </a:r>
            </a:p>
          </p:txBody>
        </p:sp>
      </p:grpSp>
      <p:grpSp>
        <p:nvGrpSpPr>
          <p:cNvPr id="49" name="组合 48"/>
          <p:cNvGrpSpPr/>
          <p:nvPr/>
        </p:nvGrpSpPr>
        <p:grpSpPr>
          <a:xfrm>
            <a:off x="7620552" y="2876530"/>
            <a:ext cx="2770035" cy="1468917"/>
            <a:chOff x="2601881" y="1452856"/>
            <a:chExt cx="2770035" cy="1468917"/>
          </a:xfrm>
        </p:grpSpPr>
        <p:grpSp>
          <p:nvGrpSpPr>
            <p:cNvPr id="50" name="组合 49"/>
            <p:cNvGrpSpPr/>
            <p:nvPr/>
          </p:nvGrpSpPr>
          <p:grpSpPr>
            <a:xfrm>
              <a:off x="2601881" y="2070911"/>
              <a:ext cx="2770035" cy="850862"/>
              <a:chOff x="2601881" y="2070911"/>
              <a:chExt cx="2770035" cy="850862"/>
            </a:xfrm>
          </p:grpSpPr>
          <p:grpSp>
            <p:nvGrpSpPr>
              <p:cNvPr id="55" name="组合 54"/>
              <p:cNvGrpSpPr/>
              <p:nvPr/>
            </p:nvGrpSpPr>
            <p:grpSpPr>
              <a:xfrm>
                <a:off x="2601881" y="2070911"/>
                <a:ext cx="2770035" cy="350768"/>
                <a:chOff x="2601881" y="2070911"/>
                <a:chExt cx="2770035" cy="350768"/>
              </a:xfrm>
            </p:grpSpPr>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1881" y="2070911"/>
                  <a:ext cx="2770035" cy="350768"/>
                </a:xfrm>
                <a:prstGeom prst="rect">
                  <a:avLst/>
                </a:prstGeom>
              </p:spPr>
            </p:pic>
            <p:sp>
              <p:nvSpPr>
                <p:cNvPr id="59" name="矩形 58"/>
                <p:cNvSpPr/>
                <p:nvPr/>
              </p:nvSpPr>
              <p:spPr>
                <a:xfrm>
                  <a:off x="3229829" y="2074821"/>
                  <a:ext cx="1415772"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系统调用接口</a:t>
                  </a:r>
                </a:p>
              </p:txBody>
            </p:sp>
          </p:grpSp>
          <p:cxnSp>
            <p:nvCxnSpPr>
              <p:cNvPr id="56" name="直接箭头连接符 55"/>
              <p:cNvCxnSpPr/>
              <p:nvPr/>
            </p:nvCxnSpPr>
            <p:spPr>
              <a:xfrm flipH="1">
                <a:off x="2765045" y="2448438"/>
                <a:ext cx="2080" cy="4733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4687096" y="2401043"/>
                <a:ext cx="10706" cy="2206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直接箭头连接符 50"/>
            <p:cNvCxnSpPr/>
            <p:nvPr/>
          </p:nvCxnSpPr>
          <p:spPr>
            <a:xfrm>
              <a:off x="2787957" y="1452856"/>
              <a:ext cx="6180" cy="5784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888407" y="1452856"/>
              <a:ext cx="6180" cy="578436"/>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655568" y="1899639"/>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551286" y="1899639"/>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248499" y="2828795"/>
            <a:ext cx="1642812" cy="499973"/>
            <a:chOff x="3229829" y="1405121"/>
            <a:chExt cx="1642812" cy="499973"/>
          </a:xfrm>
        </p:grpSpPr>
        <p:grpSp>
          <p:nvGrpSpPr>
            <p:cNvPr id="61" name="组合 60"/>
            <p:cNvGrpSpPr/>
            <p:nvPr/>
          </p:nvGrpSpPr>
          <p:grpSpPr>
            <a:xfrm>
              <a:off x="3229829" y="1554326"/>
              <a:ext cx="1642812" cy="350768"/>
              <a:chOff x="3229829" y="1554326"/>
              <a:chExt cx="1642812" cy="350768"/>
            </a:xfrm>
          </p:grpSpPr>
          <p:pic>
            <p:nvPicPr>
              <p:cNvPr id="65" name="图片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9829" y="1554326"/>
                <a:ext cx="1642812" cy="350768"/>
              </a:xfrm>
              <a:prstGeom prst="rect">
                <a:avLst/>
              </a:prstGeom>
            </p:spPr>
          </p:pic>
          <p:sp>
            <p:nvSpPr>
              <p:cNvPr id="66" name="矩形 65"/>
              <p:cNvSpPr/>
              <p:nvPr/>
            </p:nvSpPr>
            <p:spPr>
              <a:xfrm>
                <a:off x="3541684" y="1560433"/>
                <a:ext cx="800219"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函数库</a:t>
                </a:r>
              </a:p>
            </p:txBody>
          </p:sp>
        </p:grpSp>
        <p:cxnSp>
          <p:nvCxnSpPr>
            <p:cNvPr id="62" name="直接箭头连接符 61"/>
            <p:cNvCxnSpPr/>
            <p:nvPr/>
          </p:nvCxnSpPr>
          <p:spPr>
            <a:xfrm>
              <a:off x="4481768" y="1405121"/>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377486" y="1405121"/>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任意多边形 63"/>
            <p:cNvSpPr/>
            <p:nvPr/>
          </p:nvSpPr>
          <p:spPr>
            <a:xfrm>
              <a:off x="4370611" y="1577137"/>
              <a:ext cx="132776" cy="201563"/>
            </a:xfrm>
            <a:custGeom>
              <a:avLst/>
              <a:gdLst>
                <a:gd name="connsiteX0" fmla="*/ 0 w 199747"/>
                <a:gd name="connsiteY0" fmla="*/ 0 h 127328"/>
                <a:gd name="connsiteX1" fmla="*/ 41251 w 199747"/>
                <a:gd name="connsiteY1" fmla="*/ 116878 h 127328"/>
                <a:gd name="connsiteX2" fmla="*/ 178755 w 199747"/>
                <a:gd name="connsiteY2" fmla="*/ 110003 h 127328"/>
                <a:gd name="connsiteX3" fmla="*/ 199380 w 199747"/>
                <a:gd name="connsiteY3" fmla="*/ 13750 h 127328"/>
                <a:gd name="connsiteX4" fmla="*/ 192505 w 199747"/>
                <a:gd name="connsiteY4" fmla="*/ 20626 h 127328"/>
                <a:gd name="connsiteX5" fmla="*/ 199380 w 199747"/>
                <a:gd name="connsiteY5" fmla="*/ 13750 h 1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7" h="127328">
                  <a:moveTo>
                    <a:pt x="0" y="0"/>
                  </a:moveTo>
                  <a:cubicBezTo>
                    <a:pt x="5729" y="49272"/>
                    <a:pt x="11459" y="98544"/>
                    <a:pt x="41251" y="116878"/>
                  </a:cubicBezTo>
                  <a:cubicBezTo>
                    <a:pt x="71043" y="135212"/>
                    <a:pt x="152400" y="127191"/>
                    <a:pt x="178755" y="110003"/>
                  </a:cubicBezTo>
                  <a:cubicBezTo>
                    <a:pt x="205110" y="92815"/>
                    <a:pt x="197088" y="28646"/>
                    <a:pt x="199380" y="13750"/>
                  </a:cubicBezTo>
                  <a:cubicBezTo>
                    <a:pt x="201672" y="-1146"/>
                    <a:pt x="192505" y="20626"/>
                    <a:pt x="192505" y="20626"/>
                  </a:cubicBezTo>
                  <a:lnTo>
                    <a:pt x="199380" y="13750"/>
                  </a:ln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3F620A86-D4CE-ECD4-8030-18A3B29551C2}"/>
              </a:ext>
            </a:extLst>
          </p:cNvPr>
          <p:cNvSpPr>
            <a:spLocks noGrp="1"/>
          </p:cNvSpPr>
          <p:nvPr>
            <p:ph type="title"/>
          </p:nvPr>
        </p:nvSpPr>
        <p:spPr/>
        <p:txBody>
          <a:bodyPr>
            <a:normAutofit/>
          </a:bodyPr>
          <a:lstStyle/>
          <a:p>
            <a:r>
              <a:rPr lang="zh-CN" altLang="en-US" dirty="0"/>
              <a:t>系统调用的实现</a:t>
            </a:r>
          </a:p>
        </p:txBody>
      </p:sp>
      <p:sp>
        <p:nvSpPr>
          <p:cNvPr id="6" name="灯片编号占位符 5">
            <a:extLst>
              <a:ext uri="{FF2B5EF4-FFF2-40B4-BE49-F238E27FC236}">
                <a16:creationId xmlns:a16="http://schemas.microsoft.com/office/drawing/2014/main" id="{498E32BF-89CF-65BE-492E-405D2F0F4100}"/>
              </a:ext>
            </a:extLst>
          </p:cNvPr>
          <p:cNvSpPr>
            <a:spLocks noGrp="1"/>
          </p:cNvSpPr>
          <p:nvPr>
            <p:ph type="sldNum" sz="quarter" idx="12"/>
          </p:nvPr>
        </p:nvSpPr>
        <p:spPr/>
        <p:txBody>
          <a:bodyPr/>
          <a:lstStyle/>
          <a:p>
            <a:pPr>
              <a:defRPr/>
            </a:pPr>
            <a:fld id="{3884BE4A-665D-4750-B82A-97CE17AE2019}" type="slidenum">
              <a:rPr lang="en-US" altLang="ko-KR" smtClean="0"/>
              <a:pPr>
                <a:defRPr/>
              </a:pPr>
              <a:t>28</a:t>
            </a:fld>
            <a:endParaRPr lang="en-US" altLang="ko-KR" dirty="0"/>
          </a:p>
        </p:txBody>
      </p:sp>
    </p:spTree>
    <p:extLst>
      <p:ext uri="{BB962C8B-B14F-4D97-AF65-F5344CB8AC3E}">
        <p14:creationId xmlns:p14="http://schemas.microsoft.com/office/powerpoint/2010/main" val="264303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8"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400" y="1676781"/>
            <a:ext cx="8313769" cy="1114490"/>
            <a:chOff x="758825" y="857238"/>
            <a:chExt cx="8313769" cy="1114490"/>
          </a:xfrm>
        </p:grpSpPr>
        <p:sp>
          <p:nvSpPr>
            <p:cNvPr id="24584" name="TextBox 4"/>
            <p:cNvSpPr txBox="1">
              <a:spLocks noChangeArrowheads="1"/>
            </p:cNvSpPr>
            <p:nvPr/>
          </p:nvSpPr>
          <p:spPr bwMode="auto">
            <a:xfrm>
              <a:off x="1143023" y="857238"/>
              <a:ext cx="7749455" cy="400110"/>
            </a:xfrm>
            <a:prstGeom prst="rect">
              <a:avLst/>
            </a:prstGeom>
            <a:noFill/>
            <a:ln w="9525">
              <a:noFill/>
              <a:miter lim="800000"/>
              <a:headEnd/>
              <a:tailEnd/>
            </a:ln>
          </p:spPr>
          <p:txBody>
            <a:bodyPr wrap="square">
              <a:spAutoFit/>
            </a:bodyPr>
            <a:lstStyle/>
            <a:p>
              <a:r>
                <a:rPr lang="zh-CN" altLang="en-US" sz="2000" b="1" dirty="0">
                  <a:solidFill>
                    <a:srgbClr val="11576A"/>
                  </a:solidFill>
                  <a:latin typeface="微软雅黑" pitchFamily="34" charset="-122"/>
                  <a:ea typeface="微软雅黑" pitchFamily="34" charset="-122"/>
                  <a:cs typeface="宋体" charset="0"/>
                </a:rPr>
                <a:t>操作系统服务的编程接口，用户进程主动“呼叫”</a:t>
              </a:r>
              <a:r>
                <a:rPr lang="en-US" altLang="zh-CN" sz="2000" b="1" dirty="0">
                  <a:solidFill>
                    <a:srgbClr val="11576A"/>
                  </a:solidFill>
                  <a:latin typeface="微软雅黑" pitchFamily="34" charset="-122"/>
                  <a:ea typeface="微软雅黑" pitchFamily="34" charset="-122"/>
                  <a:cs typeface="宋体" charset="0"/>
                </a:rPr>
                <a:t>OS</a:t>
              </a:r>
              <a:r>
                <a:rPr lang="zh-CN" altLang="en-US" sz="2000" b="1" dirty="0">
                  <a:solidFill>
                    <a:srgbClr val="11576A"/>
                  </a:solidFill>
                  <a:latin typeface="微软雅黑" pitchFamily="34" charset="-122"/>
                  <a:ea typeface="微软雅黑" pitchFamily="34" charset="-122"/>
                  <a:cs typeface="宋体" charset="0"/>
                </a:rPr>
                <a:t>的编程方式</a:t>
              </a:r>
            </a:p>
          </p:txBody>
        </p:sp>
        <p:sp>
          <p:nvSpPr>
            <p:cNvPr id="24585" name="矩形 6"/>
            <p:cNvSpPr>
              <a:spLocks noChangeArrowheads="1"/>
            </p:cNvSpPr>
            <p:nvPr/>
          </p:nvSpPr>
          <p:spPr bwMode="auto">
            <a:xfrm>
              <a:off x="758825" y="879463"/>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9" name="TextBox 4"/>
            <p:cNvSpPr txBox="1">
              <a:spLocks noChangeArrowheads="1"/>
            </p:cNvSpPr>
            <p:nvPr/>
          </p:nvSpPr>
          <p:spPr bwMode="auto">
            <a:xfrm>
              <a:off x="1143024" y="1214428"/>
              <a:ext cx="6858000" cy="396875"/>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cs typeface="宋体" charset="0"/>
                </a:rPr>
                <a:t>通常由高级语言编写（C或者C++）</a:t>
              </a:r>
            </a:p>
          </p:txBody>
        </p:sp>
        <p:sp>
          <p:nvSpPr>
            <p:cNvPr id="10" name="矩形 6"/>
            <p:cNvSpPr>
              <a:spLocks noChangeArrowheads="1"/>
            </p:cNvSpPr>
            <p:nvPr/>
          </p:nvSpPr>
          <p:spPr bwMode="auto">
            <a:xfrm>
              <a:off x="758825" y="1236653"/>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1" name="TextBox 4"/>
            <p:cNvSpPr txBox="1">
              <a:spLocks noChangeArrowheads="1"/>
            </p:cNvSpPr>
            <p:nvPr/>
          </p:nvSpPr>
          <p:spPr bwMode="auto">
            <a:xfrm>
              <a:off x="1142976" y="1571618"/>
              <a:ext cx="7929618" cy="400110"/>
            </a:xfrm>
            <a:prstGeom prst="rect">
              <a:avLst/>
            </a:prstGeom>
            <a:noFill/>
            <a:ln w="9525">
              <a:noFill/>
              <a:miter lim="800000"/>
              <a:headEnd/>
              <a:tailEnd/>
            </a:ln>
          </p:spPr>
          <p:txBody>
            <a:bodyPr wrap="square">
              <a:spAutoFit/>
            </a:bodyPr>
            <a:lstStyle/>
            <a:p>
              <a:r>
                <a:rPr lang="zh-CN" altLang="en-US" sz="2000" b="1" dirty="0">
                  <a:solidFill>
                    <a:srgbClr val="11576A"/>
                  </a:solidFill>
                  <a:latin typeface="微软雅黑" pitchFamily="34" charset="-122"/>
                  <a:ea typeface="微软雅黑" pitchFamily="34" charset="-122"/>
                  <a:cs typeface="宋体" charset="0"/>
                </a:rPr>
                <a:t>程序访问通常是通过高层次的API接口而不是直接进行系统调用</a:t>
              </a:r>
            </a:p>
          </p:txBody>
        </p:sp>
        <p:sp>
          <p:nvSpPr>
            <p:cNvPr id="12" name="矩形 6"/>
            <p:cNvSpPr>
              <a:spLocks noChangeArrowheads="1"/>
            </p:cNvSpPr>
            <p:nvPr/>
          </p:nvSpPr>
          <p:spPr bwMode="auto">
            <a:xfrm>
              <a:off x="758825" y="1593843"/>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2" name="组合 1"/>
          <p:cNvGrpSpPr/>
          <p:nvPr/>
        </p:nvGrpSpPr>
        <p:grpSpPr>
          <a:xfrm>
            <a:off x="695400" y="2748351"/>
            <a:ext cx="8028017" cy="1757432"/>
            <a:chOff x="758825" y="1928808"/>
            <a:chExt cx="8028017" cy="1757432"/>
          </a:xfrm>
        </p:grpSpPr>
        <p:sp>
          <p:nvSpPr>
            <p:cNvPr id="13" name="TextBox 4"/>
            <p:cNvSpPr txBox="1">
              <a:spLocks noChangeArrowheads="1"/>
            </p:cNvSpPr>
            <p:nvPr/>
          </p:nvSpPr>
          <p:spPr bwMode="auto">
            <a:xfrm>
              <a:off x="1143024" y="1928808"/>
              <a:ext cx="6858000" cy="396875"/>
            </a:xfrm>
            <a:prstGeom prst="rect">
              <a:avLst/>
            </a:prstGeom>
            <a:noFill/>
            <a:ln w="9525">
              <a:noFill/>
              <a:miter lim="800000"/>
              <a:headEnd/>
              <a:tailEnd/>
            </a:ln>
          </p:spPr>
          <p:txBody>
            <a:bodyPr>
              <a:spAutoFit/>
            </a:bodyPr>
            <a:lstStyle/>
            <a:p>
              <a:r>
                <a:rPr lang="zh-CN" altLang="en-US" sz="2000" b="1" dirty="0">
                  <a:solidFill>
                    <a:srgbClr val="11576A"/>
                  </a:solidFill>
                  <a:latin typeface="微软雅黑" pitchFamily="34" charset="-122"/>
                  <a:ea typeface="微软雅黑" pitchFamily="34" charset="-122"/>
                  <a:cs typeface="宋体" charset="0"/>
                </a:rPr>
                <a:t>三种最常用的应用程序编程接口（API）</a:t>
              </a:r>
              <a:r>
                <a:rPr lang="en-US" sz="2000" b="1" dirty="0">
                  <a:solidFill>
                    <a:srgbClr val="11576A"/>
                  </a:solidFill>
                  <a:latin typeface="微软雅黑" pitchFamily="34" charset="-122"/>
                  <a:ea typeface="微软雅黑" pitchFamily="34" charset="-122"/>
                  <a:cs typeface="宋体" charset="0"/>
                </a:rPr>
                <a:t> </a:t>
              </a:r>
            </a:p>
          </p:txBody>
        </p:sp>
        <p:sp>
          <p:nvSpPr>
            <p:cNvPr id="14" name="矩形 6"/>
            <p:cNvSpPr>
              <a:spLocks noChangeArrowheads="1"/>
            </p:cNvSpPr>
            <p:nvPr/>
          </p:nvSpPr>
          <p:spPr bwMode="auto">
            <a:xfrm>
              <a:off x="758825" y="1951033"/>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15" name="TextBox 7"/>
            <p:cNvSpPr txBox="1">
              <a:spLocks noChangeArrowheads="1"/>
            </p:cNvSpPr>
            <p:nvPr/>
          </p:nvSpPr>
          <p:spPr bwMode="auto">
            <a:xfrm>
              <a:off x="1009680" y="2285998"/>
              <a:ext cx="7777162" cy="400110"/>
            </a:xfrm>
            <a:prstGeom prst="rect">
              <a:avLst/>
            </a:prstGeom>
            <a:noFill/>
            <a:ln w="9525">
              <a:noFill/>
              <a:miter lim="800000"/>
              <a:headEnd/>
              <a:tailEnd/>
            </a:ln>
          </p:spPr>
          <p:txBody>
            <a:bodyPr>
              <a:spAutoFit/>
            </a:bodyPr>
            <a:lstStyle/>
            <a:p>
              <a:pPr lvl="1"/>
              <a:r>
                <a:rPr lang="en-US" sz="2000" b="1" dirty="0">
                  <a:solidFill>
                    <a:srgbClr val="11576A"/>
                  </a:solidFill>
                  <a:latin typeface="微软雅黑" pitchFamily="34" charset="-122"/>
                  <a:ea typeface="微软雅黑" pitchFamily="34" charset="-122"/>
                  <a:cs typeface="宋体" charset="0"/>
                </a:rPr>
                <a:t>Win32 API </a:t>
              </a:r>
              <a:r>
                <a:rPr lang="zh-CN" altLang="en-US" sz="2000" b="1" dirty="0">
                  <a:solidFill>
                    <a:srgbClr val="11576A"/>
                  </a:solidFill>
                  <a:latin typeface="微软雅黑" pitchFamily="34" charset="-122"/>
                  <a:ea typeface="微软雅黑" pitchFamily="34" charset="-122"/>
                  <a:cs typeface="宋体" charset="0"/>
                </a:rPr>
                <a:t>用于 Windows</a:t>
              </a:r>
            </a:p>
          </p:txBody>
        </p:sp>
        <p:pic>
          <p:nvPicPr>
            <p:cNvPr id="16" name="图片 8" descr="小点1.png"/>
            <p:cNvPicPr>
              <a:picLocks noChangeAspect="1"/>
            </p:cNvPicPr>
            <p:nvPr/>
          </p:nvPicPr>
          <p:blipFill>
            <a:blip r:embed="rId2"/>
            <a:srcRect/>
            <a:stretch>
              <a:fillRect/>
            </a:stretch>
          </p:blipFill>
          <p:spPr bwMode="auto">
            <a:xfrm>
              <a:off x="1292225" y="2422525"/>
              <a:ext cx="149225" cy="149225"/>
            </a:xfrm>
            <a:prstGeom prst="rect">
              <a:avLst/>
            </a:prstGeom>
            <a:noFill/>
            <a:ln w="9525">
              <a:noFill/>
              <a:miter lim="800000"/>
              <a:headEnd/>
              <a:tailEnd/>
            </a:ln>
          </p:spPr>
        </p:pic>
        <p:sp>
          <p:nvSpPr>
            <p:cNvPr id="17" name="TextBox 9"/>
            <p:cNvSpPr txBox="1">
              <a:spLocks noChangeArrowheads="1"/>
            </p:cNvSpPr>
            <p:nvPr/>
          </p:nvSpPr>
          <p:spPr bwMode="auto">
            <a:xfrm>
              <a:off x="1009680" y="2643188"/>
              <a:ext cx="7777162" cy="707886"/>
            </a:xfrm>
            <a:prstGeom prst="rect">
              <a:avLst/>
            </a:prstGeom>
            <a:noFill/>
            <a:ln w="9525">
              <a:noFill/>
              <a:miter lim="800000"/>
              <a:headEnd/>
              <a:tailEnd/>
            </a:ln>
          </p:spPr>
          <p:txBody>
            <a:bodyPr>
              <a:spAutoFit/>
            </a:bodyPr>
            <a:lstStyle/>
            <a:p>
              <a:pPr lvl="1"/>
              <a:r>
                <a:rPr lang="zh-CN" altLang="en-US" sz="2000" b="1" dirty="0">
                  <a:solidFill>
                    <a:srgbClr val="11576A"/>
                  </a:solidFill>
                  <a:latin typeface="微软雅黑" pitchFamily="34" charset="-122"/>
                  <a:ea typeface="微软雅黑" pitchFamily="34" charset="-122"/>
                  <a:cs typeface="宋体" charset="0"/>
                </a:rPr>
                <a:t>POSIX API 用于 POSIX-based systems (包括UNIX，LINUX，Mac OS X的所有版本)</a:t>
              </a:r>
            </a:p>
          </p:txBody>
        </p:sp>
        <p:pic>
          <p:nvPicPr>
            <p:cNvPr id="18" name="图片 10" descr="小点1.png"/>
            <p:cNvPicPr>
              <a:picLocks noChangeAspect="1"/>
            </p:cNvPicPr>
            <p:nvPr/>
          </p:nvPicPr>
          <p:blipFill>
            <a:blip r:embed="rId2"/>
            <a:srcRect/>
            <a:stretch>
              <a:fillRect/>
            </a:stretch>
          </p:blipFill>
          <p:spPr bwMode="auto">
            <a:xfrm>
              <a:off x="1292225" y="2779715"/>
              <a:ext cx="149225" cy="149225"/>
            </a:xfrm>
            <a:prstGeom prst="rect">
              <a:avLst/>
            </a:prstGeom>
            <a:noFill/>
            <a:ln w="9525">
              <a:noFill/>
              <a:miter lim="800000"/>
              <a:headEnd/>
              <a:tailEnd/>
            </a:ln>
          </p:spPr>
        </p:pic>
        <p:sp>
          <p:nvSpPr>
            <p:cNvPr id="19" name="TextBox 7"/>
            <p:cNvSpPr txBox="1">
              <a:spLocks noChangeArrowheads="1"/>
            </p:cNvSpPr>
            <p:nvPr/>
          </p:nvSpPr>
          <p:spPr bwMode="auto">
            <a:xfrm>
              <a:off x="1000100" y="3286130"/>
              <a:ext cx="7777162" cy="400110"/>
            </a:xfrm>
            <a:prstGeom prst="rect">
              <a:avLst/>
            </a:prstGeom>
            <a:noFill/>
            <a:ln w="9525">
              <a:noFill/>
              <a:miter lim="800000"/>
              <a:headEnd/>
              <a:tailEnd/>
            </a:ln>
          </p:spPr>
          <p:txBody>
            <a:bodyPr>
              <a:spAutoFit/>
            </a:bodyPr>
            <a:lstStyle/>
            <a:p>
              <a:pPr lvl="1"/>
              <a:r>
                <a:rPr lang="zh-CN" altLang="en-US" sz="2000" b="1" dirty="0">
                  <a:solidFill>
                    <a:srgbClr val="11576A"/>
                  </a:solidFill>
                  <a:latin typeface="微软雅黑" pitchFamily="34" charset="-122"/>
                  <a:ea typeface="微软雅黑" pitchFamily="34" charset="-122"/>
                  <a:cs typeface="宋体" charset="0"/>
                </a:rPr>
                <a:t>Java API 用于JAVA虚拟机(JVM)</a:t>
              </a:r>
            </a:p>
          </p:txBody>
        </p:sp>
        <p:pic>
          <p:nvPicPr>
            <p:cNvPr id="20" name="图片 8" descr="小点1.png"/>
            <p:cNvPicPr>
              <a:picLocks noChangeAspect="1"/>
            </p:cNvPicPr>
            <p:nvPr/>
          </p:nvPicPr>
          <p:blipFill>
            <a:blip r:embed="rId2"/>
            <a:srcRect/>
            <a:stretch>
              <a:fillRect/>
            </a:stretch>
          </p:blipFill>
          <p:spPr bwMode="auto">
            <a:xfrm>
              <a:off x="1292225" y="3406281"/>
              <a:ext cx="149225" cy="149225"/>
            </a:xfrm>
            <a:prstGeom prst="rect">
              <a:avLst/>
            </a:prstGeom>
            <a:noFill/>
            <a:ln w="9525">
              <a:noFill/>
              <a:miter lim="800000"/>
              <a:headEnd/>
              <a:tailEnd/>
            </a:ln>
          </p:spPr>
        </p:pic>
      </p:grpSp>
      <p:sp>
        <p:nvSpPr>
          <p:cNvPr id="4" name="标题 3">
            <a:extLst>
              <a:ext uri="{FF2B5EF4-FFF2-40B4-BE49-F238E27FC236}">
                <a16:creationId xmlns:a16="http://schemas.microsoft.com/office/drawing/2014/main" id="{1C8E75B1-4C8B-26FE-DDC8-087F4B2C6C3C}"/>
              </a:ext>
            </a:extLst>
          </p:cNvPr>
          <p:cNvSpPr>
            <a:spLocks noGrp="1"/>
          </p:cNvSpPr>
          <p:nvPr>
            <p:ph type="title"/>
          </p:nvPr>
        </p:nvSpPr>
        <p:spPr/>
        <p:txBody>
          <a:bodyPr>
            <a:normAutofit/>
          </a:bodyPr>
          <a:lstStyle/>
          <a:p>
            <a:r>
              <a:rPr lang="zh-CN" altLang="en-US" dirty="0"/>
              <a:t>系统调用</a:t>
            </a:r>
          </a:p>
        </p:txBody>
      </p:sp>
      <p:sp>
        <p:nvSpPr>
          <p:cNvPr id="5" name="灯片编号占位符 4">
            <a:extLst>
              <a:ext uri="{FF2B5EF4-FFF2-40B4-BE49-F238E27FC236}">
                <a16:creationId xmlns:a16="http://schemas.microsoft.com/office/drawing/2014/main" id="{7CE359FE-EDC4-29D9-416A-23C34E2CF41A}"/>
              </a:ext>
            </a:extLst>
          </p:cNvPr>
          <p:cNvSpPr>
            <a:spLocks noGrp="1"/>
          </p:cNvSpPr>
          <p:nvPr>
            <p:ph type="sldNum" sz="quarter" idx="12"/>
          </p:nvPr>
        </p:nvSpPr>
        <p:spPr/>
        <p:txBody>
          <a:bodyPr/>
          <a:lstStyle/>
          <a:p>
            <a:pPr>
              <a:defRPr/>
            </a:pPr>
            <a:fld id="{3884BE4A-665D-4750-B82A-97CE17AE2019}" type="slidenum">
              <a:rPr lang="en-US" altLang="ko-KR" smtClean="0"/>
              <a:pPr>
                <a:defRPr/>
              </a:pPr>
              <a:t>29</a:t>
            </a:fld>
            <a:endParaRPr lang="en-US" altLang="ko-KR" dirty="0"/>
          </a:p>
        </p:txBody>
      </p:sp>
      <p:sp>
        <p:nvSpPr>
          <p:cNvPr id="6" name="矩形 5">
            <a:extLst>
              <a:ext uri="{FF2B5EF4-FFF2-40B4-BE49-F238E27FC236}">
                <a16:creationId xmlns:a16="http://schemas.microsoft.com/office/drawing/2014/main" id="{94DC9D64-6535-42B7-ADE4-7E647E55B4A5}"/>
              </a:ext>
            </a:extLst>
          </p:cNvPr>
          <p:cNvSpPr/>
          <p:nvPr/>
        </p:nvSpPr>
        <p:spPr>
          <a:xfrm>
            <a:off x="439224" y="5269629"/>
            <a:ext cx="11011348" cy="646331"/>
          </a:xfrm>
          <a:prstGeom prst="rect">
            <a:avLst/>
          </a:prstGeom>
        </p:spPr>
        <p:txBody>
          <a:bodyPr wrap="none">
            <a:spAutoFit/>
          </a:bodyPr>
          <a:lstStyle/>
          <a:p>
            <a:r>
              <a:rPr lang="en-US" altLang="zh-CN" dirty="0"/>
              <a:t>POSIX</a:t>
            </a:r>
            <a:r>
              <a:rPr lang="zh-CN" altLang="en-US" dirty="0"/>
              <a:t>实现了标准化，即所有的</a:t>
            </a:r>
            <a:r>
              <a:rPr lang="en-US" altLang="zh-CN" dirty="0"/>
              <a:t>OS</a:t>
            </a:r>
            <a:r>
              <a:rPr lang="zh-CN" altLang="en-US" dirty="0"/>
              <a:t>与应用程序约定的调用号都一样（理论上），在所有的系统上都可以运行</a:t>
            </a:r>
            <a:endParaRPr lang="en-US" altLang="zh-CN" dirty="0"/>
          </a:p>
          <a:p>
            <a:r>
              <a:rPr lang="zh-CN" altLang="en-US" dirty="0"/>
              <a:t>https://syscalls.mebeim.net/</a:t>
            </a:r>
          </a:p>
        </p:txBody>
      </p:sp>
    </p:spTree>
    <p:extLst>
      <p:ext uri="{BB962C8B-B14F-4D97-AF65-F5344CB8AC3E}">
        <p14:creationId xmlns:p14="http://schemas.microsoft.com/office/powerpoint/2010/main" val="24974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0" y="2492826"/>
            <a:ext cx="12192000" cy="1192212"/>
          </a:xfrm>
          <a:prstGeom prst="rect">
            <a:avLst/>
          </a:prstGeom>
        </p:spPr>
        <p:txBody>
          <a:bodyPr>
            <a:normAutofit/>
          </a:bodyPr>
          <a:lstStyle/>
          <a:p>
            <a:pPr algn="ctr"/>
            <a:r>
              <a:rPr lang="zh-CN" altLang="en-US" sz="6000" dirty="0">
                <a:solidFill>
                  <a:srgbClr val="712355"/>
                </a:solidFill>
                <a:latin typeface="微软雅黑" panose="020B0503020204020204" pitchFamily="34" charset="-122"/>
                <a:ea typeface="微软雅黑" panose="020B0503020204020204" pitchFamily="34" charset="-122"/>
              </a:rPr>
              <a:t>章节</a:t>
            </a:r>
            <a:r>
              <a:rPr lang="en-US" altLang="zh-CN" sz="6000" dirty="0">
                <a:solidFill>
                  <a:srgbClr val="712355"/>
                </a:solidFill>
                <a:latin typeface="微软雅黑" panose="020B0503020204020204" pitchFamily="34" charset="-122"/>
                <a:ea typeface="微软雅黑" panose="020B0503020204020204" pitchFamily="34" charset="-122"/>
              </a:rPr>
              <a:t>5</a:t>
            </a:r>
            <a:r>
              <a:rPr lang="zh-CN" altLang="en-US" sz="6000" dirty="0">
                <a:solidFill>
                  <a:srgbClr val="712355"/>
                </a:solidFill>
                <a:latin typeface="微软雅黑" panose="020B0503020204020204" pitchFamily="34" charset="-122"/>
                <a:ea typeface="微软雅黑" panose="020B0503020204020204" pitchFamily="34" charset="-122"/>
              </a:rPr>
              <a:t>：</a:t>
            </a:r>
            <a:r>
              <a:rPr lang="zh-CN" altLang="en-US" sz="6000">
                <a:solidFill>
                  <a:srgbClr val="712355"/>
                </a:solidFill>
                <a:latin typeface="微软雅黑" panose="020B0503020204020204" pitchFamily="34" charset="-122"/>
                <a:ea typeface="微软雅黑" panose="020B0503020204020204" pitchFamily="34" charset="-122"/>
              </a:rPr>
              <a:t>进程间通信与并发控制</a:t>
            </a:r>
            <a:endParaRPr lang="en-US" altLang="zh-CN" sz="6000" dirty="0">
              <a:solidFill>
                <a:srgbClr val="712355"/>
              </a:solidFill>
              <a:latin typeface="微软雅黑" panose="020B0503020204020204" pitchFamily="34" charset="-122"/>
              <a:ea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6398895" y="1233805"/>
            <a:ext cx="406400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5391100" y="2882986"/>
            <a:ext cx="1861142" cy="276891"/>
          </a:xfrm>
          <a:prstGeom prst="rect">
            <a:avLst/>
          </a:prstGeom>
        </p:spPr>
        <p:txBody>
          <a:bodyPr wrap="square" lIns="0" tIns="0" rIns="0" bIns="0">
            <a:spAutoFit/>
          </a:bodyPr>
          <a:lstStyle/>
          <a:p>
            <a:pPr algn="ctr" defTabSz="609432">
              <a:defRPr/>
            </a:pPr>
            <a:r>
              <a:rPr lang="zh-CN" altLang="en-US" sz="1799" kern="0" dirty="0">
                <a:solidFill>
                  <a:prstClr val="white"/>
                </a:solidFill>
                <a:latin typeface="方正兰亭黑简体" panose="02000000000000000000" pitchFamily="2" charset="-122"/>
                <a:ea typeface="方正兰亭黑简体" panose="02000000000000000000" pitchFamily="2" charset="-122"/>
                <a:cs typeface="Times New Roman" panose="02020603050405020304" pitchFamily="18" charset="0"/>
                <a:sym typeface="方正兰亭黑简体" panose="02000000000000000000" pitchFamily="2" charset="-122"/>
              </a:rPr>
              <a:t>元</a:t>
            </a:r>
            <a:r>
              <a:rPr lang="en-US" altLang="zh-CN" sz="1799" kern="0" dirty="0">
                <a:solidFill>
                  <a:prstClr val="white"/>
                </a:solidFill>
                <a:latin typeface="方正兰亭黑简体" panose="02000000000000000000" pitchFamily="2" charset="-122"/>
                <a:ea typeface="方正兰亭黑简体" panose="02000000000000000000" pitchFamily="2" charset="-122"/>
                <a:cs typeface="Times New Roman" panose="02020603050405020304" pitchFamily="18" charset="0"/>
                <a:sym typeface="方正兰亭黑简体" panose="02000000000000000000" pitchFamily="2" charset="-122"/>
              </a:rPr>
              <a:t>OS</a:t>
            </a:r>
            <a:r>
              <a:rPr lang="zh-CN" altLang="en-US" sz="1799" kern="0" dirty="0">
                <a:solidFill>
                  <a:prstClr val="white"/>
                </a:solidFill>
                <a:latin typeface="方正兰亭黑简体" panose="02000000000000000000" pitchFamily="2" charset="-122"/>
                <a:ea typeface="方正兰亭黑简体" panose="02000000000000000000" pitchFamily="2" charset="-122"/>
                <a:cs typeface="Times New Roman" panose="02020603050405020304" pitchFamily="18" charset="0"/>
                <a:sym typeface="方正兰亭黑简体" panose="02000000000000000000" pitchFamily="2" charset="-122"/>
              </a:rPr>
              <a:t> ™</a:t>
            </a:r>
            <a:endParaRPr lang="en-US" altLang="zh-CN" sz="1799" kern="0" dirty="0">
              <a:solidFill>
                <a:prstClr val="white"/>
              </a:solidFill>
              <a:latin typeface="方正兰亭黑简体" panose="02000000000000000000" pitchFamily="2" charset="-122"/>
              <a:ea typeface="方正兰亭黑简体" panose="02000000000000000000" pitchFamily="2" charset="-122"/>
              <a:cs typeface="Times New Roman" panose="02020603050405020304" pitchFamily="18" charset="0"/>
              <a:sym typeface="方正兰亭黑简体" panose="02000000000000000000" pitchFamily="2" charset="-122"/>
            </a:endParaRPr>
          </a:p>
        </p:txBody>
      </p:sp>
      <p:grpSp>
        <p:nvGrpSpPr>
          <p:cNvPr id="10" name="组合 9">
            <a:extLst>
              <a:ext uri="{FF2B5EF4-FFF2-40B4-BE49-F238E27FC236}">
                <a16:creationId xmlns:a16="http://schemas.microsoft.com/office/drawing/2014/main" id="{82B6DCDD-9487-42BE-B963-43A1825A1C7A}"/>
              </a:ext>
            </a:extLst>
          </p:cNvPr>
          <p:cNvGrpSpPr/>
          <p:nvPr/>
        </p:nvGrpSpPr>
        <p:grpSpPr>
          <a:xfrm>
            <a:off x="915245" y="1263229"/>
            <a:ext cx="2495856" cy="1379811"/>
            <a:chOff x="519032" y="2951440"/>
            <a:chExt cx="2083536" cy="1449367"/>
          </a:xfrm>
        </p:grpSpPr>
        <p:sp>
          <p:nvSpPr>
            <p:cNvPr id="264" name="矩形 263"/>
            <p:cNvSpPr/>
            <p:nvPr/>
          </p:nvSpPr>
          <p:spPr>
            <a:xfrm>
              <a:off x="550599" y="2997465"/>
              <a:ext cx="2026878" cy="1403342"/>
            </a:xfrm>
            <a:prstGeom prst="rect">
              <a:avLst/>
            </a:prstGeom>
            <a:gradFill>
              <a:gsLst>
                <a:gs pos="100000">
                  <a:sysClr val="window" lastClr="FFFFFF">
                    <a:alpha val="0"/>
                  </a:sysClr>
                </a:gs>
                <a:gs pos="0">
                  <a:sysClr val="window" lastClr="FFFFFF">
                    <a:alpha val="5000"/>
                  </a:sysClr>
                </a:gs>
              </a:gsLst>
              <a:lin ang="5400000" scaled="0"/>
            </a:gradFill>
            <a:ln w="9525">
              <a:solidFill>
                <a:sysClr val="window" lastClr="FFFFFF">
                  <a:alpha val="30000"/>
                </a:sysClr>
              </a:solidFill>
            </a:ln>
          </p:spPr>
          <p:txBody>
            <a:bodyPr vert="horz" lIns="57120" rIns="57120" rtlCol="0" anchor="ctr">
              <a:noAutofit/>
            </a:bodyPr>
            <a:lstStyle/>
            <a:p>
              <a:pPr algn="ctr" defTabSz="241832">
                <a:lnSpc>
                  <a:spcPct val="130000"/>
                </a:lnSpc>
              </a:pPr>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75" name="文本框 174">
              <a:extLst>
                <a:ext uri="{FF2B5EF4-FFF2-40B4-BE49-F238E27FC236}">
                  <a16:creationId xmlns:a16="http://schemas.microsoft.com/office/drawing/2014/main" id="{16CF4F2D-D97F-5813-856B-54C4AEC4D1C7}"/>
                </a:ext>
              </a:extLst>
            </p:cNvPr>
            <p:cNvSpPr txBox="1"/>
            <p:nvPr/>
          </p:nvSpPr>
          <p:spPr>
            <a:xfrm>
              <a:off x="579343" y="2951440"/>
              <a:ext cx="2023225" cy="1400515"/>
            </a:xfrm>
            <a:prstGeom prst="rect">
              <a:avLst/>
            </a:prstGeom>
          </p:spPr>
          <p:txBody>
            <a:bodyPr lIns="0" tIns="0" rIns="0" bIns="0" anchor="ctr"/>
            <a:lstStyle>
              <a:defPPr>
                <a:defRPr lang="en-US"/>
              </a:defPPr>
              <a:lvl1pPr marL="285750" indent="-285750" defTabSz="914400">
                <a:lnSpc>
                  <a:spcPct val="150000"/>
                </a:lnSpc>
                <a:spcBef>
                  <a:spcPts val="0"/>
                </a:spcBef>
                <a:buFont typeface="Arial" panose="020B0604020202020204" pitchFamily="34" charset="0"/>
                <a:buChar char="•"/>
                <a:defRPr b="1">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indent="0" defTabSz="914400">
                <a:lnSpc>
                  <a:spcPct val="90000"/>
                </a:lnSpc>
                <a:spcBef>
                  <a:spcPts val="500"/>
                </a:spcBef>
                <a:buFontTx/>
                <a:buNone/>
                <a:defRPr sz="750">
                  <a:latin typeface="Arial" panose="020B0604020202020204" pitchFamily="34" charset="0"/>
                  <a:cs typeface="Arial" panose="020B0604020202020204" pitchFamily="34" charset="0"/>
                </a:defRPr>
              </a:lvl2pPr>
              <a:lvl3pPr indent="0" defTabSz="914400">
                <a:lnSpc>
                  <a:spcPct val="90000"/>
                </a:lnSpc>
                <a:spcBef>
                  <a:spcPts val="500"/>
                </a:spcBef>
                <a:buFontTx/>
                <a:buNone/>
                <a:defRPr sz="750">
                  <a:latin typeface="Arial" panose="020B0604020202020204" pitchFamily="34" charset="0"/>
                  <a:cs typeface="Arial" panose="020B0604020202020204" pitchFamily="34" charset="0"/>
                </a:defRPr>
              </a:lvl3pPr>
              <a:lvl4pPr indent="0" defTabSz="914400">
                <a:lnSpc>
                  <a:spcPct val="90000"/>
                </a:lnSpc>
                <a:spcBef>
                  <a:spcPts val="500"/>
                </a:spcBef>
                <a:buFontTx/>
                <a:buNone/>
                <a:defRPr sz="750">
                  <a:latin typeface="Arial" panose="020B0604020202020204" pitchFamily="34" charset="0"/>
                  <a:cs typeface="Arial" panose="020B0604020202020204" pitchFamily="34" charset="0"/>
                </a:defRPr>
              </a:lvl4pPr>
              <a:lvl5pPr indent="0" defTabSz="914400">
                <a:lnSpc>
                  <a:spcPct val="90000"/>
                </a:lnSpc>
                <a:spcBef>
                  <a:spcPts val="500"/>
                </a:spcBef>
                <a:buFontTx/>
                <a:buNone/>
                <a:defRPr sz="750">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285636" indent="-285636" defTabSz="914034"/>
              <a:r>
                <a:rPr lang="zh-CN" altLang="en-US" sz="1399" b="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 多设备架构统一</a:t>
              </a:r>
              <a:endParaRPr lang="en-US" altLang="zh-CN" sz="1399" b="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a:p>
              <a:pPr marL="285636" indent="-285636" defTabSz="914034"/>
              <a:r>
                <a:rPr lang="zh-CN" altLang="en-US" sz="1399" b="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 全场景协同与智慧化</a:t>
              </a:r>
              <a:endParaRPr lang="en-US" altLang="zh-CN" sz="1399" b="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a:p>
              <a:pPr marL="285636" indent="-285636" defTabSz="914034"/>
              <a:r>
                <a:rPr lang="zh-CN" altLang="en-US" sz="1399" b="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 生态开放、统一</a:t>
              </a:r>
            </a:p>
          </p:txBody>
        </p:sp>
        <p:sp>
          <p:nvSpPr>
            <p:cNvPr id="265" name="半闭框 264"/>
            <p:cNvSpPr/>
            <p:nvPr/>
          </p:nvSpPr>
          <p:spPr>
            <a:xfrm>
              <a:off x="519032" y="2997465"/>
              <a:ext cx="61384" cy="61384"/>
            </a:xfrm>
            <a:prstGeom prst="halfFrame">
              <a:avLst>
                <a:gd name="adj1" fmla="val 15332"/>
                <a:gd name="adj2" fmla="val 18049"/>
              </a:avLst>
            </a:prstGeom>
            <a:solidFill>
              <a:srgbClr val="CAA150"/>
            </a:solidFill>
            <a:ln w="12700" cap="flat" cmpd="sng" algn="ctr">
              <a:noFill/>
              <a:prstDash val="solid"/>
              <a:miter lim="800000"/>
            </a:ln>
            <a:effectLst/>
          </p:spPr>
          <p:txBody>
            <a:bodyPr rot="0" spcFirstLastPara="0" vertOverflow="overflow" horzOverflow="overflow" vert="horz" wrap="square" lIns="24181" tIns="12090" rIns="24181" bIns="12090" numCol="1" spcCol="0" rtlCol="0" fromWordArt="0" anchor="ctr" anchorCtr="0" forceAA="0" compatLnSpc="1">
              <a:prstTxWarp prst="textNoShape">
                <a:avLst/>
              </a:prstTxWarp>
              <a:noAutofit/>
            </a:bodyPr>
            <a:lstStyle/>
            <a:p>
              <a:pPr algn="ctr" defTabSz="241832">
                <a:defRPr/>
              </a:pPr>
              <a:endParaRPr lang="zh-CN" altLang="en-US" sz="1399" kern="0">
                <a:solidFill>
                  <a:srgbClr val="1D1D1A"/>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66" name="半闭框 265"/>
            <p:cNvSpPr/>
            <p:nvPr/>
          </p:nvSpPr>
          <p:spPr>
            <a:xfrm rot="10800000">
              <a:off x="2541184" y="4339423"/>
              <a:ext cx="61384" cy="61384"/>
            </a:xfrm>
            <a:prstGeom prst="halfFrame">
              <a:avLst>
                <a:gd name="adj1" fmla="val 15332"/>
                <a:gd name="adj2" fmla="val 18049"/>
              </a:avLst>
            </a:prstGeom>
            <a:solidFill>
              <a:srgbClr val="CAA150"/>
            </a:solidFill>
            <a:ln w="12700" cap="flat" cmpd="sng" algn="ctr">
              <a:noFill/>
              <a:prstDash val="solid"/>
              <a:miter lim="800000"/>
            </a:ln>
            <a:effectLst/>
          </p:spPr>
          <p:txBody>
            <a:bodyPr rot="0" spcFirstLastPara="0" vertOverflow="overflow" horzOverflow="overflow" vert="horz" wrap="square" lIns="24181" tIns="12090" rIns="24181" bIns="12090" numCol="1" spcCol="0" rtlCol="0" fromWordArt="0" anchor="ctr" anchorCtr="0" forceAA="0" compatLnSpc="1">
              <a:prstTxWarp prst="textNoShape">
                <a:avLst/>
              </a:prstTxWarp>
              <a:noAutofit/>
            </a:bodyPr>
            <a:lstStyle/>
            <a:p>
              <a:pPr algn="ctr" defTabSz="241832">
                <a:defRPr/>
              </a:pPr>
              <a:endParaRPr lang="zh-CN" altLang="en-US" sz="1399" kern="0">
                <a:solidFill>
                  <a:srgbClr val="1D1D1A"/>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67" name="半闭框 266"/>
            <p:cNvSpPr/>
            <p:nvPr/>
          </p:nvSpPr>
          <p:spPr>
            <a:xfrm flipV="1">
              <a:off x="519032" y="4339423"/>
              <a:ext cx="61384" cy="61384"/>
            </a:xfrm>
            <a:prstGeom prst="halfFrame">
              <a:avLst>
                <a:gd name="adj1" fmla="val 15332"/>
                <a:gd name="adj2" fmla="val 18049"/>
              </a:avLst>
            </a:prstGeom>
            <a:solidFill>
              <a:srgbClr val="CAA150"/>
            </a:solidFill>
            <a:ln w="12700" cap="flat" cmpd="sng" algn="ctr">
              <a:noFill/>
              <a:prstDash val="solid"/>
              <a:miter lim="800000"/>
            </a:ln>
            <a:effectLst/>
          </p:spPr>
          <p:txBody>
            <a:bodyPr rot="0" spcFirstLastPara="0" vertOverflow="overflow" horzOverflow="overflow" vert="horz" wrap="square" lIns="24181" tIns="12090" rIns="24181" bIns="12090" numCol="1" spcCol="0" rtlCol="0" fromWordArt="0" anchor="ctr" anchorCtr="0" forceAA="0" compatLnSpc="1">
              <a:prstTxWarp prst="textNoShape">
                <a:avLst/>
              </a:prstTxWarp>
              <a:noAutofit/>
            </a:bodyPr>
            <a:lstStyle/>
            <a:p>
              <a:pPr algn="ctr" defTabSz="241832">
                <a:defRPr/>
              </a:pPr>
              <a:r>
                <a:rPr lang="en-US" altLang="zh-CN" sz="1399" kern="0" dirty="0">
                  <a:solidFill>
                    <a:srgbClr val="1D1D1A"/>
                  </a:solidFill>
                  <a:latin typeface="方正兰亭黑简体" panose="02000000000000000000" pitchFamily="2" charset="-122"/>
                  <a:ea typeface="方正兰亭黑简体" panose="02000000000000000000" pitchFamily="2" charset="-122"/>
                  <a:sym typeface="方正兰亭黑简体" panose="02000000000000000000" pitchFamily="2" charset="-122"/>
                </a:rPr>
                <a:t> </a:t>
              </a:r>
              <a:endParaRPr lang="zh-CN" altLang="en-US" sz="1399" kern="0" dirty="0">
                <a:solidFill>
                  <a:srgbClr val="1D1D1A"/>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68" name="半闭框 267"/>
            <p:cNvSpPr/>
            <p:nvPr/>
          </p:nvSpPr>
          <p:spPr>
            <a:xfrm rot="10800000" flipV="1">
              <a:off x="2541184" y="2997465"/>
              <a:ext cx="61384" cy="61384"/>
            </a:xfrm>
            <a:prstGeom prst="halfFrame">
              <a:avLst>
                <a:gd name="adj1" fmla="val 15332"/>
                <a:gd name="adj2" fmla="val 18049"/>
              </a:avLst>
            </a:prstGeom>
            <a:solidFill>
              <a:srgbClr val="CAA150"/>
            </a:solidFill>
            <a:ln w="12700" cap="flat" cmpd="sng" algn="ctr">
              <a:noFill/>
              <a:prstDash val="solid"/>
              <a:miter lim="800000"/>
            </a:ln>
            <a:effectLst/>
          </p:spPr>
          <p:txBody>
            <a:bodyPr rot="0" spcFirstLastPara="0" vertOverflow="overflow" horzOverflow="overflow" vert="horz" wrap="square" lIns="24181" tIns="12090" rIns="24181" bIns="12090" numCol="1" spcCol="0" rtlCol="0" fromWordArt="0" anchor="ctr" anchorCtr="0" forceAA="0" compatLnSpc="1">
              <a:prstTxWarp prst="textNoShape">
                <a:avLst/>
              </a:prstTxWarp>
              <a:noAutofit/>
            </a:bodyPr>
            <a:lstStyle/>
            <a:p>
              <a:pPr algn="ctr" defTabSz="241832">
                <a:defRPr/>
              </a:pPr>
              <a:endParaRPr lang="zh-CN" altLang="en-US" sz="1399" kern="0">
                <a:solidFill>
                  <a:srgbClr val="1D1D1A"/>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19" name="组合 18">
            <a:extLst>
              <a:ext uri="{FF2B5EF4-FFF2-40B4-BE49-F238E27FC236}">
                <a16:creationId xmlns:a16="http://schemas.microsoft.com/office/drawing/2014/main" id="{EB9642F9-DE80-4199-8B60-66C0C3A34874}"/>
              </a:ext>
            </a:extLst>
          </p:cNvPr>
          <p:cNvGrpSpPr/>
          <p:nvPr/>
        </p:nvGrpSpPr>
        <p:grpSpPr>
          <a:xfrm>
            <a:off x="1829656" y="3225872"/>
            <a:ext cx="8465140" cy="1916040"/>
            <a:chOff x="2814918" y="3025683"/>
            <a:chExt cx="6200496" cy="1375124"/>
          </a:xfrm>
        </p:grpSpPr>
        <p:sp>
          <p:nvSpPr>
            <p:cNvPr id="90" name="矩形 89"/>
            <p:cNvSpPr/>
            <p:nvPr/>
          </p:nvSpPr>
          <p:spPr bwMode="auto">
            <a:xfrm>
              <a:off x="6605966" y="3912605"/>
              <a:ext cx="2395077" cy="488202"/>
            </a:xfrm>
            <a:prstGeom prst="rect">
              <a:avLst/>
            </a:prstGeom>
            <a:solidFill>
              <a:srgbClr val="7CB7F8">
                <a:lumMod val="20000"/>
                <a:lumOff val="80000"/>
                <a:alpha val="10000"/>
              </a:srgbClr>
            </a:solidFill>
            <a:ln w="9525" cap="flat" cmpd="sng" algn="ctr">
              <a:noFill/>
              <a:prstDash val="solid"/>
              <a:round/>
              <a:headEnd type="none" w="med" len="med"/>
              <a:tailEnd type="none" w="med" len="med"/>
            </a:ln>
            <a:effectLst/>
          </p:spPr>
          <p:txBody>
            <a:bodyPr vert="horz" wrap="square" lIns="0" tIns="9063" rIns="0" bIns="9063" numCol="1" rtlCol="0" anchor="ctr" anchorCtr="1" compatLnSpc="1">
              <a:prstTxWarp prst="textNoShape">
                <a:avLst/>
              </a:prstTxWarp>
            </a:bodyPr>
            <a:lstStyle/>
            <a:p>
              <a:pPr algn="ctr" defTabSz="241705">
                <a:defRPr/>
              </a:pPr>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91" name="文本框 90"/>
            <p:cNvSpPr txBox="1"/>
            <p:nvPr/>
          </p:nvSpPr>
          <p:spPr>
            <a:xfrm>
              <a:off x="7609538" y="4110950"/>
              <a:ext cx="397615" cy="172341"/>
            </a:xfrm>
            <a:prstGeom prst="rect">
              <a:avLst/>
            </a:prstGeom>
            <a:noFill/>
          </p:spPr>
          <p:txBody>
            <a:bodyPr wrap="none" lIns="0" tIns="0" rIns="0" bIns="0" rtlCol="0" anchor="ctr">
              <a:noAutofit/>
            </a:bodyPr>
            <a:lstStyle/>
            <a:p>
              <a:pPr algn="ctr" defTabSz="241778">
                <a:defRPr/>
              </a:pPr>
              <a:r>
                <a:rPr lang="zh-CN" altLang="en-US" sz="1399" b="1"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行业终端</a:t>
              </a:r>
            </a:p>
          </p:txBody>
        </p:sp>
        <p:grpSp>
          <p:nvGrpSpPr>
            <p:cNvPr id="251" name="组合 250"/>
            <p:cNvGrpSpPr/>
            <p:nvPr/>
          </p:nvGrpSpPr>
          <p:grpSpPr>
            <a:xfrm>
              <a:off x="8111611" y="3985578"/>
              <a:ext cx="693095" cy="371993"/>
              <a:chOff x="29229360" y="5329619"/>
              <a:chExt cx="2467872" cy="996494"/>
            </a:xfrm>
          </p:grpSpPr>
          <p:pic>
            <p:nvPicPr>
              <p:cNvPr id="176" name="图片 175">
                <a:extLst>
                  <a:ext uri="{FF2B5EF4-FFF2-40B4-BE49-F238E27FC236}">
                    <a16:creationId xmlns:a16="http://schemas.microsoft.com/office/drawing/2014/main" id="{94CEF521-E34C-4EDA-9006-EFAD58D5EB51}"/>
                  </a:ext>
                </a:extLst>
              </p:cNvPr>
              <p:cNvPicPr>
                <a:picLocks noChangeAspect="1"/>
              </p:cNvPicPr>
              <p:nvPr/>
            </p:nvPicPr>
            <p:blipFill rotWithShape="1">
              <a:blip r:embed="rId3"/>
              <a:stretch>
                <a:fillRect/>
              </a:stretch>
            </p:blipFill>
            <p:spPr>
              <a:xfrm>
                <a:off x="29229360" y="5461385"/>
                <a:ext cx="1635971" cy="732962"/>
              </a:xfrm>
              <a:prstGeom prst="rect">
                <a:avLst/>
              </a:prstGeom>
              <a:noFill/>
              <a:ln>
                <a:noFill/>
              </a:ln>
            </p:spPr>
          </p:pic>
          <p:pic>
            <p:nvPicPr>
              <p:cNvPr id="1026" name="Picture 2" descr="E:\罗爱贞\设计文件\2023\10月\胶片\1031赵景怡（帮慧奇）\未标题-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51006" y="5329619"/>
                <a:ext cx="546226" cy="996494"/>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矩形 65"/>
            <p:cNvSpPr/>
            <p:nvPr/>
          </p:nvSpPr>
          <p:spPr bwMode="auto">
            <a:xfrm>
              <a:off x="6620337" y="3462640"/>
              <a:ext cx="2395077" cy="488203"/>
            </a:xfrm>
            <a:prstGeom prst="rect">
              <a:avLst/>
            </a:prstGeom>
            <a:solidFill>
              <a:srgbClr val="7CB7F8">
                <a:lumMod val="20000"/>
                <a:lumOff val="80000"/>
                <a:alpha val="10000"/>
              </a:srgbClr>
            </a:solidFill>
            <a:ln w="9525" cap="flat" cmpd="sng" algn="ctr">
              <a:noFill/>
              <a:prstDash val="solid"/>
              <a:round/>
              <a:headEnd type="none" w="med" len="med"/>
              <a:tailEnd type="none" w="med" len="med"/>
            </a:ln>
            <a:effectLst/>
          </p:spPr>
          <p:txBody>
            <a:bodyPr vert="horz" wrap="square" lIns="0" tIns="9063" rIns="0" bIns="9063" numCol="1" rtlCol="0" anchor="ctr" anchorCtr="1" compatLnSpc="1">
              <a:prstTxWarp prst="textNoShape">
                <a:avLst/>
              </a:prstTxWarp>
            </a:bodyPr>
            <a:lstStyle/>
            <a:p>
              <a:pPr algn="ctr" defTabSz="241705">
                <a:defRPr/>
              </a:pPr>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76" name="文本框 75"/>
            <p:cNvSpPr txBox="1"/>
            <p:nvPr/>
          </p:nvSpPr>
          <p:spPr>
            <a:xfrm>
              <a:off x="7658008" y="3312294"/>
              <a:ext cx="301723" cy="172341"/>
            </a:xfrm>
            <a:prstGeom prst="rect">
              <a:avLst/>
            </a:prstGeom>
            <a:noFill/>
          </p:spPr>
          <p:txBody>
            <a:bodyPr wrap="none" lIns="0" tIns="0" rIns="0" bIns="0" rtlCol="0" anchor="ctr">
              <a:noAutofit/>
            </a:bodyPr>
            <a:lstStyle/>
            <a:p>
              <a:pPr algn="ctr" defTabSz="241778">
                <a:defRPr/>
              </a:pPr>
              <a:r>
                <a:rPr lang="zh-CN" altLang="en-US" sz="1399" b="1"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手机</a:t>
              </a:r>
            </a:p>
          </p:txBody>
        </p:sp>
        <p:sp>
          <p:nvSpPr>
            <p:cNvPr id="198" name="立方体 197"/>
            <p:cNvSpPr/>
            <p:nvPr/>
          </p:nvSpPr>
          <p:spPr bwMode="auto">
            <a:xfrm>
              <a:off x="6717515" y="3263666"/>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99" name="立方体 198"/>
            <p:cNvSpPr/>
            <p:nvPr/>
          </p:nvSpPr>
          <p:spPr bwMode="auto">
            <a:xfrm>
              <a:off x="7141577" y="3415817"/>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00" name="立方体 199"/>
            <p:cNvSpPr/>
            <p:nvPr/>
          </p:nvSpPr>
          <p:spPr bwMode="auto">
            <a:xfrm>
              <a:off x="6717515" y="3418633"/>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01" name="立方体 200"/>
            <p:cNvSpPr/>
            <p:nvPr/>
          </p:nvSpPr>
          <p:spPr bwMode="auto">
            <a:xfrm>
              <a:off x="6930437" y="3417035"/>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02" name="立方体 201"/>
            <p:cNvSpPr/>
            <p:nvPr/>
          </p:nvSpPr>
          <p:spPr bwMode="auto">
            <a:xfrm>
              <a:off x="6930437" y="3340350"/>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cxnSp>
          <p:nvCxnSpPr>
            <p:cNvPr id="203" name="直接连接符 202"/>
            <p:cNvCxnSpPr>
              <a:cxnSpLocks/>
            </p:cNvCxnSpPr>
            <p:nvPr/>
          </p:nvCxnSpPr>
          <p:spPr bwMode="auto">
            <a:xfrm>
              <a:off x="6797300" y="3306252"/>
              <a:ext cx="0" cy="130207"/>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204" name="直接连接符 203"/>
            <p:cNvCxnSpPr>
              <a:endCxn id="202" idx="0"/>
            </p:cNvCxnSpPr>
            <p:nvPr/>
          </p:nvCxnSpPr>
          <p:spPr bwMode="auto">
            <a:xfrm>
              <a:off x="6797300" y="3339572"/>
              <a:ext cx="221547" cy="778"/>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205" name="直接连接符 204"/>
            <p:cNvCxnSpPr>
              <a:cxnSpLocks/>
            </p:cNvCxnSpPr>
            <p:nvPr/>
          </p:nvCxnSpPr>
          <p:spPr bwMode="auto">
            <a:xfrm>
              <a:off x="7010222" y="3409727"/>
              <a:ext cx="0" cy="25514"/>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206" name="直接连接符 205"/>
            <p:cNvCxnSpPr>
              <a:stCxn id="202" idx="5"/>
              <a:endCxn id="199" idx="0"/>
            </p:cNvCxnSpPr>
            <p:nvPr/>
          </p:nvCxnSpPr>
          <p:spPr bwMode="auto">
            <a:xfrm>
              <a:off x="7088281" y="3368815"/>
              <a:ext cx="141706" cy="47002"/>
            </a:xfrm>
            <a:prstGeom prst="line">
              <a:avLst/>
            </a:prstGeom>
            <a:noFill/>
            <a:ln w="9525" cap="flat" cmpd="sng" algn="ctr">
              <a:solidFill>
                <a:schemeClr val="bg1">
                  <a:alpha val="50000"/>
                </a:schemeClr>
              </a:solidFill>
              <a:prstDash val="solid"/>
              <a:round/>
              <a:headEnd type="none" w="med" len="med"/>
              <a:tailEnd type="none" w="med" len="med"/>
            </a:ln>
            <a:effectLst/>
          </p:spPr>
        </p:cxnSp>
        <p:sp>
          <p:nvSpPr>
            <p:cNvPr id="207" name="文本框 76"/>
            <p:cNvSpPr txBox="1"/>
            <p:nvPr/>
          </p:nvSpPr>
          <p:spPr>
            <a:xfrm>
              <a:off x="6875187" y="3498280"/>
              <a:ext cx="259098" cy="59661"/>
            </a:xfrm>
            <a:prstGeom prst="rect">
              <a:avLst/>
            </a:prstGeom>
            <a:noFill/>
          </p:spPr>
          <p:txBody>
            <a:bodyPr wrap="none" lIns="0" tIns="0" rIns="0" bIns="0" rtlCol="0">
              <a:noAutofit/>
            </a:bodyPr>
            <a:lstStyle/>
            <a:p>
              <a:pPr algn="ctr" defTabSz="181311">
                <a:defRPr/>
              </a:pPr>
              <a:r>
                <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一组组件</a:t>
              </a:r>
            </a:p>
          </p:txBody>
        </p:sp>
        <p:sp>
          <p:nvSpPr>
            <p:cNvPr id="116" name="矩形 115"/>
            <p:cNvSpPr/>
            <p:nvPr/>
          </p:nvSpPr>
          <p:spPr bwMode="auto">
            <a:xfrm>
              <a:off x="6605965" y="3117639"/>
              <a:ext cx="2395077" cy="488203"/>
            </a:xfrm>
            <a:prstGeom prst="rect">
              <a:avLst/>
            </a:prstGeom>
            <a:solidFill>
              <a:srgbClr val="7CB7F8">
                <a:lumMod val="20000"/>
                <a:lumOff val="80000"/>
                <a:alpha val="10000"/>
              </a:srgbClr>
            </a:solidFill>
            <a:ln w="9525" cap="flat" cmpd="sng" algn="ctr">
              <a:noFill/>
              <a:prstDash val="solid"/>
              <a:round/>
              <a:headEnd type="none" w="med" len="med"/>
              <a:tailEnd type="none" w="med" len="med"/>
            </a:ln>
            <a:effectLst/>
          </p:spPr>
          <p:txBody>
            <a:bodyPr vert="horz" wrap="square" lIns="0" tIns="9063" rIns="0" bIns="9063" numCol="1" rtlCol="0" anchor="ctr" anchorCtr="1" compatLnSpc="1">
              <a:prstTxWarp prst="textNoShape">
                <a:avLst/>
              </a:prstTxWarp>
            </a:bodyPr>
            <a:lstStyle/>
            <a:p>
              <a:pPr algn="ctr" defTabSz="241705">
                <a:defRPr/>
              </a:pPr>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29" name="文本框 128"/>
            <p:cNvSpPr txBox="1"/>
            <p:nvPr/>
          </p:nvSpPr>
          <p:spPr>
            <a:xfrm>
              <a:off x="7687364" y="3711622"/>
              <a:ext cx="243648" cy="172341"/>
            </a:xfrm>
            <a:prstGeom prst="rect">
              <a:avLst/>
            </a:prstGeom>
            <a:noFill/>
          </p:spPr>
          <p:txBody>
            <a:bodyPr wrap="none" lIns="0" tIns="0" rIns="0" bIns="0" rtlCol="0" anchor="ctr">
              <a:noAutofit/>
            </a:bodyPr>
            <a:lstStyle/>
            <a:p>
              <a:pPr algn="ctr" defTabSz="241778">
                <a:defRPr/>
              </a:pPr>
              <a:r>
                <a:rPr lang="zh-CN" altLang="en-US" sz="1399" b="1"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平板</a:t>
              </a:r>
            </a:p>
          </p:txBody>
        </p:sp>
        <p:sp>
          <p:nvSpPr>
            <p:cNvPr id="173" name="立方体 172"/>
            <p:cNvSpPr/>
            <p:nvPr/>
          </p:nvSpPr>
          <p:spPr bwMode="auto">
            <a:xfrm>
              <a:off x="6717515" y="3662994"/>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78" name="立方体 177"/>
            <p:cNvSpPr/>
            <p:nvPr/>
          </p:nvSpPr>
          <p:spPr bwMode="auto">
            <a:xfrm>
              <a:off x="6717515" y="3740478"/>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79" name="立方体 178"/>
            <p:cNvSpPr/>
            <p:nvPr/>
          </p:nvSpPr>
          <p:spPr bwMode="auto">
            <a:xfrm>
              <a:off x="7141577" y="3817961"/>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80" name="立方体 179"/>
            <p:cNvSpPr/>
            <p:nvPr/>
          </p:nvSpPr>
          <p:spPr bwMode="auto">
            <a:xfrm>
              <a:off x="6717515" y="3817961"/>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81" name="立方体 180"/>
            <p:cNvSpPr/>
            <p:nvPr/>
          </p:nvSpPr>
          <p:spPr bwMode="auto">
            <a:xfrm>
              <a:off x="6930437" y="3817961"/>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82" name="立方体 181"/>
            <p:cNvSpPr/>
            <p:nvPr/>
          </p:nvSpPr>
          <p:spPr bwMode="auto">
            <a:xfrm>
              <a:off x="6930437" y="3740478"/>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cxnSp>
          <p:nvCxnSpPr>
            <p:cNvPr id="183" name="直接连接符 182"/>
            <p:cNvCxnSpPr>
              <a:cxnSpLocks/>
            </p:cNvCxnSpPr>
            <p:nvPr/>
          </p:nvCxnSpPr>
          <p:spPr bwMode="auto">
            <a:xfrm>
              <a:off x="6797300" y="3731285"/>
              <a:ext cx="0" cy="29758"/>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185" name="直接连接符 184"/>
            <p:cNvCxnSpPr>
              <a:cxnSpLocks/>
            </p:cNvCxnSpPr>
            <p:nvPr/>
          </p:nvCxnSpPr>
          <p:spPr bwMode="auto">
            <a:xfrm>
              <a:off x="6794979" y="3731679"/>
              <a:ext cx="212195" cy="28223"/>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186" name="直接连接符 185"/>
            <p:cNvCxnSpPr>
              <a:stCxn id="178" idx="5"/>
            </p:cNvCxnSpPr>
            <p:nvPr/>
          </p:nvCxnSpPr>
          <p:spPr bwMode="auto">
            <a:xfrm>
              <a:off x="6875359" y="3768943"/>
              <a:ext cx="131815" cy="66605"/>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188" name="直接连接符 187"/>
            <p:cNvCxnSpPr>
              <a:stCxn id="182" idx="5"/>
              <a:endCxn id="179" idx="0"/>
            </p:cNvCxnSpPr>
            <p:nvPr/>
          </p:nvCxnSpPr>
          <p:spPr bwMode="auto">
            <a:xfrm>
              <a:off x="7088281" y="3768943"/>
              <a:ext cx="141706" cy="49018"/>
            </a:xfrm>
            <a:prstGeom prst="line">
              <a:avLst/>
            </a:prstGeom>
            <a:noFill/>
            <a:ln w="9525" cap="flat" cmpd="sng" algn="ctr">
              <a:solidFill>
                <a:schemeClr val="bg1">
                  <a:alpha val="50000"/>
                </a:schemeClr>
              </a:solidFill>
              <a:prstDash val="solid"/>
              <a:round/>
              <a:headEnd type="none" w="med" len="med"/>
              <a:tailEnd type="none" w="med" len="med"/>
            </a:ln>
            <a:effectLst/>
          </p:spPr>
        </p:cxnSp>
        <p:sp>
          <p:nvSpPr>
            <p:cNvPr id="189" name="文本框 129"/>
            <p:cNvSpPr txBox="1"/>
            <p:nvPr/>
          </p:nvSpPr>
          <p:spPr>
            <a:xfrm>
              <a:off x="6884206" y="3897608"/>
              <a:ext cx="259098" cy="59661"/>
            </a:xfrm>
            <a:prstGeom prst="rect">
              <a:avLst/>
            </a:prstGeom>
            <a:noFill/>
          </p:spPr>
          <p:txBody>
            <a:bodyPr wrap="none" lIns="0" tIns="0" rIns="0" bIns="0" rtlCol="0">
              <a:noAutofit/>
            </a:bodyPr>
            <a:lstStyle/>
            <a:p>
              <a:pPr algn="ctr" defTabSz="181311">
                <a:defRPr/>
              </a:pPr>
              <a:r>
                <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一组组件</a:t>
              </a:r>
            </a:p>
          </p:txBody>
        </p:sp>
        <p:cxnSp>
          <p:nvCxnSpPr>
            <p:cNvPr id="208" name="直接连接符 207"/>
            <p:cNvCxnSpPr>
              <a:cxnSpLocks/>
            </p:cNvCxnSpPr>
            <p:nvPr/>
          </p:nvCxnSpPr>
          <p:spPr bwMode="auto">
            <a:xfrm>
              <a:off x="6797300" y="3808014"/>
              <a:ext cx="0" cy="29758"/>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209" name="直接连接符 208"/>
            <p:cNvCxnSpPr>
              <a:cxnSpLocks/>
            </p:cNvCxnSpPr>
            <p:nvPr/>
          </p:nvCxnSpPr>
          <p:spPr bwMode="auto">
            <a:xfrm>
              <a:off x="7010222" y="3808014"/>
              <a:ext cx="0" cy="29758"/>
            </a:xfrm>
            <a:prstGeom prst="line">
              <a:avLst/>
            </a:prstGeom>
            <a:noFill/>
            <a:ln w="9525" cap="flat" cmpd="sng" algn="ctr">
              <a:solidFill>
                <a:schemeClr val="bg1">
                  <a:alpha val="50000"/>
                </a:schemeClr>
              </a:solidFill>
              <a:prstDash val="solid"/>
              <a:round/>
              <a:headEnd type="none" w="med" len="med"/>
              <a:tailEnd type="none" w="med" len="med"/>
            </a:ln>
            <a:effectLst/>
          </p:spPr>
        </p:cxnSp>
        <p:sp>
          <p:nvSpPr>
            <p:cNvPr id="190" name="立方体 189"/>
            <p:cNvSpPr/>
            <p:nvPr/>
          </p:nvSpPr>
          <p:spPr bwMode="auto">
            <a:xfrm>
              <a:off x="6717515" y="4062322"/>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91" name="立方体 190"/>
            <p:cNvSpPr/>
            <p:nvPr/>
          </p:nvSpPr>
          <p:spPr bwMode="auto">
            <a:xfrm>
              <a:off x="6717515" y="4139805"/>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92" name="立方体 191"/>
            <p:cNvSpPr/>
            <p:nvPr/>
          </p:nvSpPr>
          <p:spPr bwMode="auto">
            <a:xfrm>
              <a:off x="6717515" y="4217288"/>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93" name="立方体 192"/>
            <p:cNvSpPr/>
            <p:nvPr/>
          </p:nvSpPr>
          <p:spPr bwMode="auto">
            <a:xfrm>
              <a:off x="6930437" y="4217288"/>
              <a:ext cx="157844" cy="7590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defRPr/>
              </a:pPr>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cxnSp>
          <p:nvCxnSpPr>
            <p:cNvPr id="196" name="直接连接符 195"/>
            <p:cNvCxnSpPr>
              <a:stCxn id="191" idx="5"/>
            </p:cNvCxnSpPr>
            <p:nvPr/>
          </p:nvCxnSpPr>
          <p:spPr bwMode="auto">
            <a:xfrm>
              <a:off x="6875359" y="4168270"/>
              <a:ext cx="139813" cy="68443"/>
            </a:xfrm>
            <a:prstGeom prst="line">
              <a:avLst/>
            </a:prstGeom>
            <a:noFill/>
            <a:ln w="9525" cap="flat" cmpd="sng" algn="ctr">
              <a:solidFill>
                <a:schemeClr val="bg1">
                  <a:alpha val="50000"/>
                </a:schemeClr>
              </a:solidFill>
              <a:prstDash val="solid"/>
              <a:round/>
              <a:headEnd type="none" w="med" len="med"/>
              <a:tailEnd type="none" w="med" len="med"/>
            </a:ln>
            <a:effectLst/>
          </p:spPr>
        </p:cxnSp>
        <p:sp>
          <p:nvSpPr>
            <p:cNvPr id="197" name="文本框 98"/>
            <p:cNvSpPr txBox="1"/>
            <p:nvPr/>
          </p:nvSpPr>
          <p:spPr>
            <a:xfrm>
              <a:off x="6876208" y="4296935"/>
              <a:ext cx="259098" cy="59661"/>
            </a:xfrm>
            <a:prstGeom prst="rect">
              <a:avLst/>
            </a:prstGeom>
            <a:noFill/>
          </p:spPr>
          <p:txBody>
            <a:bodyPr wrap="none" lIns="0" tIns="0" rIns="0" bIns="0" rtlCol="0">
              <a:noAutofit/>
            </a:bodyPr>
            <a:lstStyle/>
            <a:p>
              <a:pPr algn="ctr" defTabSz="181311">
                <a:defRPr/>
              </a:pPr>
              <a:r>
                <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一组组件</a:t>
              </a:r>
            </a:p>
          </p:txBody>
        </p:sp>
        <p:cxnSp>
          <p:nvCxnSpPr>
            <p:cNvPr id="210" name="直接连接符 209"/>
            <p:cNvCxnSpPr>
              <a:cxnSpLocks/>
            </p:cNvCxnSpPr>
            <p:nvPr/>
          </p:nvCxnSpPr>
          <p:spPr bwMode="auto">
            <a:xfrm>
              <a:off x="6797300" y="4130040"/>
              <a:ext cx="0" cy="29758"/>
            </a:xfrm>
            <a:prstGeom prst="line">
              <a:avLst/>
            </a:prstGeom>
            <a:noFill/>
            <a:ln w="9525" cap="flat" cmpd="sng" algn="ctr">
              <a:solidFill>
                <a:schemeClr val="bg1">
                  <a:alpha val="50000"/>
                </a:schemeClr>
              </a:solidFill>
              <a:prstDash val="solid"/>
              <a:round/>
              <a:headEnd type="none" w="med" len="med"/>
              <a:tailEnd type="none" w="med" len="med"/>
            </a:ln>
            <a:effectLst/>
          </p:spPr>
        </p:cxnSp>
        <p:cxnSp>
          <p:nvCxnSpPr>
            <p:cNvPr id="211" name="直接连接符 210"/>
            <p:cNvCxnSpPr>
              <a:cxnSpLocks/>
            </p:cNvCxnSpPr>
            <p:nvPr/>
          </p:nvCxnSpPr>
          <p:spPr bwMode="auto">
            <a:xfrm>
              <a:off x="6797300" y="4208096"/>
              <a:ext cx="0" cy="29758"/>
            </a:xfrm>
            <a:prstGeom prst="line">
              <a:avLst/>
            </a:prstGeom>
            <a:noFill/>
            <a:ln w="9525" cap="flat" cmpd="sng" algn="ctr">
              <a:solidFill>
                <a:schemeClr val="bg1">
                  <a:alpha val="50000"/>
                </a:schemeClr>
              </a:solidFill>
              <a:prstDash val="solid"/>
              <a:round/>
              <a:headEnd type="none" w="med" len="med"/>
              <a:tailEnd type="none" w="med" len="med"/>
            </a:ln>
            <a:effectLst/>
          </p:spPr>
        </p:cxnSp>
        <p:sp>
          <p:nvSpPr>
            <p:cNvPr id="48" name="矩形 47"/>
            <p:cNvSpPr/>
            <p:nvPr/>
          </p:nvSpPr>
          <p:spPr>
            <a:xfrm>
              <a:off x="2867070" y="3025683"/>
              <a:ext cx="1417915" cy="1368227"/>
            </a:xfrm>
            <a:prstGeom prst="rect">
              <a:avLst/>
            </a:prstGeom>
            <a:solidFill>
              <a:srgbClr val="7CB7F8">
                <a:lumMod val="20000"/>
                <a:lumOff val="80000"/>
                <a:alpha val="10000"/>
              </a:srgbClr>
            </a:solidFill>
            <a:ln w="9525" cap="flat" cmpd="sng" algn="ctr">
              <a:noFill/>
              <a:prstDash val="solid"/>
              <a:round/>
              <a:headEnd type="none" w="med" len="med"/>
              <a:tailEnd type="none" w="med" len="med"/>
            </a:ln>
            <a:effectLst/>
          </p:spPr>
          <p:txBody>
            <a:bodyPr vert="horz" wrap="square" lIns="0" tIns="9063" rIns="0" bIns="9063" numCol="1" rtlCol="0" anchor="ctr" anchorCtr="1" compatLnSpc="1">
              <a:prstTxWarp prst="textNoShape">
                <a:avLst/>
              </a:prstTxWarp>
            </a:bodyPr>
            <a:lstStyle/>
            <a:p>
              <a:pPr algn="ctr" defTabSz="241705"/>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81" name="文本框 80"/>
            <p:cNvSpPr txBox="1"/>
            <p:nvPr/>
          </p:nvSpPr>
          <p:spPr>
            <a:xfrm>
              <a:off x="6030774" y="3580982"/>
              <a:ext cx="121614" cy="375364"/>
            </a:xfrm>
            <a:prstGeom prst="rect">
              <a:avLst/>
            </a:prstGeom>
            <a:noFill/>
          </p:spPr>
          <p:txBody>
            <a:bodyPr vert="horz" wrap="square" rtlCol="0" anchor="ctr">
              <a:spAutoFit/>
            </a:bodyPr>
            <a:lstStyle/>
            <a:p>
              <a:pPr algn="ctr" defTabSz="241778">
                <a:defRPr/>
              </a:pPr>
              <a:r>
                <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组合</a:t>
              </a:r>
            </a:p>
          </p:txBody>
        </p:sp>
        <p:grpSp>
          <p:nvGrpSpPr>
            <p:cNvPr id="42" name="组合 41"/>
            <p:cNvGrpSpPr/>
            <p:nvPr/>
          </p:nvGrpSpPr>
          <p:grpSpPr>
            <a:xfrm>
              <a:off x="4663568" y="3116383"/>
              <a:ext cx="1318291" cy="1114885"/>
              <a:chOff x="16047745" y="3156566"/>
              <a:chExt cx="4693981" cy="1807493"/>
            </a:xfrm>
          </p:grpSpPr>
          <p:sp>
            <p:nvSpPr>
              <p:cNvPr id="172" name="立方体 171"/>
              <p:cNvSpPr/>
              <p:nvPr/>
            </p:nvSpPr>
            <p:spPr bwMode="auto">
              <a:xfrm>
                <a:off x="16047745" y="3156566"/>
                <a:ext cx="4296299" cy="162163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44" name="立方体 143"/>
              <p:cNvSpPr/>
              <p:nvPr/>
            </p:nvSpPr>
            <p:spPr bwMode="auto">
              <a:xfrm>
                <a:off x="16445434" y="3342423"/>
                <a:ext cx="4296292" cy="1621636"/>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14" name="立方体 213"/>
              <p:cNvSpPr/>
              <p:nvPr/>
            </p:nvSpPr>
            <p:spPr bwMode="auto">
              <a:xfrm>
                <a:off x="16445434" y="3342423"/>
                <a:ext cx="4296292" cy="1621636"/>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45" name="文本框 144"/>
              <p:cNvSpPr txBox="1"/>
              <p:nvPr/>
            </p:nvSpPr>
            <p:spPr>
              <a:xfrm>
                <a:off x="17019056" y="4154603"/>
                <a:ext cx="2353692" cy="357973"/>
              </a:xfrm>
              <a:prstGeom prst="rect">
                <a:avLst/>
              </a:prstGeom>
              <a:noFill/>
            </p:spPr>
            <p:txBody>
              <a:bodyPr wrap="none" rtlCol="0" anchor="ctr">
                <a:spAutoFit/>
              </a:bodyPr>
              <a:lstStyle/>
              <a:p>
                <a:pPr algn="ctr" defTabSz="241778">
                  <a:defRPr/>
                </a:pPr>
                <a:r>
                  <a:rPr lang="zh-CN" altLang="en-US" sz="1399" kern="0" dirty="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rPr>
                  <a:t>架构统一</a:t>
                </a:r>
              </a:p>
            </p:txBody>
          </p:sp>
        </p:grpSp>
        <p:grpSp>
          <p:nvGrpSpPr>
            <p:cNvPr id="43" name="组合 42"/>
            <p:cNvGrpSpPr/>
            <p:nvPr/>
          </p:nvGrpSpPr>
          <p:grpSpPr>
            <a:xfrm>
              <a:off x="2997681" y="3121972"/>
              <a:ext cx="1159519" cy="1105857"/>
              <a:chOff x="10720468" y="3200380"/>
              <a:chExt cx="4128652" cy="1527272"/>
            </a:xfrm>
          </p:grpSpPr>
          <p:grpSp>
            <p:nvGrpSpPr>
              <p:cNvPr id="142" name="组合 141"/>
              <p:cNvGrpSpPr/>
              <p:nvPr/>
            </p:nvGrpSpPr>
            <p:grpSpPr>
              <a:xfrm>
                <a:off x="10720468" y="3200380"/>
                <a:ext cx="3706893" cy="1327739"/>
                <a:chOff x="2181503" y="4532016"/>
                <a:chExt cx="1071665" cy="945710"/>
              </a:xfrm>
            </p:grpSpPr>
            <p:grpSp>
              <p:nvGrpSpPr>
                <p:cNvPr id="160" name="组合 159"/>
                <p:cNvGrpSpPr/>
                <p:nvPr/>
              </p:nvGrpSpPr>
              <p:grpSpPr>
                <a:xfrm>
                  <a:off x="2181503" y="4532016"/>
                  <a:ext cx="1071665" cy="315181"/>
                  <a:chOff x="2472299" y="4417345"/>
                  <a:chExt cx="1247166" cy="335945"/>
                </a:xfrm>
              </p:grpSpPr>
              <p:sp>
                <p:nvSpPr>
                  <p:cNvPr id="169" name="立方体 168"/>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70" name="立方体 169"/>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71" name="立方体 170"/>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161" name="组合 160"/>
                <p:cNvGrpSpPr/>
                <p:nvPr/>
              </p:nvGrpSpPr>
              <p:grpSpPr>
                <a:xfrm>
                  <a:off x="2181503" y="4848464"/>
                  <a:ext cx="1071665" cy="315181"/>
                  <a:chOff x="2472299" y="4417345"/>
                  <a:chExt cx="1247166" cy="335945"/>
                </a:xfrm>
              </p:grpSpPr>
              <p:sp>
                <p:nvSpPr>
                  <p:cNvPr id="166" name="立方体 165"/>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67" name="立方体 166"/>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68" name="立方体 167"/>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162" name="组合 161"/>
                <p:cNvGrpSpPr/>
                <p:nvPr/>
              </p:nvGrpSpPr>
              <p:grpSpPr>
                <a:xfrm>
                  <a:off x="2181503" y="5162545"/>
                  <a:ext cx="1071665" cy="315181"/>
                  <a:chOff x="2472299" y="4417345"/>
                  <a:chExt cx="1247166" cy="335945"/>
                </a:xfrm>
              </p:grpSpPr>
              <p:sp>
                <p:nvSpPr>
                  <p:cNvPr id="163" name="立方体 162"/>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64" name="立方体 163"/>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65" name="立方体 164"/>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grpSp>
            <p:nvGrpSpPr>
              <p:cNvPr id="41" name="组合 40"/>
              <p:cNvGrpSpPr/>
              <p:nvPr/>
            </p:nvGrpSpPr>
            <p:grpSpPr>
              <a:xfrm>
                <a:off x="11142227" y="3399915"/>
                <a:ext cx="3706893" cy="1327737"/>
                <a:chOff x="11142227" y="3399915"/>
                <a:chExt cx="3706893" cy="1327737"/>
              </a:xfrm>
            </p:grpSpPr>
            <p:grpSp>
              <p:nvGrpSpPr>
                <p:cNvPr id="148" name="组合 147"/>
                <p:cNvGrpSpPr/>
                <p:nvPr/>
              </p:nvGrpSpPr>
              <p:grpSpPr>
                <a:xfrm>
                  <a:off x="11142227" y="3399915"/>
                  <a:ext cx="3706893" cy="442501"/>
                  <a:chOff x="2472299" y="4417345"/>
                  <a:chExt cx="1247166" cy="335945"/>
                </a:xfrm>
              </p:grpSpPr>
              <p:sp>
                <p:nvSpPr>
                  <p:cNvPr id="157" name="立方体 156"/>
                  <p:cNvSpPr/>
                  <p:nvPr/>
                </p:nvSpPr>
                <p:spPr bwMode="auto">
                  <a:xfrm>
                    <a:off x="2472299" y="442772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8" name="立方体 157"/>
                  <p:cNvSpPr/>
                  <p:nvPr/>
                </p:nvSpPr>
                <p:spPr bwMode="auto">
                  <a:xfrm>
                    <a:off x="2920381" y="441851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9" name="立方体 158"/>
                  <p:cNvSpPr/>
                  <p:nvPr/>
                </p:nvSpPr>
                <p:spPr bwMode="auto">
                  <a:xfrm>
                    <a:off x="3368462" y="4417345"/>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149" name="组合 148"/>
                <p:cNvGrpSpPr/>
                <p:nvPr/>
              </p:nvGrpSpPr>
              <p:grpSpPr>
                <a:xfrm>
                  <a:off x="11142227" y="3844195"/>
                  <a:ext cx="3706893" cy="442501"/>
                  <a:chOff x="2472299" y="4417345"/>
                  <a:chExt cx="1247166" cy="335945"/>
                </a:xfrm>
              </p:grpSpPr>
              <p:sp>
                <p:nvSpPr>
                  <p:cNvPr id="154" name="立方体 153"/>
                  <p:cNvSpPr/>
                  <p:nvPr/>
                </p:nvSpPr>
                <p:spPr bwMode="auto">
                  <a:xfrm>
                    <a:off x="2472299" y="442772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5" name="立方体 154"/>
                  <p:cNvSpPr/>
                  <p:nvPr/>
                </p:nvSpPr>
                <p:spPr bwMode="auto">
                  <a:xfrm>
                    <a:off x="2920381" y="441851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6" name="立方体 155"/>
                  <p:cNvSpPr/>
                  <p:nvPr/>
                </p:nvSpPr>
                <p:spPr bwMode="auto">
                  <a:xfrm>
                    <a:off x="3368462" y="4417345"/>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150" name="组合 149"/>
                <p:cNvGrpSpPr/>
                <p:nvPr/>
              </p:nvGrpSpPr>
              <p:grpSpPr>
                <a:xfrm>
                  <a:off x="11142227" y="4285151"/>
                  <a:ext cx="3706893" cy="442501"/>
                  <a:chOff x="2472299" y="4417345"/>
                  <a:chExt cx="1247166" cy="335945"/>
                </a:xfrm>
              </p:grpSpPr>
              <p:sp>
                <p:nvSpPr>
                  <p:cNvPr id="151" name="立方体 150"/>
                  <p:cNvSpPr/>
                  <p:nvPr/>
                </p:nvSpPr>
                <p:spPr bwMode="auto">
                  <a:xfrm>
                    <a:off x="2472299" y="442772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2" name="立方体 151"/>
                  <p:cNvSpPr/>
                  <p:nvPr/>
                </p:nvSpPr>
                <p:spPr bwMode="auto">
                  <a:xfrm>
                    <a:off x="2920381" y="4418517"/>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53" name="立方体 152"/>
                  <p:cNvSpPr/>
                  <p:nvPr/>
                </p:nvSpPr>
                <p:spPr bwMode="auto">
                  <a:xfrm>
                    <a:off x="3368462" y="4417345"/>
                    <a:ext cx="351003" cy="325563"/>
                  </a:xfrm>
                  <a:prstGeom prst="cube">
                    <a:avLst/>
                  </a:prstGeom>
                  <a:solidFill>
                    <a:srgbClr val="010A43"/>
                  </a:solidFill>
                  <a:ln w="9525" algn="ctr">
                    <a:no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grpSp>
            <p:nvGrpSpPr>
              <p:cNvPr id="215" name="组合 214"/>
              <p:cNvGrpSpPr/>
              <p:nvPr/>
            </p:nvGrpSpPr>
            <p:grpSpPr>
              <a:xfrm>
                <a:off x="11142227" y="3399915"/>
                <a:ext cx="3706893" cy="1327737"/>
                <a:chOff x="11142227" y="3399915"/>
                <a:chExt cx="3706893" cy="1327737"/>
              </a:xfrm>
            </p:grpSpPr>
            <p:grpSp>
              <p:nvGrpSpPr>
                <p:cNvPr id="216" name="组合 215"/>
                <p:cNvGrpSpPr/>
                <p:nvPr/>
              </p:nvGrpSpPr>
              <p:grpSpPr>
                <a:xfrm>
                  <a:off x="11142227" y="3399915"/>
                  <a:ext cx="3706893" cy="442501"/>
                  <a:chOff x="2472299" y="4417345"/>
                  <a:chExt cx="1247166" cy="335945"/>
                </a:xfrm>
              </p:grpSpPr>
              <p:sp>
                <p:nvSpPr>
                  <p:cNvPr id="225" name="立方体 224"/>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6" name="立方体 225"/>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7" name="立方体 226"/>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217" name="组合 216"/>
                <p:cNvGrpSpPr/>
                <p:nvPr/>
              </p:nvGrpSpPr>
              <p:grpSpPr>
                <a:xfrm>
                  <a:off x="11142227" y="3844195"/>
                  <a:ext cx="3706893" cy="442501"/>
                  <a:chOff x="2472299" y="4417345"/>
                  <a:chExt cx="1247166" cy="335945"/>
                </a:xfrm>
              </p:grpSpPr>
              <p:sp>
                <p:nvSpPr>
                  <p:cNvPr id="222" name="立方体 221"/>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3" name="立方体 222"/>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4" name="立方体 223"/>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nvGrpSpPr>
                <p:cNvPr id="218" name="组合 217"/>
                <p:cNvGrpSpPr/>
                <p:nvPr/>
              </p:nvGrpSpPr>
              <p:grpSpPr>
                <a:xfrm>
                  <a:off x="11142227" y="4285151"/>
                  <a:ext cx="3706893" cy="442501"/>
                  <a:chOff x="2472299" y="4417345"/>
                  <a:chExt cx="1247166" cy="335945"/>
                </a:xfrm>
              </p:grpSpPr>
              <p:sp>
                <p:nvSpPr>
                  <p:cNvPr id="219" name="立方体 218"/>
                  <p:cNvSpPr/>
                  <p:nvPr/>
                </p:nvSpPr>
                <p:spPr bwMode="auto">
                  <a:xfrm>
                    <a:off x="2472299" y="442772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0" name="立方体 219"/>
                  <p:cNvSpPr/>
                  <p:nvPr/>
                </p:nvSpPr>
                <p:spPr bwMode="auto">
                  <a:xfrm>
                    <a:off x="2920381" y="4418517"/>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221" name="立方体 220"/>
                  <p:cNvSpPr/>
                  <p:nvPr/>
                </p:nvSpPr>
                <p:spPr bwMode="auto">
                  <a:xfrm>
                    <a:off x="3368462" y="4417345"/>
                    <a:ext cx="351003" cy="325563"/>
                  </a:xfrm>
                  <a:prstGeom prst="cube">
                    <a:avLst/>
                  </a:prstGeom>
                  <a:solidFill>
                    <a:schemeClr val="bg1">
                      <a:alpha val="20000"/>
                    </a:schemeClr>
                  </a:solidFill>
                  <a:ln w="9525" algn="ctr">
                    <a:solidFill>
                      <a:schemeClr val="bg1">
                        <a:alpha val="50000"/>
                      </a:schemeClr>
                    </a:solidFill>
                    <a:prstDash val="solid"/>
                    <a:round/>
                    <a:headEnd/>
                    <a:tailEnd/>
                  </a:ln>
                  <a:effectLst/>
                </p:spPr>
                <p:txBody>
                  <a:bodyPr wrap="square" lIns="18126" tIns="9063" rIns="18126" bIns="9063" rtlCol="0" anchor="ctr">
                    <a:noAutofit/>
                  </a:bodyPr>
                  <a:lstStyle/>
                  <a:p>
                    <a:pPr algn="ctr" defTabSz="181311"/>
                    <a:endParaRPr lang="zh-CN" altLang="en-US" sz="1399" kern="0">
                      <a:solidFill>
                        <a:prstClr val="white"/>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grpSp>
          </p:grpSp>
        </p:grpSp>
        <p:cxnSp>
          <p:nvCxnSpPr>
            <p:cNvPr id="233" name="肘形连接符 232"/>
            <p:cNvCxnSpPr>
              <a:stCxn id="227" idx="5"/>
              <a:endCxn id="172" idx="2"/>
            </p:cNvCxnSpPr>
            <p:nvPr/>
          </p:nvCxnSpPr>
          <p:spPr>
            <a:xfrm>
              <a:off x="4157200" y="3385076"/>
              <a:ext cx="506368" cy="356461"/>
            </a:xfrm>
            <a:prstGeom prst="bentConnector3">
              <a:avLst>
                <a:gd name="adj1" fmla="val 50000"/>
              </a:avLst>
            </a:prstGeom>
            <a:ln w="9525">
              <a:solidFill>
                <a:schemeClr val="bg1">
                  <a:alpha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5" name="肘形连接符 234"/>
            <p:cNvCxnSpPr>
              <a:stCxn id="224" idx="5"/>
              <a:endCxn id="214" idx="2"/>
            </p:cNvCxnSpPr>
            <p:nvPr/>
          </p:nvCxnSpPr>
          <p:spPr>
            <a:xfrm>
              <a:off x="4157200" y="3706767"/>
              <a:ext cx="618058" cy="149409"/>
            </a:xfrm>
            <a:prstGeom prst="bentConnector3">
              <a:avLst>
                <a:gd name="adj1" fmla="val 50000"/>
              </a:avLst>
            </a:prstGeom>
            <a:ln w="9525">
              <a:solidFill>
                <a:schemeClr val="bg1">
                  <a:alpha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2814918" y="3058850"/>
              <a:ext cx="6186124" cy="138856"/>
              <a:chOff x="698381" y="5830253"/>
              <a:chExt cx="5040000" cy="266466"/>
            </a:xfrm>
          </p:grpSpPr>
          <p:sp>
            <p:nvSpPr>
              <p:cNvPr id="258" name="梯形 257"/>
              <p:cNvSpPr/>
              <p:nvPr/>
            </p:nvSpPr>
            <p:spPr>
              <a:xfrm>
                <a:off x="734381" y="5844719"/>
                <a:ext cx="4968000" cy="252000"/>
              </a:xfrm>
              <a:prstGeom prst="trapezoid">
                <a:avLst>
                  <a:gd name="adj" fmla="val 234568"/>
                </a:avLst>
              </a:prstGeom>
              <a:gradFill>
                <a:gsLst>
                  <a:gs pos="100000">
                    <a:srgbClr val="666666">
                      <a:lumMod val="60000"/>
                      <a:lumOff val="40000"/>
                      <a:alpha val="10000"/>
                    </a:srgbClr>
                  </a:gs>
                  <a:gs pos="0">
                    <a:srgbClr val="666666">
                      <a:lumMod val="60000"/>
                      <a:lumOff val="40000"/>
                      <a:alpha val="0"/>
                    </a:srgbClr>
                  </a:gs>
                </a:gsLst>
                <a:lin ang="5400000" scaled="0"/>
              </a:gradFill>
              <a:ln w="12700">
                <a:gradFill>
                  <a:gsLst>
                    <a:gs pos="100000">
                      <a:srgbClr val="666666">
                        <a:lumMod val="60000"/>
                        <a:lumOff val="40000"/>
                        <a:alpha val="15000"/>
                      </a:srgbClr>
                    </a:gs>
                    <a:gs pos="0">
                      <a:srgbClr val="666666">
                        <a:lumMod val="60000"/>
                        <a:lumOff val="40000"/>
                        <a:alpha val="0"/>
                      </a:srgbClr>
                    </a:gs>
                  </a:gsLst>
                  <a:lin ang="5400000" scaled="0"/>
                </a:gradFill>
              </a:ln>
            </p:spPr>
            <p:txBody>
              <a:bodyPr vert="horz" wrap="square" lIns="24181" tIns="12090" rIns="24181" bIns="12090" numCol="1" anchor="t" anchorCtr="0" compatLnSpc="1"/>
              <a:lstStyle/>
              <a:p>
                <a:pPr defTabSz="241832">
                  <a:defRPr/>
                </a:pPr>
                <a:endParaRPr lang="zh-CN" altLang="en-US" sz="1399" kern="0" dirty="0">
                  <a:solidFill>
                    <a:srgbClr val="C7000B"/>
                  </a:solidFill>
                  <a:latin typeface="方正兰亭黑简体" panose="02000000000000000000" pitchFamily="2" charset="-122"/>
                  <a:ea typeface="方正兰亭黑简体" panose="02000000000000000000" pitchFamily="2" charset="-122"/>
                  <a:cs typeface="Arial" panose="020B0604020202020204" pitchFamily="34" charset="0"/>
                  <a:sym typeface="方正兰亭黑简体" panose="02000000000000000000" pitchFamily="2" charset="-122"/>
                </a:endParaRPr>
              </a:p>
            </p:txBody>
          </p:sp>
          <p:sp>
            <p:nvSpPr>
              <p:cNvPr id="259" name="梯形 258"/>
              <p:cNvSpPr/>
              <p:nvPr/>
            </p:nvSpPr>
            <p:spPr>
              <a:xfrm>
                <a:off x="698381" y="5830253"/>
                <a:ext cx="5040000" cy="216000"/>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24181" tIns="12090" rIns="24181" bIns="12090" numCol="1" anchor="t" anchorCtr="0" compatLnSpc="1"/>
              <a:lstStyle/>
              <a:p>
                <a:pPr defTabSz="241832">
                  <a:defRPr/>
                </a:pPr>
                <a:endParaRPr lang="zh-CN" altLang="en-US" sz="1399" kern="0" dirty="0">
                  <a:solidFill>
                    <a:srgbClr val="C7000B"/>
                  </a:solidFill>
                  <a:latin typeface="方正兰亭黑简体" panose="02000000000000000000" pitchFamily="2" charset="-122"/>
                  <a:ea typeface="方正兰亭黑简体" panose="02000000000000000000" pitchFamily="2" charset="-122"/>
                  <a:cs typeface="Arial" panose="020B0604020202020204" pitchFamily="34" charset="0"/>
                  <a:sym typeface="方正兰亭黑简体" panose="02000000000000000000" pitchFamily="2" charset="-122"/>
                </a:endParaRPr>
              </a:p>
            </p:txBody>
          </p:sp>
        </p:grpSp>
        <p:sp>
          <p:nvSpPr>
            <p:cNvPr id="118" name="Freeform 7"/>
            <p:cNvSpPr>
              <a:spLocks/>
            </p:cNvSpPr>
            <p:nvPr/>
          </p:nvSpPr>
          <p:spPr bwMode="auto">
            <a:xfrm>
              <a:off x="6232238" y="3644634"/>
              <a:ext cx="359692" cy="274762"/>
            </a:xfrm>
            <a:prstGeom prst="rightArrow">
              <a:avLst>
                <a:gd name="adj1" fmla="val 50000"/>
                <a:gd name="adj2" fmla="val 62941"/>
              </a:avLst>
            </a:prstGeom>
            <a:gradFill flip="none" rotWithShape="1">
              <a:gsLst>
                <a:gs pos="0">
                  <a:srgbClr val="FFFFFF">
                    <a:alpha val="20000"/>
                  </a:srgbClr>
                </a:gs>
                <a:gs pos="100000">
                  <a:srgbClr val="FFFFFF">
                    <a:shade val="100000"/>
                    <a:satMod val="115000"/>
                    <a:alpha val="0"/>
                  </a:srgbClr>
                </a:gs>
              </a:gsLst>
              <a:lin ang="10800000" scaled="0"/>
              <a:tileRect/>
            </a:gradFill>
            <a:ln>
              <a:gradFill>
                <a:gsLst>
                  <a:gs pos="0">
                    <a:schemeClr val="bg1">
                      <a:alpha val="0"/>
                    </a:schemeClr>
                  </a:gs>
                  <a:gs pos="100000">
                    <a:schemeClr val="bg1">
                      <a:alpha val="30000"/>
                    </a:schemeClr>
                  </a:gs>
                </a:gsLst>
                <a:lin ang="0" scaled="0"/>
              </a:gradFill>
            </a:ln>
          </p:spPr>
          <p:txBody>
            <a:bodyPr vert="horz" wrap="square" lIns="24181" tIns="12090" rIns="24181" bIns="12090" numCol="1" anchor="t" anchorCtr="0" compatLnSpc="1">
              <a:prstTxWarp prst="textNoShape">
                <a:avLst/>
              </a:prstTxWarp>
            </a:bodyPr>
            <a:lstStyle/>
            <a:p>
              <a:pPr defTabSz="241832">
                <a:defRPr/>
              </a:pPr>
              <a:endParaRPr lang="zh-CN" altLang="en-US" sz="1399" kern="0">
                <a:solidFill>
                  <a:sysClr val="windowText" lastClr="000000"/>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19" name="Freeform 7"/>
            <p:cNvSpPr>
              <a:spLocks/>
            </p:cNvSpPr>
            <p:nvPr/>
          </p:nvSpPr>
          <p:spPr bwMode="auto">
            <a:xfrm rot="1388096">
              <a:off x="6246208" y="3962012"/>
              <a:ext cx="359692" cy="274762"/>
            </a:xfrm>
            <a:prstGeom prst="rightArrow">
              <a:avLst>
                <a:gd name="adj1" fmla="val 50000"/>
                <a:gd name="adj2" fmla="val 62941"/>
              </a:avLst>
            </a:prstGeom>
            <a:gradFill flip="none" rotWithShape="1">
              <a:gsLst>
                <a:gs pos="0">
                  <a:srgbClr val="FFFFFF">
                    <a:alpha val="20000"/>
                  </a:srgbClr>
                </a:gs>
                <a:gs pos="100000">
                  <a:srgbClr val="FFFFFF">
                    <a:shade val="100000"/>
                    <a:satMod val="115000"/>
                    <a:alpha val="0"/>
                  </a:srgbClr>
                </a:gs>
              </a:gsLst>
              <a:lin ang="10800000" scaled="0"/>
              <a:tileRect/>
            </a:gradFill>
            <a:ln>
              <a:gradFill>
                <a:gsLst>
                  <a:gs pos="0">
                    <a:schemeClr val="bg1">
                      <a:alpha val="0"/>
                    </a:schemeClr>
                  </a:gs>
                  <a:gs pos="100000">
                    <a:schemeClr val="bg1">
                      <a:alpha val="30000"/>
                    </a:schemeClr>
                  </a:gs>
                </a:gsLst>
                <a:lin ang="0" scaled="0"/>
              </a:gradFill>
            </a:ln>
          </p:spPr>
          <p:txBody>
            <a:bodyPr vert="horz" wrap="square" lIns="24181" tIns="12090" rIns="24181" bIns="12090" numCol="1" anchor="t" anchorCtr="0" compatLnSpc="1">
              <a:prstTxWarp prst="textNoShape">
                <a:avLst/>
              </a:prstTxWarp>
            </a:bodyPr>
            <a:lstStyle/>
            <a:p>
              <a:pPr defTabSz="241832">
                <a:defRPr/>
              </a:pPr>
              <a:endParaRPr lang="zh-CN" altLang="en-US" sz="1399" kern="0">
                <a:solidFill>
                  <a:sysClr val="windowText" lastClr="000000"/>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sp>
          <p:nvSpPr>
            <p:cNvPr id="121" name="Freeform 7"/>
            <p:cNvSpPr>
              <a:spLocks/>
            </p:cNvSpPr>
            <p:nvPr/>
          </p:nvSpPr>
          <p:spPr bwMode="auto">
            <a:xfrm rot="20211904" flipV="1">
              <a:off x="6218583" y="3338257"/>
              <a:ext cx="359692" cy="274762"/>
            </a:xfrm>
            <a:prstGeom prst="rightArrow">
              <a:avLst>
                <a:gd name="adj1" fmla="val 50000"/>
                <a:gd name="adj2" fmla="val 62941"/>
              </a:avLst>
            </a:prstGeom>
            <a:gradFill flip="none" rotWithShape="1">
              <a:gsLst>
                <a:gs pos="0">
                  <a:srgbClr val="FFFFFF">
                    <a:alpha val="20000"/>
                  </a:srgbClr>
                </a:gs>
                <a:gs pos="100000">
                  <a:srgbClr val="FFFFFF">
                    <a:shade val="100000"/>
                    <a:satMod val="115000"/>
                    <a:alpha val="0"/>
                  </a:srgbClr>
                </a:gs>
              </a:gsLst>
              <a:lin ang="10800000" scaled="0"/>
              <a:tileRect/>
            </a:gradFill>
            <a:ln>
              <a:gradFill>
                <a:gsLst>
                  <a:gs pos="0">
                    <a:schemeClr val="bg1">
                      <a:alpha val="0"/>
                    </a:schemeClr>
                  </a:gs>
                  <a:gs pos="100000">
                    <a:schemeClr val="bg1">
                      <a:alpha val="30000"/>
                    </a:schemeClr>
                  </a:gs>
                </a:gsLst>
                <a:lin ang="0" scaled="0"/>
              </a:gradFill>
            </a:ln>
          </p:spPr>
          <p:txBody>
            <a:bodyPr vert="horz" wrap="square" lIns="24181" tIns="12090" rIns="24181" bIns="12090" numCol="1" anchor="t" anchorCtr="0" compatLnSpc="1">
              <a:prstTxWarp prst="textNoShape">
                <a:avLst/>
              </a:prstTxWarp>
            </a:bodyPr>
            <a:lstStyle/>
            <a:p>
              <a:pPr defTabSz="241832">
                <a:defRPr/>
              </a:pPr>
              <a:endParaRPr lang="zh-CN" altLang="en-US" sz="1399" kern="0">
                <a:solidFill>
                  <a:sysClr val="windowText" lastClr="000000"/>
                </a:solidFill>
                <a:latin typeface="方正兰亭黑简体" panose="02000000000000000000" pitchFamily="2" charset="-122"/>
                <a:ea typeface="方正兰亭黑简体" panose="02000000000000000000" pitchFamily="2" charset="-122"/>
                <a:sym typeface="方正兰亭黑简体" panose="02000000000000000000" pitchFamily="2" charset="-122"/>
              </a:endParaRPr>
            </a:p>
          </p:txBody>
        </p:sp>
        <p:pic>
          <p:nvPicPr>
            <p:cNvPr id="117" name="HUAWEI Mate 50 Pro_Silver_Front_Widget.png" descr="HUAWEI Mate 50 Pro_Silver_Front_Widget.png">
              <a:extLst>
                <a:ext uri="{FF2B5EF4-FFF2-40B4-BE49-F238E27FC236}">
                  <a16:creationId xmlns:a16="http://schemas.microsoft.com/office/drawing/2014/main" id="{957B2FB2-765B-49F0-9B83-09D51D5886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54511" y="3217914"/>
              <a:ext cx="341408" cy="335640"/>
            </a:xfrm>
            <a:prstGeom prst="rect">
              <a:avLst/>
            </a:prstGeom>
            <a:ln w="3175" cap="flat">
              <a:noFill/>
              <a:miter lim="400000"/>
            </a:ln>
            <a:effectLst/>
          </p:spPr>
        </p:pic>
        <p:pic>
          <p:nvPicPr>
            <p:cNvPr id="120" name="Picture 4" descr="HUAWEI MatePad Pro 13.2 英寸"/>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602" t="16382" r="18467" b="16783"/>
            <a:stretch/>
          </p:blipFill>
          <p:spPr bwMode="auto">
            <a:xfrm>
              <a:off x="8112742" y="3687620"/>
              <a:ext cx="257967" cy="177270"/>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标题 2">
            <a:extLst>
              <a:ext uri="{FF2B5EF4-FFF2-40B4-BE49-F238E27FC236}">
                <a16:creationId xmlns:a16="http://schemas.microsoft.com/office/drawing/2014/main" id="{AEA32BC4-8D40-43CE-8760-0049A9FDC886}"/>
              </a:ext>
            </a:extLst>
          </p:cNvPr>
          <p:cNvSpPr txBox="1">
            <a:spLocks/>
          </p:cNvSpPr>
          <p:nvPr/>
        </p:nvSpPr>
        <p:spPr>
          <a:xfrm>
            <a:off x="1907250" y="679293"/>
            <a:ext cx="8626423" cy="493456"/>
          </a:xfrm>
          <a:prstGeom prst="rect">
            <a:avLst/>
          </a:prstGeom>
        </p:spPr>
        <p:txBody>
          <a:bodyPr vert="horz" lIns="32245" tIns="16123" rIns="32245" bIns="16123" rtlCol="0" anchor="ctr">
            <a:noAutofit/>
          </a:bodyPr>
          <a:lstStyle>
            <a:lvl1pPr algn="l" defTabSz="960240" rtl="0" eaLnBrk="1" latinLnBrk="0" hangingPunct="1">
              <a:lnSpc>
                <a:spcPct val="90000"/>
              </a:lnSpc>
              <a:spcBef>
                <a:spcPct val="0"/>
              </a:spcBef>
              <a:buNone/>
              <a:defRPr sz="4000" kern="1200">
                <a:solidFill>
                  <a:schemeClr val="tx1"/>
                </a:solidFill>
                <a:latin typeface="思源黑体 CN" panose="020B0600000000000000" charset="-122"/>
                <a:ea typeface="思源黑体 CN" panose="020B0600000000000000" charset="-122"/>
                <a:cs typeface="思源黑体 CN" panose="020B0600000000000000" charset="-122"/>
              </a:defRPr>
            </a:lvl1pPr>
          </a:lstStyle>
          <a:p>
            <a:pPr algn="ctr" defTabSz="959856">
              <a:lnSpc>
                <a:spcPct val="110000"/>
              </a:lnSpc>
            </a:pPr>
            <a:r>
              <a:rPr kumimoji="1" lang="en-US" altLang="zh-CN" sz="3199" dirty="0">
                <a:solidFill>
                  <a:prstClr val="white"/>
                </a:solidFill>
                <a:latin typeface="方正兰亭黑简体" panose="02000000000000000000" pitchFamily="2" charset="-122"/>
                <a:ea typeface="方正兰亭黑简体" panose="02000000000000000000" pitchFamily="2" charset="-122"/>
                <a:cs typeface="Source Han Sans CN Medium" panose="020B0600000000000000" charset="-122"/>
                <a:sym typeface="方正兰亭黑简体" panose="02000000000000000000" pitchFamily="2" charset="-122"/>
              </a:rPr>
              <a:t>OpenHarmony</a:t>
            </a:r>
            <a:r>
              <a:rPr kumimoji="1" lang="zh-CN" altLang="en-US" sz="3199" dirty="0">
                <a:solidFill>
                  <a:prstClr val="white"/>
                </a:solidFill>
                <a:latin typeface="方正兰亭黑简体" panose="02000000000000000000" pitchFamily="2" charset="-122"/>
                <a:ea typeface="方正兰亭黑简体" panose="02000000000000000000" pitchFamily="2" charset="-122"/>
                <a:cs typeface="Source Han Sans CN Medium" panose="020B0600000000000000" charset="-122"/>
                <a:sym typeface="方正兰亭黑简体" panose="02000000000000000000" pitchFamily="2" charset="-122"/>
              </a:rPr>
              <a:t>践行“元</a:t>
            </a:r>
            <a:r>
              <a:rPr kumimoji="1" lang="en-US" altLang="zh-CN" sz="3199" dirty="0">
                <a:solidFill>
                  <a:prstClr val="white"/>
                </a:solidFill>
                <a:latin typeface="方正兰亭黑简体" panose="02000000000000000000" pitchFamily="2" charset="-122"/>
                <a:ea typeface="方正兰亭黑简体" panose="02000000000000000000" pitchFamily="2" charset="-122"/>
                <a:cs typeface="Source Han Sans CN Medium" panose="020B0600000000000000" charset="-122"/>
                <a:sym typeface="方正兰亭黑简体" panose="02000000000000000000" pitchFamily="2" charset="-122"/>
              </a:rPr>
              <a:t>OS</a:t>
            </a:r>
            <a:r>
              <a:rPr kumimoji="1" lang="zh-CN" altLang="en-US" sz="3199" dirty="0">
                <a:solidFill>
                  <a:prstClr val="white"/>
                </a:solidFill>
                <a:latin typeface="方正兰亭黑简体" panose="02000000000000000000" pitchFamily="2" charset="-122"/>
                <a:ea typeface="方正兰亭黑简体" panose="02000000000000000000" pitchFamily="2" charset="-122"/>
                <a:cs typeface="Source Han Sans CN Medium" panose="020B0600000000000000" charset="-122"/>
                <a:sym typeface="方正兰亭黑简体" panose="02000000000000000000" pitchFamily="2" charset="-122"/>
              </a:rPr>
              <a:t>”架构</a:t>
            </a:r>
          </a:p>
        </p:txBody>
      </p:sp>
    </p:spTree>
    <p:extLst>
      <p:ext uri="{BB962C8B-B14F-4D97-AF65-F5344CB8AC3E}">
        <p14:creationId xmlns:p14="http://schemas.microsoft.com/office/powerpoint/2010/main" val="4273760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34557" y="1699502"/>
            <a:ext cx="6858000" cy="411863"/>
            <a:chOff x="642910" y="842250"/>
            <a:chExt cx="6858000" cy="411863"/>
          </a:xfrm>
        </p:grpSpPr>
        <p:sp>
          <p:nvSpPr>
            <p:cNvPr id="24584" name="TextBox 4"/>
            <p:cNvSpPr txBox="1">
              <a:spLocks noChangeArrowheads="1"/>
            </p:cNvSpPr>
            <p:nvPr/>
          </p:nvSpPr>
          <p:spPr bwMode="auto">
            <a:xfrm>
              <a:off x="642910" y="857238"/>
              <a:ext cx="6858000" cy="396875"/>
            </a:xfrm>
            <a:prstGeom prst="rect">
              <a:avLst/>
            </a:prstGeom>
            <a:noFill/>
            <a:ln w="9525">
              <a:noFill/>
              <a:miter lim="800000"/>
              <a:headEnd/>
              <a:tailEnd/>
            </a:ln>
          </p:spPr>
          <p:txBody>
            <a:bodyPr>
              <a:spAutoFit/>
            </a:bodyPr>
            <a:lstStyle/>
            <a:p>
              <a:pPr lvl="1" indent="-307975">
                <a:lnSpc>
                  <a:spcPct val="95000"/>
                </a:lnSpc>
                <a:buClr>
                  <a:srgbClr val="000099"/>
                </a:buClr>
                <a:buFont typeface="Monotype Sorts" charset="0"/>
                <a:buChar char="•"/>
                <a:defRPr/>
              </a:pPr>
              <a:r>
                <a:rPr lang="zh-CN" altLang="en-US" sz="2000" b="1" dirty="0">
                  <a:solidFill>
                    <a:srgbClr val="11576A"/>
                  </a:solidFill>
                  <a:latin typeface="微软雅黑" pitchFamily="34" charset="-122"/>
                  <a:ea typeface="微软雅黑" pitchFamily="34" charset="-122"/>
                  <a:cs typeface="宋体" charset="0"/>
                </a:rPr>
                <a:t>应用程序调用printf() 时，会触发系统调用write()。</a:t>
              </a:r>
            </a:p>
          </p:txBody>
        </p:sp>
        <p:sp>
          <p:nvSpPr>
            <p:cNvPr id="24585" name="矩形 6"/>
            <p:cNvSpPr>
              <a:spLocks noChangeArrowheads="1"/>
            </p:cNvSpPr>
            <p:nvPr/>
          </p:nvSpPr>
          <p:spPr bwMode="auto">
            <a:xfrm>
              <a:off x="795708" y="842250"/>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grpSp>
      <p:grpSp>
        <p:nvGrpSpPr>
          <p:cNvPr id="4" name="组合 3"/>
          <p:cNvGrpSpPr/>
          <p:nvPr/>
        </p:nvGrpSpPr>
        <p:grpSpPr>
          <a:xfrm>
            <a:off x="2743917" y="2216606"/>
            <a:ext cx="2904782" cy="3227274"/>
            <a:chOff x="852270" y="1359356"/>
            <a:chExt cx="2904782" cy="3227274"/>
          </a:xfrm>
        </p:grpSpPr>
        <p:pic>
          <p:nvPicPr>
            <p:cNvPr id="38" name="图片 37" descr="图片6-1.png"/>
            <p:cNvPicPr>
              <a:picLocks noChangeAspect="1"/>
            </p:cNvPicPr>
            <p:nvPr/>
          </p:nvPicPr>
          <p:blipFill>
            <a:blip r:embed="rId2" cstate="print"/>
            <a:stretch>
              <a:fillRect/>
            </a:stretch>
          </p:blipFill>
          <p:spPr>
            <a:xfrm>
              <a:off x="899592" y="1359356"/>
              <a:ext cx="2857460" cy="3227274"/>
            </a:xfrm>
            <a:prstGeom prst="rect">
              <a:avLst/>
            </a:prstGeom>
          </p:spPr>
        </p:pic>
        <p:sp>
          <p:nvSpPr>
            <p:cNvPr id="8" name="TextBox 4"/>
            <p:cNvSpPr txBox="1">
              <a:spLocks noChangeArrowheads="1"/>
            </p:cNvSpPr>
            <p:nvPr/>
          </p:nvSpPr>
          <p:spPr bwMode="auto">
            <a:xfrm>
              <a:off x="1475656" y="1437854"/>
              <a:ext cx="1785950" cy="1421928"/>
            </a:xfrm>
            <a:prstGeom prst="rect">
              <a:avLst/>
            </a:prstGeom>
            <a:noFill/>
            <a:ln w="9525">
              <a:noFill/>
              <a:miter lim="800000"/>
              <a:headEnd/>
              <a:tailEnd/>
            </a:ln>
          </p:spPr>
          <p:txBody>
            <a:bodyPr wrap="square">
              <a:spAutoFit/>
            </a:bodyPr>
            <a:lstStyle/>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#include&lt;</a:t>
              </a:r>
              <a:r>
                <a:rPr lang="en-US" altLang="zh-CN" sz="900" b="1" dirty="0" err="1">
                  <a:solidFill>
                    <a:schemeClr val="bg1"/>
                  </a:solidFill>
                  <a:latin typeface="微软雅黑" pitchFamily="34" charset="-122"/>
                  <a:ea typeface="微软雅黑" pitchFamily="34" charset="-122"/>
                  <a:cs typeface="宋体" charset="0"/>
                </a:rPr>
                <a:t>stdio.h</a:t>
              </a:r>
              <a:r>
                <a:rPr lang="en-US" altLang="zh-CN" sz="900" b="1" dirty="0">
                  <a:solidFill>
                    <a:schemeClr val="bg1"/>
                  </a:solidFill>
                  <a:latin typeface="微软雅黑" pitchFamily="34" charset="-122"/>
                  <a:ea typeface="微软雅黑" pitchFamily="34" charset="-122"/>
                  <a:cs typeface="宋体" charset="0"/>
                </a:rPr>
                <a:t>&gt;</a:t>
              </a:r>
            </a:p>
            <a:p>
              <a:pPr lvl="1" indent="-307975">
                <a:lnSpc>
                  <a:spcPct val="80000"/>
                </a:lnSpc>
                <a:buClr>
                  <a:srgbClr val="000099"/>
                </a:buClr>
                <a:defRPr/>
              </a:pPr>
              <a:r>
                <a:rPr lang="en-US" altLang="zh-CN" sz="900" b="1" dirty="0" err="1">
                  <a:solidFill>
                    <a:schemeClr val="bg1"/>
                  </a:solidFill>
                  <a:latin typeface="微软雅黑" pitchFamily="34" charset="-122"/>
                  <a:ea typeface="微软雅黑" pitchFamily="34" charset="-122"/>
                  <a:cs typeface="宋体" charset="0"/>
                </a:rPr>
                <a:t>int</a:t>
              </a:r>
              <a:r>
                <a:rPr lang="en-US" altLang="zh-CN" sz="900" b="1" dirty="0">
                  <a:solidFill>
                    <a:schemeClr val="bg1"/>
                  </a:solidFill>
                  <a:latin typeface="微软雅黑" pitchFamily="34" charset="-122"/>
                  <a:ea typeface="微软雅黑" pitchFamily="34" charset="-122"/>
                  <a:cs typeface="宋体" charset="0"/>
                </a:rPr>
                <a:t> main()</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err="1">
                  <a:solidFill>
                    <a:schemeClr val="bg1"/>
                  </a:solidFill>
                  <a:latin typeface="微软雅黑" pitchFamily="34" charset="-122"/>
                  <a:ea typeface="微软雅黑" pitchFamily="34" charset="-122"/>
                  <a:cs typeface="宋体" charset="0"/>
                </a:rPr>
                <a:t>printf</a:t>
              </a:r>
              <a:r>
                <a:rPr lang="en-US" altLang="zh-CN" sz="900" b="1" dirty="0">
                  <a:solidFill>
                    <a:schemeClr val="bg1"/>
                  </a:solidFill>
                  <a:latin typeface="微软雅黑" pitchFamily="34" charset="-122"/>
                  <a:ea typeface="微软雅黑" pitchFamily="34" charset="-122"/>
                  <a:cs typeface="宋体" charset="0"/>
                </a:rPr>
                <a:t>(“greetings”);</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return 0;</a:t>
              </a:r>
            </a:p>
            <a:p>
              <a:pPr lvl="1" indent="-307975">
                <a:lnSpc>
                  <a:spcPct val="80000"/>
                </a:lnSpc>
                <a:buClr>
                  <a:srgbClr val="000099"/>
                </a:buClr>
                <a:defRPr/>
              </a:pPr>
              <a:r>
                <a:rPr lang="en-US" altLang="zh-CN" sz="900" b="1" dirty="0">
                  <a:solidFill>
                    <a:schemeClr val="bg1"/>
                  </a:solidFill>
                  <a:latin typeface="微软雅黑" pitchFamily="34" charset="-122"/>
                  <a:ea typeface="微软雅黑" pitchFamily="34" charset="-122"/>
                  <a:cs typeface="宋体" charset="0"/>
                </a:rPr>
                <a:t>}</a:t>
              </a:r>
              <a:endParaRPr lang="zh-CN" altLang="en-US" sz="900" b="1" dirty="0">
                <a:solidFill>
                  <a:schemeClr val="bg1"/>
                </a:solidFill>
                <a:latin typeface="微软雅黑" pitchFamily="34" charset="-122"/>
                <a:ea typeface="微软雅黑" pitchFamily="34" charset="-122"/>
                <a:cs typeface="宋体" charset="0"/>
              </a:endParaRPr>
            </a:p>
          </p:txBody>
        </p:sp>
        <p:sp>
          <p:nvSpPr>
            <p:cNvPr id="9" name="TextBox 4"/>
            <p:cNvSpPr txBox="1">
              <a:spLocks noChangeArrowheads="1"/>
            </p:cNvSpPr>
            <p:nvPr/>
          </p:nvSpPr>
          <p:spPr bwMode="auto">
            <a:xfrm>
              <a:off x="857153" y="3112470"/>
              <a:ext cx="662245"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用户态</a:t>
              </a:r>
            </a:p>
          </p:txBody>
        </p:sp>
        <p:sp>
          <p:nvSpPr>
            <p:cNvPr id="10" name="TextBox 4"/>
            <p:cNvSpPr txBox="1">
              <a:spLocks noChangeArrowheads="1"/>
            </p:cNvSpPr>
            <p:nvPr/>
          </p:nvSpPr>
          <p:spPr bwMode="auto">
            <a:xfrm>
              <a:off x="852270" y="3440974"/>
              <a:ext cx="676534"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内核态</a:t>
              </a:r>
            </a:p>
          </p:txBody>
        </p:sp>
        <p:sp>
          <p:nvSpPr>
            <p:cNvPr id="11" name="TextBox 4"/>
            <p:cNvSpPr txBox="1">
              <a:spLocks noChangeArrowheads="1"/>
            </p:cNvSpPr>
            <p:nvPr/>
          </p:nvSpPr>
          <p:spPr bwMode="auto">
            <a:xfrm>
              <a:off x="1419509" y="3686508"/>
              <a:ext cx="7483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rgbClr val="FFC000"/>
                  </a:solidFill>
                  <a:latin typeface="微软雅黑" pitchFamily="34" charset="-122"/>
                  <a:ea typeface="微软雅黑" pitchFamily="34" charset="-122"/>
                  <a:cs typeface="宋体" charset="0"/>
                </a:rPr>
                <a:t> write()</a:t>
              </a:r>
              <a:endParaRPr lang="zh-CN" altLang="en-US" sz="1200" b="1" dirty="0">
                <a:solidFill>
                  <a:srgbClr val="FFC000"/>
                </a:solidFill>
                <a:latin typeface="微软雅黑" pitchFamily="34" charset="-122"/>
                <a:ea typeface="微软雅黑" pitchFamily="34" charset="-122"/>
                <a:cs typeface="宋体" charset="0"/>
              </a:endParaRPr>
            </a:p>
          </p:txBody>
        </p:sp>
        <p:sp>
          <p:nvSpPr>
            <p:cNvPr id="12" name="TextBox 4"/>
            <p:cNvSpPr txBox="1">
              <a:spLocks noChangeArrowheads="1"/>
            </p:cNvSpPr>
            <p:nvPr/>
          </p:nvSpPr>
          <p:spPr bwMode="auto">
            <a:xfrm>
              <a:off x="1902476" y="3286225"/>
              <a:ext cx="12144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标准</a:t>
              </a:r>
              <a:r>
                <a:rPr lang="en-US" altLang="zh-CN" sz="1200" b="1" dirty="0">
                  <a:solidFill>
                    <a:schemeClr val="bg1"/>
                  </a:solidFill>
                  <a:latin typeface="微软雅黑" pitchFamily="34" charset="-122"/>
                  <a:ea typeface="微软雅黑" pitchFamily="34" charset="-122"/>
                  <a:cs typeface="宋体" charset="0"/>
                </a:rPr>
                <a:t>C</a:t>
              </a:r>
              <a:r>
                <a:rPr lang="zh-CN" altLang="en-US" sz="1200" b="1" dirty="0">
                  <a:solidFill>
                    <a:schemeClr val="bg1"/>
                  </a:solidFill>
                  <a:latin typeface="微软雅黑" pitchFamily="34" charset="-122"/>
                  <a:ea typeface="微软雅黑" pitchFamily="34" charset="-122"/>
                  <a:cs typeface="宋体" charset="0"/>
                </a:rPr>
                <a:t>库</a:t>
              </a:r>
            </a:p>
          </p:txBody>
        </p:sp>
        <p:sp>
          <p:nvSpPr>
            <p:cNvPr id="13" name="TextBox 4"/>
            <p:cNvSpPr txBox="1">
              <a:spLocks noChangeArrowheads="1"/>
            </p:cNvSpPr>
            <p:nvPr/>
          </p:nvSpPr>
          <p:spPr bwMode="auto">
            <a:xfrm>
              <a:off x="1797674" y="4001115"/>
              <a:ext cx="1313559"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chemeClr val="bg1"/>
                  </a:solidFill>
                  <a:latin typeface="微软雅黑" pitchFamily="34" charset="-122"/>
                  <a:ea typeface="微软雅黑" pitchFamily="34" charset="-122"/>
                  <a:cs typeface="宋体" charset="0"/>
                </a:rPr>
                <a:t>    write()</a:t>
              </a:r>
            </a:p>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系统调用实现</a:t>
              </a:r>
            </a:p>
          </p:txBody>
        </p:sp>
      </p:grpSp>
      <p:grpSp>
        <p:nvGrpSpPr>
          <p:cNvPr id="5" name="组合 4"/>
          <p:cNvGrpSpPr/>
          <p:nvPr/>
        </p:nvGrpSpPr>
        <p:grpSpPr>
          <a:xfrm>
            <a:off x="5963557" y="2216907"/>
            <a:ext cx="3048546" cy="3228319"/>
            <a:chOff x="4071910" y="1359655"/>
            <a:chExt cx="3048546" cy="3228319"/>
          </a:xfrm>
        </p:grpSpPr>
        <p:pic>
          <p:nvPicPr>
            <p:cNvPr id="39" name="图片 38" descr="图片6-2.png"/>
            <p:cNvPicPr>
              <a:picLocks noChangeAspect="1"/>
            </p:cNvPicPr>
            <p:nvPr/>
          </p:nvPicPr>
          <p:blipFill>
            <a:blip r:embed="rId3" cstate="print"/>
            <a:stretch>
              <a:fillRect/>
            </a:stretch>
          </p:blipFill>
          <p:spPr>
            <a:xfrm>
              <a:off x="4135583" y="1359655"/>
              <a:ext cx="2984873" cy="3228319"/>
            </a:xfrm>
            <a:prstGeom prst="rect">
              <a:avLst/>
            </a:prstGeom>
          </p:spPr>
        </p:pic>
        <p:sp>
          <p:nvSpPr>
            <p:cNvPr id="14" name="TextBox 4"/>
            <p:cNvSpPr txBox="1">
              <a:spLocks noChangeArrowheads="1"/>
            </p:cNvSpPr>
            <p:nvPr/>
          </p:nvSpPr>
          <p:spPr bwMode="auto">
            <a:xfrm>
              <a:off x="5183597" y="1576620"/>
              <a:ext cx="1214446"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chemeClr val="bg1"/>
                  </a:solidFill>
                  <a:latin typeface="微软雅黑" pitchFamily="34" charset="-122"/>
                  <a:ea typeface="微软雅黑" pitchFamily="34" charset="-122"/>
                  <a:cs typeface="宋体" charset="0"/>
                </a:rPr>
                <a:t> </a:t>
              </a:r>
              <a:r>
                <a:rPr lang="zh-CN" altLang="en-US" sz="1200" b="1" dirty="0">
                  <a:solidFill>
                    <a:schemeClr val="bg1"/>
                  </a:solidFill>
                  <a:latin typeface="微软雅黑" pitchFamily="34" charset="-122"/>
                  <a:ea typeface="微软雅黑" pitchFamily="34" charset="-122"/>
                  <a:cs typeface="宋体" charset="0"/>
                </a:rPr>
                <a:t>应用程序</a:t>
              </a:r>
            </a:p>
          </p:txBody>
        </p:sp>
        <p:sp>
          <p:nvSpPr>
            <p:cNvPr id="15" name="TextBox 4"/>
            <p:cNvSpPr txBox="1">
              <a:spLocks noChangeArrowheads="1"/>
            </p:cNvSpPr>
            <p:nvPr/>
          </p:nvSpPr>
          <p:spPr bwMode="auto">
            <a:xfrm>
              <a:off x="5056551" y="2538013"/>
              <a:ext cx="1428760"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chemeClr val="bg1"/>
                  </a:solidFill>
                  <a:latin typeface="微软雅黑" pitchFamily="34" charset="-122"/>
                  <a:ea typeface="微软雅黑" pitchFamily="34" charset="-122"/>
                  <a:cs typeface="宋体" charset="0"/>
                </a:rPr>
                <a:t>系统调用接口</a:t>
              </a:r>
            </a:p>
          </p:txBody>
        </p:sp>
        <p:sp>
          <p:nvSpPr>
            <p:cNvPr id="16" name="TextBox 4"/>
            <p:cNvSpPr txBox="1">
              <a:spLocks noChangeArrowheads="1"/>
            </p:cNvSpPr>
            <p:nvPr/>
          </p:nvSpPr>
          <p:spPr bwMode="auto">
            <a:xfrm>
              <a:off x="4349530" y="1994940"/>
              <a:ext cx="754279"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1200" b="1" dirty="0">
                  <a:solidFill>
                    <a:srgbClr val="FFC000"/>
                  </a:solidFill>
                  <a:latin typeface="微软雅黑" pitchFamily="34" charset="-122"/>
                  <a:ea typeface="微软雅黑" pitchFamily="34" charset="-122"/>
                  <a:cs typeface="宋体" charset="0"/>
                </a:rPr>
                <a:t>write()</a:t>
              </a:r>
              <a:endParaRPr lang="zh-CN" altLang="en-US" sz="1200" b="1" dirty="0">
                <a:solidFill>
                  <a:srgbClr val="FFC000"/>
                </a:solidFill>
                <a:latin typeface="微软雅黑" pitchFamily="34" charset="-122"/>
                <a:ea typeface="微软雅黑" pitchFamily="34" charset="-122"/>
                <a:cs typeface="宋体" charset="0"/>
              </a:endParaRPr>
            </a:p>
          </p:txBody>
        </p:sp>
        <p:sp>
          <p:nvSpPr>
            <p:cNvPr id="17" name="TextBox 4"/>
            <p:cNvSpPr txBox="1">
              <a:spLocks noChangeArrowheads="1"/>
            </p:cNvSpPr>
            <p:nvPr/>
          </p:nvSpPr>
          <p:spPr bwMode="auto">
            <a:xfrm>
              <a:off x="4074954" y="2287266"/>
              <a:ext cx="698972"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用户态</a:t>
              </a:r>
            </a:p>
          </p:txBody>
        </p:sp>
        <p:sp>
          <p:nvSpPr>
            <p:cNvPr id="18" name="TextBox 4"/>
            <p:cNvSpPr txBox="1">
              <a:spLocks noChangeArrowheads="1"/>
            </p:cNvSpPr>
            <p:nvPr/>
          </p:nvSpPr>
          <p:spPr bwMode="auto">
            <a:xfrm>
              <a:off x="4071910" y="2831143"/>
              <a:ext cx="713261" cy="267766"/>
            </a:xfrm>
            <a:prstGeom prst="rect">
              <a:avLst/>
            </a:prstGeom>
            <a:noFill/>
            <a:ln w="9525">
              <a:noFill/>
              <a:miter lim="800000"/>
              <a:headEnd/>
              <a:tailEnd/>
            </a:ln>
          </p:spPr>
          <p:txBody>
            <a:bodyPr wrap="square">
              <a:spAutoFit/>
            </a:bodyPr>
            <a:lstStyle/>
            <a:p>
              <a:pPr marL="0" lvl="1">
                <a:lnSpc>
                  <a:spcPct val="95000"/>
                </a:lnSpc>
                <a:buClr>
                  <a:srgbClr val="000099"/>
                </a:buClr>
                <a:defRPr/>
              </a:pPr>
              <a:r>
                <a:rPr lang="zh-CN" altLang="en-US" sz="1200" b="1" dirty="0">
                  <a:solidFill>
                    <a:srgbClr val="FFC000"/>
                  </a:solidFill>
                  <a:latin typeface="微软雅黑" pitchFamily="34" charset="-122"/>
                  <a:ea typeface="微软雅黑" pitchFamily="34" charset="-122"/>
                  <a:cs typeface="宋体" charset="0"/>
                </a:rPr>
                <a:t>内核态</a:t>
              </a:r>
            </a:p>
          </p:txBody>
        </p:sp>
        <p:sp>
          <p:nvSpPr>
            <p:cNvPr id="19" name="TextBox 4"/>
            <p:cNvSpPr txBox="1">
              <a:spLocks noChangeArrowheads="1"/>
            </p:cNvSpPr>
            <p:nvPr/>
          </p:nvSpPr>
          <p:spPr bwMode="auto">
            <a:xfrm>
              <a:off x="5538985" y="3223947"/>
              <a:ext cx="1409279" cy="1261884"/>
            </a:xfrm>
            <a:prstGeom prst="rect">
              <a:avLst/>
            </a:prstGeom>
            <a:noFill/>
            <a:ln w="9525">
              <a:noFill/>
              <a:miter lim="800000"/>
              <a:headEnd/>
              <a:tailEnd/>
            </a:ln>
          </p:spPr>
          <p:txBody>
            <a:bodyPr wrap="square">
              <a:spAutoFit/>
            </a:bodyPr>
            <a:lstStyle/>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write()</a:t>
              </a: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write()</a:t>
              </a:r>
            </a:p>
            <a:p>
              <a:pPr lvl="1" indent="-307975">
                <a:lnSpc>
                  <a:spcPct val="95000"/>
                </a:lnSpc>
                <a:buClr>
                  <a:srgbClr val="000099"/>
                </a:buClr>
                <a:defRPr/>
              </a:pPr>
              <a:r>
                <a:rPr lang="zh-CN" altLang="en-US" sz="1000" b="1" dirty="0">
                  <a:solidFill>
                    <a:srgbClr val="FFC000"/>
                  </a:solidFill>
                  <a:latin typeface="微软雅黑" pitchFamily="34" charset="-122"/>
                  <a:ea typeface="微软雅黑" pitchFamily="34" charset="-122"/>
                  <a:cs typeface="宋体" charset="0"/>
                </a:rPr>
                <a:t>系统调用实现</a:t>
              </a:r>
              <a:r>
                <a:rPr lang="en-US" altLang="zh-CN" sz="1000" b="1" dirty="0">
                  <a:solidFill>
                    <a:srgbClr val="FFC000"/>
                  </a:solidFill>
                  <a:latin typeface="微软雅黑" pitchFamily="34" charset="-122"/>
                  <a:ea typeface="微软雅黑" pitchFamily="34" charset="-122"/>
                  <a:cs typeface="宋体" charset="0"/>
                </a:rPr>
                <a:t>      </a:t>
              </a: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    </a:t>
              </a: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endParaRPr lang="en-US" altLang="zh-CN" sz="1000" b="1" dirty="0">
                <a:solidFill>
                  <a:srgbClr val="FFC000"/>
                </a:solidFill>
                <a:latin typeface="微软雅黑" pitchFamily="34" charset="-122"/>
                <a:ea typeface="微软雅黑" pitchFamily="34" charset="-122"/>
                <a:cs typeface="宋体" charset="0"/>
              </a:endParaRPr>
            </a:p>
            <a:p>
              <a:pPr lvl="1" indent="-307975">
                <a:lnSpc>
                  <a:spcPct val="95000"/>
                </a:lnSpc>
                <a:buClr>
                  <a:srgbClr val="000099"/>
                </a:buClr>
                <a:defRPr/>
              </a:pPr>
              <a:r>
                <a:rPr lang="en-US" altLang="zh-CN" sz="1000" b="1" dirty="0">
                  <a:solidFill>
                    <a:srgbClr val="FFC000"/>
                  </a:solidFill>
                  <a:latin typeface="微软雅黑" pitchFamily="34" charset="-122"/>
                  <a:ea typeface="微软雅黑" pitchFamily="34" charset="-122"/>
                  <a:cs typeface="宋体" charset="0"/>
                </a:rPr>
                <a:t>return</a:t>
              </a:r>
              <a:endParaRPr lang="zh-CN" altLang="en-US" sz="1000" b="1" dirty="0">
                <a:solidFill>
                  <a:srgbClr val="FFC000"/>
                </a:solidFill>
                <a:latin typeface="微软雅黑" pitchFamily="34" charset="-122"/>
                <a:ea typeface="微软雅黑" pitchFamily="34" charset="-122"/>
                <a:cs typeface="宋体" charset="0"/>
              </a:endParaRPr>
            </a:p>
          </p:txBody>
        </p:sp>
        <p:sp>
          <p:nvSpPr>
            <p:cNvPr id="20" name="TextBox 4"/>
            <p:cNvSpPr txBox="1">
              <a:spLocks noChangeArrowheads="1"/>
            </p:cNvSpPr>
            <p:nvPr/>
          </p:nvSpPr>
          <p:spPr bwMode="auto">
            <a:xfrm>
              <a:off x="4794915" y="3701264"/>
              <a:ext cx="214314" cy="20928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err="1">
                  <a:solidFill>
                    <a:srgbClr val="FFC000"/>
                  </a:solidFill>
                  <a:latin typeface="微软雅黑" pitchFamily="34" charset="-122"/>
                  <a:ea typeface="微软雅黑" pitchFamily="34" charset="-122"/>
                  <a:cs typeface="宋体" charset="0"/>
                </a:rPr>
                <a:t>i</a:t>
              </a:r>
              <a:endParaRPr lang="zh-CN" altLang="en-US" sz="800" b="1" dirty="0">
                <a:solidFill>
                  <a:srgbClr val="FFC000"/>
                </a:solidFill>
                <a:latin typeface="微软雅黑" pitchFamily="34" charset="-122"/>
                <a:ea typeface="微软雅黑" pitchFamily="34" charset="-122"/>
                <a:cs typeface="宋体" charset="0"/>
              </a:endParaRPr>
            </a:p>
          </p:txBody>
        </p:sp>
        <p:sp>
          <p:nvSpPr>
            <p:cNvPr id="21" name="TextBox 4"/>
            <p:cNvSpPr txBox="1">
              <a:spLocks noChangeArrowheads="1"/>
            </p:cNvSpPr>
            <p:nvPr/>
          </p:nvSpPr>
          <p:spPr bwMode="auto">
            <a:xfrm>
              <a:off x="5056551" y="3243310"/>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sp>
          <p:nvSpPr>
            <p:cNvPr id="22" name="TextBox 4"/>
            <p:cNvSpPr txBox="1">
              <a:spLocks noChangeArrowheads="1"/>
            </p:cNvSpPr>
            <p:nvPr/>
          </p:nvSpPr>
          <p:spPr bwMode="auto">
            <a:xfrm>
              <a:off x="5056551" y="3886252"/>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sp>
          <p:nvSpPr>
            <p:cNvPr id="24" name="TextBox 4"/>
            <p:cNvSpPr txBox="1">
              <a:spLocks noChangeArrowheads="1"/>
            </p:cNvSpPr>
            <p:nvPr/>
          </p:nvSpPr>
          <p:spPr bwMode="auto">
            <a:xfrm>
              <a:off x="5823040" y="3820448"/>
              <a:ext cx="214314" cy="443198"/>
            </a:xfrm>
            <a:prstGeom prst="rect">
              <a:avLst/>
            </a:prstGeom>
            <a:noFill/>
            <a:ln w="9525">
              <a:noFill/>
              <a:miter lim="800000"/>
              <a:headEnd/>
              <a:tailEnd/>
            </a:ln>
          </p:spPr>
          <p:txBody>
            <a:bodyPr wrap="square">
              <a:spAutoFit/>
            </a:bodyPr>
            <a:lstStyle/>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p>
            <a:p>
              <a:pPr marL="0" lvl="1">
                <a:lnSpc>
                  <a:spcPct val="95000"/>
                </a:lnSpc>
                <a:buClr>
                  <a:srgbClr val="000099"/>
                </a:buClr>
                <a:defRPr/>
              </a:pPr>
              <a:r>
                <a:rPr lang="en-US" altLang="zh-CN" sz="800" b="1" dirty="0">
                  <a:solidFill>
                    <a:srgbClr val="FFC000"/>
                  </a:solidFill>
                  <a:latin typeface="微软雅黑" pitchFamily="34" charset="-122"/>
                  <a:ea typeface="微软雅黑" pitchFamily="34" charset="-122"/>
                  <a:cs typeface="宋体" charset="0"/>
                </a:rPr>
                <a:t>.</a:t>
              </a:r>
              <a:endParaRPr lang="zh-CN" altLang="en-US" sz="800" b="1" dirty="0">
                <a:solidFill>
                  <a:srgbClr val="FFC000"/>
                </a:solidFill>
                <a:latin typeface="微软雅黑" pitchFamily="34" charset="-122"/>
                <a:ea typeface="微软雅黑" pitchFamily="34" charset="-122"/>
                <a:cs typeface="宋体" charset="0"/>
              </a:endParaRPr>
            </a:p>
          </p:txBody>
        </p:sp>
      </p:grpSp>
      <p:sp>
        <p:nvSpPr>
          <p:cNvPr id="2" name="标题 1">
            <a:extLst>
              <a:ext uri="{FF2B5EF4-FFF2-40B4-BE49-F238E27FC236}">
                <a16:creationId xmlns:a16="http://schemas.microsoft.com/office/drawing/2014/main" id="{6981F772-0BBA-7C68-42B3-29A22CD2FE9C}"/>
              </a:ext>
            </a:extLst>
          </p:cNvPr>
          <p:cNvSpPr>
            <a:spLocks noGrp="1"/>
          </p:cNvSpPr>
          <p:nvPr>
            <p:ph type="title"/>
          </p:nvPr>
        </p:nvSpPr>
        <p:spPr/>
        <p:txBody>
          <a:bodyPr>
            <a:normAutofit/>
          </a:bodyPr>
          <a:lstStyle/>
          <a:p>
            <a:r>
              <a:rPr lang="zh-CN" altLang="en-US" dirty="0"/>
              <a:t>标准</a:t>
            </a:r>
            <a:r>
              <a:rPr lang="en-US" altLang="zh-CN" dirty="0"/>
              <a:t>C</a:t>
            </a:r>
            <a:r>
              <a:rPr lang="zh-CN" altLang="en-US" dirty="0"/>
              <a:t>库的例子</a:t>
            </a:r>
          </a:p>
        </p:txBody>
      </p:sp>
      <p:sp>
        <p:nvSpPr>
          <p:cNvPr id="6" name="灯片编号占位符 5">
            <a:extLst>
              <a:ext uri="{FF2B5EF4-FFF2-40B4-BE49-F238E27FC236}">
                <a16:creationId xmlns:a16="http://schemas.microsoft.com/office/drawing/2014/main" id="{979C7BF9-D83E-2CD0-9EDA-B38CC611C28A}"/>
              </a:ext>
            </a:extLst>
          </p:cNvPr>
          <p:cNvSpPr>
            <a:spLocks noGrp="1"/>
          </p:cNvSpPr>
          <p:nvPr>
            <p:ph type="sldNum" sz="quarter" idx="12"/>
          </p:nvPr>
        </p:nvSpPr>
        <p:spPr/>
        <p:txBody>
          <a:bodyPr/>
          <a:lstStyle/>
          <a:p>
            <a:pPr>
              <a:defRPr/>
            </a:pPr>
            <a:fld id="{3884BE4A-665D-4750-B82A-97CE17AE2019}" type="slidenum">
              <a:rPr lang="en-US" altLang="ko-KR" smtClean="0"/>
              <a:pPr>
                <a:defRPr/>
              </a:pPr>
              <a:t>31</a:t>
            </a:fld>
            <a:endParaRPr lang="en-US" altLang="ko-KR" dirty="0"/>
          </a:p>
        </p:txBody>
      </p:sp>
    </p:spTree>
    <p:extLst>
      <p:ext uri="{BB962C8B-B14F-4D97-AF65-F5344CB8AC3E}">
        <p14:creationId xmlns:p14="http://schemas.microsoft.com/office/powerpoint/2010/main" val="355099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819912" y="2770708"/>
            <a:ext cx="1764132"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异常</a:t>
            </a:r>
            <a:endParaRPr lang="en-US" altLang="zh-CN" sz="1400" b="1" dirty="0">
              <a:latin typeface="微软雅黑" pitchFamily="34" charset="-122"/>
              <a:ea typeface="微软雅黑" pitchFamily="34" charset="-122"/>
            </a:endParaRPr>
          </a:p>
          <a:p>
            <a:pPr algn="ct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代码执行出错</a:t>
            </a:r>
            <a:r>
              <a:rPr lang="en-US" altLang="zh-CN" sz="1400" b="1" dirty="0">
                <a:latin typeface="微软雅黑" pitchFamily="34" charset="-122"/>
                <a:ea typeface="微软雅黑" pitchFamily="34" charset="-122"/>
              </a:rPr>
              <a:t>)</a:t>
            </a:r>
            <a:endParaRPr lang="zh-CN" altLang="en-US" sz="1400" b="1" dirty="0">
              <a:latin typeface="微软雅黑" pitchFamily="34" charset="-122"/>
              <a:ea typeface="微软雅黑" pitchFamily="34" charset="-122"/>
            </a:endParaRPr>
          </a:p>
        </p:txBody>
      </p:sp>
      <p:grpSp>
        <p:nvGrpSpPr>
          <p:cNvPr id="11" name="组合 10"/>
          <p:cNvGrpSpPr/>
          <p:nvPr/>
        </p:nvGrpSpPr>
        <p:grpSpPr>
          <a:xfrm>
            <a:off x="3572074" y="3374475"/>
            <a:ext cx="4612159" cy="1484183"/>
            <a:chOff x="4332267" y="2301450"/>
            <a:chExt cx="4612159" cy="1484183"/>
          </a:xfrm>
        </p:grpSpPr>
        <p:grpSp>
          <p:nvGrpSpPr>
            <p:cNvPr id="4" name="组合 3"/>
            <p:cNvGrpSpPr/>
            <p:nvPr/>
          </p:nvGrpSpPr>
          <p:grpSpPr>
            <a:xfrm>
              <a:off x="4332267" y="2301450"/>
              <a:ext cx="4612159" cy="1484183"/>
              <a:chOff x="4332267" y="2301450"/>
              <a:chExt cx="4612159" cy="1484183"/>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267" y="2301450"/>
                <a:ext cx="4612159" cy="1484183"/>
              </a:xfrm>
              <a:prstGeom prst="rect">
                <a:avLst/>
              </a:prstGeom>
            </p:spPr>
          </p:pic>
          <p:sp>
            <p:nvSpPr>
              <p:cNvPr id="35" name="矩形 34"/>
              <p:cNvSpPr/>
              <p:nvPr/>
            </p:nvSpPr>
            <p:spPr>
              <a:xfrm>
                <a:off x="4527889" y="2443801"/>
                <a:ext cx="851515"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异常服务</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例程</a:t>
                </a:r>
              </a:p>
            </p:txBody>
          </p:sp>
          <p:sp>
            <p:nvSpPr>
              <p:cNvPr id="36" name="矩形 35"/>
              <p:cNvSpPr/>
              <p:nvPr/>
            </p:nvSpPr>
            <p:spPr>
              <a:xfrm>
                <a:off x="5508104" y="2981289"/>
                <a:ext cx="1031051"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中断向量表</a:t>
                </a:r>
              </a:p>
            </p:txBody>
          </p:sp>
          <p:sp>
            <p:nvSpPr>
              <p:cNvPr id="37" name="矩形 36"/>
              <p:cNvSpPr/>
              <p:nvPr/>
            </p:nvSpPr>
            <p:spPr>
              <a:xfrm>
                <a:off x="6818474" y="2661856"/>
                <a:ext cx="684803"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调用表</a:t>
                </a:r>
              </a:p>
            </p:txBody>
          </p:sp>
          <p:sp>
            <p:nvSpPr>
              <p:cNvPr id="38" name="矩形 37"/>
              <p:cNvSpPr/>
              <p:nvPr/>
            </p:nvSpPr>
            <p:spPr>
              <a:xfrm>
                <a:off x="7768846" y="2401884"/>
                <a:ext cx="864339" cy="492443"/>
              </a:xfrm>
              <a:prstGeom prst="rect">
                <a:avLst/>
              </a:prstGeom>
            </p:spPr>
            <p:txBody>
              <a:bodyPr wrap="none">
                <a:spAutoFit/>
              </a:bodyPr>
              <a:lstStyle/>
              <a:p>
                <a:pPr algn="ctr"/>
                <a:r>
                  <a:rPr lang="zh-CN" altLang="en-US" sz="1300" b="1" dirty="0">
                    <a:solidFill>
                      <a:schemeClr val="bg1"/>
                    </a:solidFill>
                    <a:latin typeface="微软雅黑" pitchFamily="34" charset="-122"/>
                    <a:ea typeface="微软雅黑" pitchFamily="34" charset="-122"/>
                  </a:rPr>
                  <a:t>系统调用</a:t>
                </a:r>
                <a:endParaRPr lang="en-US" altLang="zh-CN" sz="1300" b="1" dirty="0">
                  <a:solidFill>
                    <a:schemeClr val="bg1"/>
                  </a:solidFill>
                  <a:latin typeface="微软雅黑" pitchFamily="34" charset="-122"/>
                  <a:ea typeface="微软雅黑" pitchFamily="34" charset="-122"/>
                </a:endParaRPr>
              </a:p>
              <a:p>
                <a:pPr algn="ctr"/>
                <a:r>
                  <a:rPr lang="zh-CN" altLang="en-US" sz="1300" b="1" dirty="0">
                    <a:solidFill>
                      <a:schemeClr val="bg1"/>
                    </a:solidFill>
                    <a:latin typeface="微软雅黑" pitchFamily="34" charset="-122"/>
                    <a:ea typeface="微软雅黑" pitchFamily="34" charset="-122"/>
                  </a:rPr>
                  <a:t>实现</a:t>
                </a:r>
              </a:p>
            </p:txBody>
          </p:sp>
          <p:sp>
            <p:nvSpPr>
              <p:cNvPr id="39" name="矩形 38"/>
              <p:cNvSpPr/>
              <p:nvPr/>
            </p:nvSpPr>
            <p:spPr>
              <a:xfrm>
                <a:off x="7951033" y="2936244"/>
                <a:ext cx="864339" cy="292388"/>
              </a:xfrm>
              <a:prstGeom prst="rect">
                <a:avLst/>
              </a:prstGeom>
            </p:spPr>
            <p:txBody>
              <a:bodyPr wrap="none">
                <a:spAutoFit/>
              </a:bodyPr>
              <a:lstStyle/>
              <a:p>
                <a:r>
                  <a:rPr lang="zh-CN" altLang="en-US" sz="1300" b="1" dirty="0">
                    <a:solidFill>
                      <a:schemeClr val="bg1"/>
                    </a:solidFill>
                    <a:latin typeface="微软雅黑" pitchFamily="34" charset="-122"/>
                    <a:ea typeface="微软雅黑" pitchFamily="34" charset="-122"/>
                  </a:rPr>
                  <a:t>设备驱动</a:t>
                </a:r>
              </a:p>
            </p:txBody>
          </p:sp>
        </p:grpSp>
        <p:sp>
          <p:nvSpPr>
            <p:cNvPr id="40" name="矩形 39"/>
            <p:cNvSpPr/>
            <p:nvPr/>
          </p:nvSpPr>
          <p:spPr>
            <a:xfrm>
              <a:off x="4447948" y="3372270"/>
              <a:ext cx="646331" cy="369332"/>
            </a:xfrm>
            <a:prstGeom prst="rect">
              <a:avLst/>
            </a:prstGeom>
          </p:spPr>
          <p:txBody>
            <a:bodyPr wrap="none">
              <a:spAutoFit/>
            </a:bodyPr>
            <a:lstStyle/>
            <a:p>
              <a:r>
                <a:rPr lang="zh-CN" altLang="en-US" b="1" dirty="0">
                  <a:solidFill>
                    <a:srgbClr val="FFFF00"/>
                  </a:solidFill>
                  <a:latin typeface="微软雅黑" pitchFamily="34" charset="-122"/>
                  <a:ea typeface="微软雅黑" pitchFamily="34" charset="-122"/>
                </a:rPr>
                <a:t>内核</a:t>
              </a:r>
            </a:p>
          </p:txBody>
        </p:sp>
      </p:grpSp>
      <p:grpSp>
        <p:nvGrpSpPr>
          <p:cNvPr id="65" name="组合 64"/>
          <p:cNvGrpSpPr/>
          <p:nvPr/>
        </p:nvGrpSpPr>
        <p:grpSpPr>
          <a:xfrm>
            <a:off x="4334085" y="1915011"/>
            <a:ext cx="3536220" cy="352591"/>
            <a:chOff x="1835696" y="1057759"/>
            <a:chExt cx="3536220" cy="352591"/>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059582"/>
              <a:ext cx="3536220" cy="350768"/>
            </a:xfrm>
            <a:prstGeom prst="rect">
              <a:avLst/>
            </a:prstGeom>
          </p:spPr>
        </p:pic>
        <p:sp>
          <p:nvSpPr>
            <p:cNvPr id="21" name="矩形 20"/>
            <p:cNvSpPr/>
            <p:nvPr/>
          </p:nvSpPr>
          <p:spPr>
            <a:xfrm>
              <a:off x="3110056" y="1057759"/>
              <a:ext cx="1091023" cy="338554"/>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应用程序</a:t>
              </a:r>
            </a:p>
          </p:txBody>
        </p:sp>
      </p:grpSp>
      <p:grpSp>
        <p:nvGrpSpPr>
          <p:cNvPr id="64" name="组合 63"/>
          <p:cNvGrpSpPr/>
          <p:nvPr/>
        </p:nvGrpSpPr>
        <p:grpSpPr>
          <a:xfrm>
            <a:off x="4430163" y="4445293"/>
            <a:ext cx="3586659" cy="1225596"/>
            <a:chOff x="1931772" y="3588043"/>
            <a:chExt cx="3586659" cy="1225596"/>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047" y="4458760"/>
              <a:ext cx="3456384" cy="354879"/>
            </a:xfrm>
            <a:prstGeom prst="rect">
              <a:avLst/>
            </a:prstGeom>
          </p:spPr>
        </p:pic>
        <p:sp>
          <p:nvSpPr>
            <p:cNvPr id="41" name="矩形 40"/>
            <p:cNvSpPr/>
            <p:nvPr/>
          </p:nvSpPr>
          <p:spPr>
            <a:xfrm>
              <a:off x="3229829" y="4458760"/>
              <a:ext cx="1005403"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外部设备</a:t>
              </a:r>
            </a:p>
          </p:txBody>
        </p:sp>
        <p:sp>
          <p:nvSpPr>
            <p:cNvPr id="42" name="矩形 41"/>
            <p:cNvSpPr/>
            <p:nvPr/>
          </p:nvSpPr>
          <p:spPr>
            <a:xfrm>
              <a:off x="1931772" y="4039661"/>
              <a:ext cx="670109" cy="338554"/>
            </a:xfrm>
            <a:prstGeom prst="rect">
              <a:avLst/>
            </a:prstGeom>
          </p:spPr>
          <p:txBody>
            <a:bodyPr wrap="square">
              <a:spAutoFit/>
            </a:bodyPr>
            <a:lstStyle/>
            <a:p>
              <a:r>
                <a:rPr lang="zh-CN" altLang="en-US" sz="1600" b="1" dirty="0">
                  <a:latin typeface="微软雅黑" pitchFamily="34" charset="-122"/>
                  <a:ea typeface="微软雅黑" pitchFamily="34" charset="-122"/>
                </a:rPr>
                <a:t>中断</a:t>
              </a:r>
            </a:p>
          </p:txBody>
        </p:sp>
        <p:sp>
          <p:nvSpPr>
            <p:cNvPr id="43" name="矩形 42"/>
            <p:cNvSpPr/>
            <p:nvPr/>
          </p:nvSpPr>
          <p:spPr>
            <a:xfrm>
              <a:off x="2745836" y="3968473"/>
              <a:ext cx="1071570" cy="523220"/>
            </a:xfrm>
            <a:prstGeom prst="rect">
              <a:avLst/>
            </a:prstGeom>
          </p:spPr>
          <p:txBody>
            <a:bodyPr wrap="square">
              <a:spAutoFit/>
            </a:bodyPr>
            <a:lstStyle/>
            <a:p>
              <a:pPr algn="ctr"/>
              <a:r>
                <a:rPr lang="zh-CN" altLang="en-US" sz="1400" b="1" dirty="0">
                  <a:latin typeface="微软雅黑" pitchFamily="34" charset="-122"/>
                  <a:ea typeface="微软雅黑" pitchFamily="34" charset="-122"/>
                </a:rPr>
                <a:t>设备访问数据流</a:t>
              </a:r>
            </a:p>
          </p:txBody>
        </p:sp>
        <p:cxnSp>
          <p:nvCxnSpPr>
            <p:cNvPr id="7" name="直接箭头连接符 6"/>
            <p:cNvCxnSpPr/>
            <p:nvPr/>
          </p:nvCxnSpPr>
          <p:spPr>
            <a:xfrm flipV="1">
              <a:off x="2537552" y="3816740"/>
              <a:ext cx="0" cy="5796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913816" y="4027071"/>
              <a:ext cx="0" cy="3894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201848" y="3588043"/>
              <a:ext cx="0" cy="8284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2825584" y="4001406"/>
              <a:ext cx="0" cy="394998"/>
            </a:xfrm>
            <a:prstGeom prst="straightConnector1">
              <a:avLst/>
            </a:prstGeom>
            <a:ln w="19050">
              <a:solidFill>
                <a:srgbClr val="C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9" name="直接箭头连接符 48"/>
          <p:cNvCxnSpPr/>
          <p:nvPr/>
        </p:nvCxnSpPr>
        <p:spPr>
          <a:xfrm>
            <a:off x="4863014" y="2302177"/>
            <a:ext cx="0" cy="146302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289147" y="2302177"/>
            <a:ext cx="386754" cy="11727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100272" y="2310108"/>
            <a:ext cx="2770035" cy="1468917"/>
            <a:chOff x="2601881" y="1452856"/>
            <a:chExt cx="2770035" cy="1468917"/>
          </a:xfrm>
        </p:grpSpPr>
        <p:grpSp>
          <p:nvGrpSpPr>
            <p:cNvPr id="68" name="组合 67"/>
            <p:cNvGrpSpPr/>
            <p:nvPr/>
          </p:nvGrpSpPr>
          <p:grpSpPr>
            <a:xfrm>
              <a:off x="2601881" y="2070911"/>
              <a:ext cx="2770035" cy="850862"/>
              <a:chOff x="2601881" y="2070911"/>
              <a:chExt cx="2770035" cy="850862"/>
            </a:xfrm>
          </p:grpSpPr>
          <p:grpSp>
            <p:nvGrpSpPr>
              <p:cNvPr id="67" name="组合 66"/>
              <p:cNvGrpSpPr/>
              <p:nvPr/>
            </p:nvGrpSpPr>
            <p:grpSpPr>
              <a:xfrm>
                <a:off x="2601881" y="2070911"/>
                <a:ext cx="2770035" cy="350768"/>
                <a:chOff x="2601881" y="2070911"/>
                <a:chExt cx="2770035" cy="350768"/>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1881" y="2070911"/>
                  <a:ext cx="2770035" cy="350768"/>
                </a:xfrm>
                <a:prstGeom prst="rect">
                  <a:avLst/>
                </a:prstGeom>
              </p:spPr>
            </p:pic>
            <p:sp>
              <p:nvSpPr>
                <p:cNvPr id="34" name="矩形 33"/>
                <p:cNvSpPr/>
                <p:nvPr/>
              </p:nvSpPr>
              <p:spPr>
                <a:xfrm>
                  <a:off x="3229829" y="2074821"/>
                  <a:ext cx="1415772"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系统调用接口</a:t>
                  </a:r>
                </a:p>
              </p:txBody>
            </p:sp>
          </p:grpSp>
          <p:cxnSp>
            <p:nvCxnSpPr>
              <p:cNvPr id="15" name="直接箭头连接符 14"/>
              <p:cNvCxnSpPr/>
              <p:nvPr/>
            </p:nvCxnSpPr>
            <p:spPr>
              <a:xfrm flipH="1">
                <a:off x="2765045" y="2448438"/>
                <a:ext cx="2080" cy="4733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4687096" y="2401043"/>
                <a:ext cx="10706" cy="2206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直接箭头连接符 52"/>
            <p:cNvCxnSpPr/>
            <p:nvPr/>
          </p:nvCxnSpPr>
          <p:spPr>
            <a:xfrm>
              <a:off x="2787957" y="1452856"/>
              <a:ext cx="6180" cy="5784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2888407" y="1452856"/>
              <a:ext cx="6180" cy="578436"/>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655568" y="1899639"/>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3551286" y="1899639"/>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5728218" y="2262373"/>
            <a:ext cx="1642812" cy="499973"/>
            <a:chOff x="3229829" y="1405121"/>
            <a:chExt cx="1642812" cy="499973"/>
          </a:xfrm>
        </p:grpSpPr>
        <p:grpSp>
          <p:nvGrpSpPr>
            <p:cNvPr id="66" name="组合 65"/>
            <p:cNvGrpSpPr/>
            <p:nvPr/>
          </p:nvGrpSpPr>
          <p:grpSpPr>
            <a:xfrm>
              <a:off x="3229829" y="1554326"/>
              <a:ext cx="1642812" cy="350768"/>
              <a:chOff x="3229829" y="1554326"/>
              <a:chExt cx="1642812" cy="350768"/>
            </a:xfrm>
          </p:grpSpPr>
          <p:pic>
            <p:nvPicPr>
              <p:cNvPr id="50" name="图片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9829" y="1554326"/>
                <a:ext cx="1642812" cy="350768"/>
              </a:xfrm>
              <a:prstGeom prst="rect">
                <a:avLst/>
              </a:prstGeom>
            </p:spPr>
          </p:pic>
          <p:sp>
            <p:nvSpPr>
              <p:cNvPr id="33" name="矩形 32"/>
              <p:cNvSpPr/>
              <p:nvPr/>
            </p:nvSpPr>
            <p:spPr>
              <a:xfrm>
                <a:off x="3541684" y="1560433"/>
                <a:ext cx="800219" cy="338554"/>
              </a:xfrm>
              <a:prstGeom prst="rect">
                <a:avLst/>
              </a:prstGeom>
            </p:spPr>
            <p:txBody>
              <a:bodyPr wrap="none">
                <a:spAutoFit/>
              </a:bodyPr>
              <a:lstStyle/>
              <a:p>
                <a:r>
                  <a:rPr lang="zh-CN" altLang="en-US" sz="1600" b="1" dirty="0">
                    <a:solidFill>
                      <a:schemeClr val="bg1"/>
                    </a:solidFill>
                    <a:latin typeface="微软雅黑" pitchFamily="34" charset="-122"/>
                    <a:ea typeface="微软雅黑" pitchFamily="34" charset="-122"/>
                  </a:rPr>
                  <a:t>函数库</a:t>
                </a:r>
              </a:p>
            </p:txBody>
          </p:sp>
        </p:grpSp>
        <p:cxnSp>
          <p:nvCxnSpPr>
            <p:cNvPr id="60" name="直接箭头连接符 59"/>
            <p:cNvCxnSpPr/>
            <p:nvPr/>
          </p:nvCxnSpPr>
          <p:spPr>
            <a:xfrm>
              <a:off x="4481768" y="1405121"/>
              <a:ext cx="1545" cy="154435"/>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377486" y="1405121"/>
              <a:ext cx="1545" cy="154435"/>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4370611" y="1577137"/>
              <a:ext cx="132776" cy="201563"/>
            </a:xfrm>
            <a:custGeom>
              <a:avLst/>
              <a:gdLst>
                <a:gd name="connsiteX0" fmla="*/ 0 w 199747"/>
                <a:gd name="connsiteY0" fmla="*/ 0 h 127328"/>
                <a:gd name="connsiteX1" fmla="*/ 41251 w 199747"/>
                <a:gd name="connsiteY1" fmla="*/ 116878 h 127328"/>
                <a:gd name="connsiteX2" fmla="*/ 178755 w 199747"/>
                <a:gd name="connsiteY2" fmla="*/ 110003 h 127328"/>
                <a:gd name="connsiteX3" fmla="*/ 199380 w 199747"/>
                <a:gd name="connsiteY3" fmla="*/ 13750 h 127328"/>
                <a:gd name="connsiteX4" fmla="*/ 192505 w 199747"/>
                <a:gd name="connsiteY4" fmla="*/ 20626 h 127328"/>
                <a:gd name="connsiteX5" fmla="*/ 199380 w 199747"/>
                <a:gd name="connsiteY5" fmla="*/ 13750 h 1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7" h="127328">
                  <a:moveTo>
                    <a:pt x="0" y="0"/>
                  </a:moveTo>
                  <a:cubicBezTo>
                    <a:pt x="5729" y="49272"/>
                    <a:pt x="11459" y="98544"/>
                    <a:pt x="41251" y="116878"/>
                  </a:cubicBezTo>
                  <a:cubicBezTo>
                    <a:pt x="71043" y="135212"/>
                    <a:pt x="152400" y="127191"/>
                    <a:pt x="178755" y="110003"/>
                  </a:cubicBezTo>
                  <a:cubicBezTo>
                    <a:pt x="205110" y="92815"/>
                    <a:pt x="197088" y="28646"/>
                    <a:pt x="199380" y="13750"/>
                  </a:cubicBezTo>
                  <a:cubicBezTo>
                    <a:pt x="201672" y="-1146"/>
                    <a:pt x="192505" y="20626"/>
                    <a:pt x="192505" y="20626"/>
                  </a:cubicBezTo>
                  <a:lnTo>
                    <a:pt x="199380" y="13750"/>
                  </a:ln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3BF579F0-23B7-A015-9A5E-EA62852AB792}"/>
              </a:ext>
            </a:extLst>
          </p:cNvPr>
          <p:cNvSpPr>
            <a:spLocks noGrp="1"/>
          </p:cNvSpPr>
          <p:nvPr>
            <p:ph type="title"/>
          </p:nvPr>
        </p:nvSpPr>
        <p:spPr/>
        <p:txBody>
          <a:bodyPr/>
          <a:lstStyle/>
          <a:p>
            <a:r>
              <a:rPr lang="zh-CN" altLang="en-US" dirty="0"/>
              <a:t>内核的进入与退出</a:t>
            </a:r>
          </a:p>
        </p:txBody>
      </p:sp>
      <p:sp>
        <p:nvSpPr>
          <p:cNvPr id="6" name="灯片编号占位符 5">
            <a:extLst>
              <a:ext uri="{FF2B5EF4-FFF2-40B4-BE49-F238E27FC236}">
                <a16:creationId xmlns:a16="http://schemas.microsoft.com/office/drawing/2014/main" id="{8A2464FB-779D-9505-D9C1-090AFFA116C4}"/>
              </a:ext>
            </a:extLst>
          </p:cNvPr>
          <p:cNvSpPr>
            <a:spLocks noGrp="1"/>
          </p:cNvSpPr>
          <p:nvPr>
            <p:ph type="sldNum" sz="quarter" idx="12"/>
          </p:nvPr>
        </p:nvSpPr>
        <p:spPr/>
        <p:txBody>
          <a:bodyPr/>
          <a:lstStyle/>
          <a:p>
            <a:pPr>
              <a:defRPr/>
            </a:pPr>
            <a:fld id="{3884BE4A-665D-4750-B82A-97CE17AE2019}" type="slidenum">
              <a:rPr lang="en-US" altLang="ko-KR" smtClean="0"/>
              <a:pPr>
                <a:defRPr/>
              </a:pPr>
              <a:t>32</a:t>
            </a:fld>
            <a:endParaRPr lang="en-US" altLang="ko-KR" dirty="0"/>
          </a:p>
        </p:txBody>
      </p:sp>
    </p:spTree>
    <p:extLst>
      <p:ext uri="{BB962C8B-B14F-4D97-AF65-F5344CB8AC3E}">
        <p14:creationId xmlns:p14="http://schemas.microsoft.com/office/powerpoint/2010/main" val="373845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par>
                                <p:cTn id="24" presetID="22" presetClass="entr" presetSubtype="1"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up)">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wipe(up)">
                                      <p:cBhvr>
                                        <p:cTn id="3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51309" y="1603584"/>
            <a:ext cx="4429125" cy="1386399"/>
            <a:chOff x="285750" y="768350"/>
            <a:chExt cx="4429125" cy="1386399"/>
          </a:xfrm>
        </p:grpSpPr>
        <p:sp>
          <p:nvSpPr>
            <p:cNvPr id="23554" name="TextBox 21"/>
            <p:cNvSpPr txBox="1">
              <a:spLocks noChangeArrowheads="1"/>
            </p:cNvSpPr>
            <p:nvPr/>
          </p:nvSpPr>
          <p:spPr bwMode="auto">
            <a:xfrm>
              <a:off x="642937" y="768350"/>
              <a:ext cx="3429000"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源头</a:t>
              </a:r>
            </a:p>
          </p:txBody>
        </p:sp>
        <p:sp>
          <p:nvSpPr>
            <p:cNvPr id="23555" name="矩形 22"/>
            <p:cNvSpPr>
              <a:spLocks noChangeArrowheads="1"/>
            </p:cNvSpPr>
            <p:nvPr/>
          </p:nvSpPr>
          <p:spPr bwMode="auto">
            <a:xfrm>
              <a:off x="285750" y="776287"/>
              <a:ext cx="324128" cy="369332"/>
            </a:xfrm>
            <a:prstGeom prst="rect">
              <a:avLst/>
            </a:prstGeom>
            <a:noFill/>
            <a:ln w="9525">
              <a:noFill/>
              <a:miter lim="800000"/>
              <a:headEnd/>
              <a:tailEnd/>
            </a:ln>
          </p:spPr>
          <p:txBody>
            <a:bodyPr wrap="none">
              <a:spAutoFit/>
            </a:bodyPr>
            <a:lstStyle/>
            <a:p>
              <a:r>
                <a:rPr lang="zh-CN" altLang="en-US" b="1">
                  <a:solidFill>
                    <a:srgbClr val="11576A"/>
                  </a:solidFill>
                  <a:latin typeface="张海山锐谐体2.0-授权联系：Samtype@QQ.com" pitchFamily="2" charset="-122"/>
                  <a:ea typeface="张海山锐谐体2.0-授权联系：Samtype@QQ.com" pitchFamily="2" charset="-122"/>
                </a:rPr>
                <a:t>■</a:t>
              </a:r>
              <a:endParaRPr lang="zh-CN" altLang="en-US" b="1">
                <a:latin typeface="Calibri" pitchFamily="34" charset="0"/>
              </a:endParaRPr>
            </a:p>
          </p:txBody>
        </p:sp>
        <p:sp>
          <p:nvSpPr>
            <p:cNvPr id="23556" name="TextBox 23"/>
            <p:cNvSpPr txBox="1">
              <a:spLocks noChangeArrowheads="1"/>
            </p:cNvSpPr>
            <p:nvPr/>
          </p:nvSpPr>
          <p:spPr bwMode="auto">
            <a:xfrm>
              <a:off x="966787" y="1054100"/>
              <a:ext cx="3357563"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中断：外设</a:t>
              </a:r>
            </a:p>
          </p:txBody>
        </p:sp>
        <p:pic>
          <p:nvPicPr>
            <p:cNvPr id="23557" name="图片 24" descr="小点1.png"/>
            <p:cNvPicPr>
              <a:picLocks noChangeAspect="1"/>
            </p:cNvPicPr>
            <p:nvPr/>
          </p:nvPicPr>
          <p:blipFill>
            <a:blip r:embed="rId2"/>
            <a:srcRect/>
            <a:stretch>
              <a:fillRect/>
            </a:stretch>
          </p:blipFill>
          <p:spPr bwMode="auto">
            <a:xfrm>
              <a:off x="792162" y="1147762"/>
              <a:ext cx="149225" cy="149225"/>
            </a:xfrm>
            <a:prstGeom prst="rect">
              <a:avLst/>
            </a:prstGeom>
            <a:noFill/>
            <a:ln w="9525">
              <a:noFill/>
              <a:miter lim="800000"/>
              <a:headEnd/>
              <a:tailEnd/>
            </a:ln>
          </p:spPr>
        </p:pic>
        <p:sp>
          <p:nvSpPr>
            <p:cNvPr id="23558" name="TextBox 25"/>
            <p:cNvSpPr txBox="1">
              <a:spLocks noChangeArrowheads="1"/>
            </p:cNvSpPr>
            <p:nvPr/>
          </p:nvSpPr>
          <p:spPr bwMode="auto">
            <a:xfrm>
              <a:off x="500062" y="1385885"/>
              <a:ext cx="4214813" cy="289310"/>
            </a:xfrm>
            <a:prstGeom prst="rect">
              <a:avLst/>
            </a:prstGeom>
            <a:noFill/>
            <a:ln w="9525">
              <a:noFill/>
              <a:miter lim="800000"/>
              <a:headEnd/>
              <a:tailEnd/>
            </a:ln>
          </p:spPr>
          <p:txBody>
            <a:bodyPr>
              <a:spAutoFit/>
            </a:bodyPr>
            <a:lstStyle/>
            <a:p>
              <a:pPr lvl="1">
                <a:lnSpc>
                  <a:spcPct val="80000"/>
                </a:lnSpc>
              </a:pPr>
              <a:r>
                <a:rPr lang="zh-CN" altLang="en-US" sz="1600" b="1" dirty="0">
                  <a:solidFill>
                    <a:srgbClr val="11576A"/>
                  </a:solidFill>
                  <a:latin typeface="微软雅黑" pitchFamily="34" charset="-122"/>
                  <a:ea typeface="微软雅黑" pitchFamily="34" charset="-122"/>
                </a:rPr>
                <a:t>异常：应用程序意想不到的行为</a:t>
              </a:r>
            </a:p>
          </p:txBody>
        </p:sp>
        <p:pic>
          <p:nvPicPr>
            <p:cNvPr id="23559" name="图片 26" descr="小点1.png"/>
            <p:cNvPicPr>
              <a:picLocks noChangeAspect="1"/>
            </p:cNvPicPr>
            <p:nvPr/>
          </p:nvPicPr>
          <p:blipFill>
            <a:blip r:embed="rId2"/>
            <a:srcRect/>
            <a:stretch>
              <a:fillRect/>
            </a:stretch>
          </p:blipFill>
          <p:spPr bwMode="auto">
            <a:xfrm>
              <a:off x="792162" y="1427160"/>
              <a:ext cx="149225" cy="149225"/>
            </a:xfrm>
            <a:prstGeom prst="rect">
              <a:avLst/>
            </a:prstGeom>
            <a:noFill/>
            <a:ln w="9525">
              <a:noFill/>
              <a:miter lim="800000"/>
              <a:headEnd/>
              <a:tailEnd/>
            </a:ln>
          </p:spPr>
        </p:pic>
        <p:sp>
          <p:nvSpPr>
            <p:cNvPr id="23560" name="TextBox 27"/>
            <p:cNvSpPr txBox="1">
              <a:spLocks noChangeArrowheads="1"/>
            </p:cNvSpPr>
            <p:nvPr/>
          </p:nvSpPr>
          <p:spPr bwMode="auto">
            <a:xfrm>
              <a:off x="500061" y="1668462"/>
              <a:ext cx="4143380" cy="486287"/>
            </a:xfrm>
            <a:prstGeom prst="rect">
              <a:avLst/>
            </a:prstGeom>
            <a:noFill/>
            <a:ln w="9525">
              <a:noFill/>
              <a:miter lim="800000"/>
              <a:headEnd/>
              <a:tailEnd/>
            </a:ln>
          </p:spPr>
          <p:txBody>
            <a:bodyPr wrap="square">
              <a:spAutoFit/>
            </a:bodyPr>
            <a:lstStyle/>
            <a:p>
              <a:pPr lvl="1">
                <a:lnSpc>
                  <a:spcPct val="80000"/>
                </a:lnSpc>
              </a:pPr>
              <a:r>
                <a:rPr lang="zh-CN" altLang="en-US" sz="1600" b="1" dirty="0">
                  <a:solidFill>
                    <a:srgbClr val="11576A"/>
                  </a:solidFill>
                  <a:latin typeface="微软雅黑" pitchFamily="34" charset="-122"/>
                  <a:ea typeface="微软雅黑" pitchFamily="34" charset="-122"/>
                </a:rPr>
                <a:t>系统调用：应用程序请求操作提供</a:t>
              </a:r>
              <a:endParaRPr lang="en-US" altLang="zh-CN" sz="1600" b="1" dirty="0">
                <a:solidFill>
                  <a:srgbClr val="11576A"/>
                </a:solidFill>
                <a:latin typeface="微软雅黑" pitchFamily="34" charset="-122"/>
                <a:ea typeface="微软雅黑" pitchFamily="34" charset="-122"/>
              </a:endParaRPr>
            </a:p>
            <a:p>
              <a:pPr lvl="1">
                <a:lnSpc>
                  <a:spcPct val="80000"/>
                </a:lnSpc>
              </a:pPr>
              <a:r>
                <a:rPr lang="en-US" altLang="zh-CN" sz="1600" b="1" dirty="0">
                  <a:solidFill>
                    <a:srgbClr val="11576A"/>
                  </a:solidFill>
                  <a:latin typeface="微软雅黑" pitchFamily="34" charset="-122"/>
                  <a:ea typeface="微软雅黑" pitchFamily="34" charset="-122"/>
                </a:rPr>
                <a:t>                 </a:t>
              </a:r>
              <a:r>
                <a:rPr lang="zh-CN" altLang="en-US" sz="1600" b="1" dirty="0">
                  <a:solidFill>
                    <a:srgbClr val="11576A"/>
                  </a:solidFill>
                  <a:latin typeface="微软雅黑" pitchFamily="34" charset="-122"/>
                  <a:ea typeface="微软雅黑" pitchFamily="34" charset="-122"/>
                </a:rPr>
                <a:t>服务</a:t>
              </a:r>
            </a:p>
          </p:txBody>
        </p:sp>
        <p:pic>
          <p:nvPicPr>
            <p:cNvPr id="23561" name="图片 28" descr="小点1.png"/>
            <p:cNvPicPr>
              <a:picLocks noChangeAspect="1"/>
            </p:cNvPicPr>
            <p:nvPr/>
          </p:nvPicPr>
          <p:blipFill>
            <a:blip r:embed="rId2"/>
            <a:srcRect/>
            <a:stretch>
              <a:fillRect/>
            </a:stretch>
          </p:blipFill>
          <p:spPr bwMode="auto">
            <a:xfrm>
              <a:off x="792162" y="1711325"/>
              <a:ext cx="149225" cy="149225"/>
            </a:xfrm>
            <a:prstGeom prst="rect">
              <a:avLst/>
            </a:prstGeom>
            <a:noFill/>
            <a:ln w="9525">
              <a:noFill/>
              <a:miter lim="800000"/>
              <a:headEnd/>
              <a:tailEnd/>
            </a:ln>
          </p:spPr>
        </p:pic>
      </p:grpSp>
      <p:grpSp>
        <p:nvGrpSpPr>
          <p:cNvPr id="20" name="组合 19"/>
          <p:cNvGrpSpPr/>
          <p:nvPr/>
        </p:nvGrpSpPr>
        <p:grpSpPr>
          <a:xfrm>
            <a:off x="751307" y="2898979"/>
            <a:ext cx="4038600" cy="1192601"/>
            <a:chOff x="285750" y="2063745"/>
            <a:chExt cx="4038600" cy="1192601"/>
          </a:xfrm>
        </p:grpSpPr>
        <p:sp>
          <p:nvSpPr>
            <p:cNvPr id="23562" name="TextBox 11"/>
            <p:cNvSpPr txBox="1">
              <a:spLocks noChangeArrowheads="1"/>
            </p:cNvSpPr>
            <p:nvPr/>
          </p:nvSpPr>
          <p:spPr bwMode="auto">
            <a:xfrm>
              <a:off x="642937" y="2127245"/>
              <a:ext cx="3429000" cy="289310"/>
            </a:xfrm>
            <a:prstGeom prst="rect">
              <a:avLst/>
            </a:prstGeom>
            <a:noFill/>
            <a:ln w="9525">
              <a:noFill/>
              <a:miter lim="800000"/>
              <a:headEnd/>
              <a:tailEnd/>
            </a:ln>
          </p:spPr>
          <p:txBody>
            <a:bodyPr>
              <a:spAutoFit/>
            </a:bodyPr>
            <a:lstStyle/>
            <a:p>
              <a:pPr>
                <a:lnSpc>
                  <a:spcPct val="80000"/>
                </a:lnSpc>
              </a:pPr>
              <a:r>
                <a:rPr lang="zh-CN" altLang="en-US" sz="1600" b="1" dirty="0">
                  <a:solidFill>
                    <a:srgbClr val="11576A"/>
                  </a:solidFill>
                  <a:latin typeface="微软雅黑" pitchFamily="34" charset="-122"/>
                  <a:ea typeface="微软雅黑" pitchFamily="34" charset="-122"/>
                </a:rPr>
                <a:t>响应方式 </a:t>
              </a:r>
            </a:p>
          </p:txBody>
        </p:sp>
        <p:sp>
          <p:nvSpPr>
            <p:cNvPr id="23563" name="矩形 12"/>
            <p:cNvSpPr>
              <a:spLocks noChangeArrowheads="1"/>
            </p:cNvSpPr>
            <p:nvPr/>
          </p:nvSpPr>
          <p:spPr bwMode="auto">
            <a:xfrm>
              <a:off x="285750" y="2063745"/>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3564" name="TextBox 13"/>
            <p:cNvSpPr txBox="1">
              <a:spLocks noChangeArrowheads="1"/>
            </p:cNvSpPr>
            <p:nvPr/>
          </p:nvSpPr>
          <p:spPr bwMode="auto">
            <a:xfrm>
              <a:off x="966787" y="2333694"/>
              <a:ext cx="3357563" cy="338554"/>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中断：异步</a:t>
              </a:r>
            </a:p>
          </p:txBody>
        </p:sp>
        <p:pic>
          <p:nvPicPr>
            <p:cNvPr id="23565" name="图片 14" descr="小点1.png"/>
            <p:cNvPicPr>
              <a:picLocks noChangeAspect="1"/>
            </p:cNvPicPr>
            <p:nvPr/>
          </p:nvPicPr>
          <p:blipFill>
            <a:blip r:embed="rId2"/>
            <a:srcRect/>
            <a:stretch>
              <a:fillRect/>
            </a:stretch>
          </p:blipFill>
          <p:spPr bwMode="auto">
            <a:xfrm>
              <a:off x="792162" y="2427357"/>
              <a:ext cx="149225" cy="149225"/>
            </a:xfrm>
            <a:prstGeom prst="rect">
              <a:avLst/>
            </a:prstGeom>
            <a:noFill/>
            <a:ln w="9525">
              <a:noFill/>
              <a:miter lim="800000"/>
              <a:headEnd/>
              <a:tailEnd/>
            </a:ln>
          </p:spPr>
        </p:pic>
        <p:sp>
          <p:nvSpPr>
            <p:cNvPr id="23566" name="TextBox 15"/>
            <p:cNvSpPr txBox="1">
              <a:spLocks noChangeArrowheads="1"/>
            </p:cNvSpPr>
            <p:nvPr/>
          </p:nvSpPr>
          <p:spPr bwMode="auto">
            <a:xfrm>
              <a:off x="500062" y="2678112"/>
              <a:ext cx="3214688" cy="289310"/>
            </a:xfrm>
            <a:prstGeom prst="rect">
              <a:avLst/>
            </a:prstGeom>
            <a:noFill/>
            <a:ln w="9525">
              <a:noFill/>
              <a:miter lim="800000"/>
              <a:headEnd/>
              <a:tailEnd/>
            </a:ln>
          </p:spPr>
          <p:txBody>
            <a:bodyPr>
              <a:spAutoFit/>
            </a:bodyPr>
            <a:lstStyle/>
            <a:p>
              <a:pPr lvl="1">
                <a:lnSpc>
                  <a:spcPct val="80000"/>
                </a:lnSpc>
              </a:pPr>
              <a:r>
                <a:rPr lang="zh-CN" altLang="en-US" sz="1600" b="1">
                  <a:solidFill>
                    <a:srgbClr val="11576A"/>
                  </a:solidFill>
                  <a:latin typeface="微软雅黑" pitchFamily="34" charset="-122"/>
                  <a:ea typeface="微软雅黑" pitchFamily="34" charset="-122"/>
                </a:rPr>
                <a:t>异常：同步</a:t>
              </a:r>
            </a:p>
          </p:txBody>
        </p:sp>
        <p:pic>
          <p:nvPicPr>
            <p:cNvPr id="23567" name="图片 16" descr="小点1.png"/>
            <p:cNvPicPr>
              <a:picLocks noChangeAspect="1"/>
            </p:cNvPicPr>
            <p:nvPr/>
          </p:nvPicPr>
          <p:blipFill>
            <a:blip r:embed="rId2"/>
            <a:srcRect/>
            <a:stretch>
              <a:fillRect/>
            </a:stretch>
          </p:blipFill>
          <p:spPr bwMode="auto">
            <a:xfrm>
              <a:off x="792162" y="2719387"/>
              <a:ext cx="149225" cy="149225"/>
            </a:xfrm>
            <a:prstGeom prst="rect">
              <a:avLst/>
            </a:prstGeom>
            <a:noFill/>
            <a:ln w="9525">
              <a:noFill/>
              <a:miter lim="800000"/>
              <a:headEnd/>
              <a:tailEnd/>
            </a:ln>
          </p:spPr>
        </p:pic>
        <p:sp>
          <p:nvSpPr>
            <p:cNvPr id="23568" name="TextBox 17"/>
            <p:cNvSpPr txBox="1">
              <a:spLocks noChangeArrowheads="1"/>
            </p:cNvSpPr>
            <p:nvPr/>
          </p:nvSpPr>
          <p:spPr bwMode="auto">
            <a:xfrm>
              <a:off x="500062" y="2967036"/>
              <a:ext cx="3214688" cy="289310"/>
            </a:xfrm>
            <a:prstGeom prst="rect">
              <a:avLst/>
            </a:prstGeom>
            <a:noFill/>
            <a:ln w="9525">
              <a:noFill/>
              <a:miter lim="800000"/>
              <a:headEnd/>
              <a:tailEnd/>
            </a:ln>
          </p:spPr>
          <p:txBody>
            <a:bodyPr>
              <a:spAutoFit/>
            </a:bodyPr>
            <a:lstStyle/>
            <a:p>
              <a:pPr lvl="1">
                <a:lnSpc>
                  <a:spcPct val="80000"/>
                </a:lnSpc>
              </a:pPr>
              <a:r>
                <a:rPr lang="zh-CN" altLang="en-US" sz="1600" b="1" dirty="0">
                  <a:solidFill>
                    <a:srgbClr val="11576A"/>
                  </a:solidFill>
                  <a:latin typeface="微软雅黑" pitchFamily="34" charset="-122"/>
                  <a:ea typeface="微软雅黑" pitchFamily="34" charset="-122"/>
                </a:rPr>
                <a:t>系统调用：异步或同步</a:t>
              </a:r>
            </a:p>
          </p:txBody>
        </p:sp>
        <p:pic>
          <p:nvPicPr>
            <p:cNvPr id="23569" name="图片 18" descr="小点1.png"/>
            <p:cNvPicPr>
              <a:picLocks noChangeAspect="1"/>
            </p:cNvPicPr>
            <p:nvPr/>
          </p:nvPicPr>
          <p:blipFill>
            <a:blip r:embed="rId2"/>
            <a:srcRect/>
            <a:stretch>
              <a:fillRect/>
            </a:stretch>
          </p:blipFill>
          <p:spPr bwMode="auto">
            <a:xfrm>
              <a:off x="792162" y="3009898"/>
              <a:ext cx="149225" cy="149225"/>
            </a:xfrm>
            <a:prstGeom prst="rect">
              <a:avLst/>
            </a:prstGeom>
            <a:noFill/>
            <a:ln w="9525">
              <a:noFill/>
              <a:miter lim="800000"/>
              <a:headEnd/>
              <a:tailEnd/>
            </a:ln>
          </p:spPr>
        </p:pic>
      </p:grpSp>
      <p:grpSp>
        <p:nvGrpSpPr>
          <p:cNvPr id="21" name="组合 20"/>
          <p:cNvGrpSpPr/>
          <p:nvPr/>
        </p:nvGrpSpPr>
        <p:grpSpPr>
          <a:xfrm>
            <a:off x="751307" y="4159771"/>
            <a:ext cx="4271010" cy="1613285"/>
            <a:chOff x="285750" y="3201986"/>
            <a:chExt cx="4271010" cy="1613285"/>
          </a:xfrm>
        </p:grpSpPr>
        <p:sp>
          <p:nvSpPr>
            <p:cNvPr id="23570" name="TextBox 19"/>
            <p:cNvSpPr txBox="1">
              <a:spLocks noChangeArrowheads="1"/>
            </p:cNvSpPr>
            <p:nvPr/>
          </p:nvSpPr>
          <p:spPr bwMode="auto">
            <a:xfrm>
              <a:off x="642937" y="3275011"/>
              <a:ext cx="3429000" cy="289310"/>
            </a:xfrm>
            <a:prstGeom prst="rect">
              <a:avLst/>
            </a:prstGeom>
            <a:noFill/>
            <a:ln w="9525">
              <a:noFill/>
              <a:miter lim="800000"/>
              <a:headEnd/>
              <a:tailEnd/>
            </a:ln>
          </p:spPr>
          <p:txBody>
            <a:bodyPr>
              <a:spAutoFit/>
            </a:bodyPr>
            <a:lstStyle/>
            <a:p>
              <a:pPr>
                <a:lnSpc>
                  <a:spcPct val="80000"/>
                </a:lnSpc>
              </a:pPr>
              <a:r>
                <a:rPr lang="zh-CN" altLang="en-US" sz="1600" b="1" dirty="0">
                  <a:solidFill>
                    <a:srgbClr val="11576A"/>
                  </a:solidFill>
                  <a:latin typeface="微软雅黑" pitchFamily="34" charset="-122"/>
                  <a:ea typeface="微软雅黑" pitchFamily="34" charset="-122"/>
                </a:rPr>
                <a:t>处理机制</a:t>
              </a:r>
            </a:p>
          </p:txBody>
        </p:sp>
        <p:sp>
          <p:nvSpPr>
            <p:cNvPr id="23571" name="矩形 29"/>
            <p:cNvSpPr>
              <a:spLocks noChangeArrowheads="1"/>
            </p:cNvSpPr>
            <p:nvPr/>
          </p:nvSpPr>
          <p:spPr bwMode="auto">
            <a:xfrm>
              <a:off x="285750" y="3201986"/>
              <a:ext cx="324128" cy="369332"/>
            </a:xfrm>
            <a:prstGeom prst="rect">
              <a:avLst/>
            </a:prstGeom>
            <a:noFill/>
            <a:ln w="9525">
              <a:noFill/>
              <a:miter lim="800000"/>
              <a:headEnd/>
              <a:tailEnd/>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itchFamily="34" charset="0"/>
              </a:endParaRPr>
            </a:p>
          </p:txBody>
        </p:sp>
        <p:sp>
          <p:nvSpPr>
            <p:cNvPr id="23572" name="TextBox 30"/>
            <p:cNvSpPr txBox="1">
              <a:spLocks noChangeArrowheads="1"/>
            </p:cNvSpPr>
            <p:nvPr/>
          </p:nvSpPr>
          <p:spPr bwMode="auto">
            <a:xfrm>
              <a:off x="984885" y="3470273"/>
              <a:ext cx="3571875" cy="584775"/>
            </a:xfrm>
            <a:prstGeom prst="rect">
              <a:avLst/>
            </a:prstGeom>
            <a:noFill/>
            <a:ln w="9525">
              <a:noFill/>
              <a:miter lim="800000"/>
              <a:headEnd/>
              <a:tailEnd/>
            </a:ln>
          </p:spPr>
          <p:txBody>
            <a:bodyPr>
              <a:spAutoFit/>
            </a:bodyPr>
            <a:lstStyle/>
            <a:p>
              <a:r>
                <a:rPr lang="zh-CN" altLang="en-US" sz="1600" b="1" dirty="0">
                  <a:solidFill>
                    <a:srgbClr val="11576A"/>
                  </a:solidFill>
                  <a:latin typeface="微软雅黑" pitchFamily="34" charset="-122"/>
                  <a:ea typeface="微软雅黑" pitchFamily="34" charset="-122"/>
                </a:rPr>
                <a:t>中断：持续，对用户应用程序</a:t>
              </a:r>
              <a:endParaRPr lang="en-US" altLang="zh-CN" sz="1600" b="1" dirty="0">
                <a:solidFill>
                  <a:srgbClr val="11576A"/>
                </a:solidFill>
                <a:latin typeface="微软雅黑" pitchFamily="34" charset="-122"/>
                <a:ea typeface="微软雅黑" pitchFamily="34" charset="-122"/>
              </a:endParaRPr>
            </a:p>
            <a:p>
              <a:r>
                <a:rPr lang="zh-CN" altLang="en-US" sz="1600" b="1" dirty="0">
                  <a:solidFill>
                    <a:srgbClr val="11576A"/>
                  </a:solidFill>
                  <a:latin typeface="微软雅黑" pitchFamily="34" charset="-122"/>
                  <a:ea typeface="微软雅黑" pitchFamily="34" charset="-122"/>
                </a:rPr>
                <a:t>          是透明的</a:t>
              </a:r>
            </a:p>
          </p:txBody>
        </p:sp>
        <p:pic>
          <p:nvPicPr>
            <p:cNvPr id="23573" name="图片 31" descr="小点1.png"/>
            <p:cNvPicPr>
              <a:picLocks noChangeAspect="1"/>
            </p:cNvPicPr>
            <p:nvPr/>
          </p:nvPicPr>
          <p:blipFill>
            <a:blip r:embed="rId2"/>
            <a:srcRect/>
            <a:stretch>
              <a:fillRect/>
            </a:stretch>
          </p:blipFill>
          <p:spPr bwMode="auto">
            <a:xfrm>
              <a:off x="792162" y="3554411"/>
              <a:ext cx="149225" cy="149225"/>
            </a:xfrm>
            <a:prstGeom prst="rect">
              <a:avLst/>
            </a:prstGeom>
            <a:noFill/>
            <a:ln w="9525">
              <a:noFill/>
              <a:miter lim="800000"/>
              <a:headEnd/>
              <a:tailEnd/>
            </a:ln>
          </p:spPr>
        </p:pic>
        <p:sp>
          <p:nvSpPr>
            <p:cNvPr id="23574" name="TextBox 32"/>
            <p:cNvSpPr txBox="1">
              <a:spLocks noChangeArrowheads="1"/>
            </p:cNvSpPr>
            <p:nvPr/>
          </p:nvSpPr>
          <p:spPr bwMode="auto">
            <a:xfrm>
              <a:off x="500062" y="4041773"/>
              <a:ext cx="3929065" cy="486287"/>
            </a:xfrm>
            <a:prstGeom prst="rect">
              <a:avLst/>
            </a:prstGeom>
            <a:noFill/>
            <a:ln w="9525">
              <a:noFill/>
              <a:miter lim="800000"/>
              <a:headEnd/>
              <a:tailEnd/>
            </a:ln>
          </p:spPr>
          <p:txBody>
            <a:bodyPr wrap="square">
              <a:spAutoFit/>
            </a:bodyPr>
            <a:lstStyle/>
            <a:p>
              <a:pPr lvl="1">
                <a:lnSpc>
                  <a:spcPct val="80000"/>
                </a:lnSpc>
              </a:pPr>
              <a:r>
                <a:rPr lang="zh-CN" altLang="en-US" sz="1600" b="1" dirty="0">
                  <a:solidFill>
                    <a:srgbClr val="11576A"/>
                  </a:solidFill>
                  <a:latin typeface="微软雅黑" pitchFamily="34" charset="-122"/>
                  <a:ea typeface="微软雅黑" pitchFamily="34" charset="-122"/>
                </a:rPr>
                <a:t>异常：杀死或者重新执行意想不到的</a:t>
              </a:r>
              <a:endParaRPr lang="en-US" altLang="zh-CN" sz="1600" b="1" dirty="0">
                <a:solidFill>
                  <a:srgbClr val="11576A"/>
                </a:solidFill>
                <a:latin typeface="微软雅黑" pitchFamily="34" charset="-122"/>
                <a:ea typeface="微软雅黑" pitchFamily="34" charset="-122"/>
              </a:endParaRPr>
            </a:p>
            <a:p>
              <a:pPr lvl="1">
                <a:lnSpc>
                  <a:spcPct val="80000"/>
                </a:lnSpc>
              </a:pPr>
              <a:r>
                <a:rPr lang="zh-CN" altLang="en-US" sz="1600" b="1" dirty="0">
                  <a:solidFill>
                    <a:srgbClr val="11576A"/>
                  </a:solidFill>
                  <a:latin typeface="微软雅黑" pitchFamily="34" charset="-122"/>
                  <a:ea typeface="微软雅黑" pitchFamily="34" charset="-122"/>
                </a:rPr>
                <a:t>          应用程序指令</a:t>
              </a:r>
            </a:p>
          </p:txBody>
        </p:sp>
        <p:pic>
          <p:nvPicPr>
            <p:cNvPr id="23575" name="图片 33" descr="小点1.png"/>
            <p:cNvPicPr>
              <a:picLocks noChangeAspect="1"/>
            </p:cNvPicPr>
            <p:nvPr/>
          </p:nvPicPr>
          <p:blipFill>
            <a:blip r:embed="rId2"/>
            <a:srcRect/>
            <a:stretch>
              <a:fillRect/>
            </a:stretch>
          </p:blipFill>
          <p:spPr bwMode="auto">
            <a:xfrm>
              <a:off x="792162" y="4086223"/>
              <a:ext cx="149225" cy="149225"/>
            </a:xfrm>
            <a:prstGeom prst="rect">
              <a:avLst/>
            </a:prstGeom>
            <a:noFill/>
            <a:ln w="9525">
              <a:noFill/>
              <a:miter lim="800000"/>
              <a:headEnd/>
              <a:tailEnd/>
            </a:ln>
          </p:spPr>
        </p:pic>
        <p:sp>
          <p:nvSpPr>
            <p:cNvPr id="23576" name="TextBox 34"/>
            <p:cNvSpPr txBox="1">
              <a:spLocks noChangeArrowheads="1"/>
            </p:cNvSpPr>
            <p:nvPr/>
          </p:nvSpPr>
          <p:spPr bwMode="auto">
            <a:xfrm>
              <a:off x="500062" y="4525961"/>
              <a:ext cx="3214688" cy="289310"/>
            </a:xfrm>
            <a:prstGeom prst="rect">
              <a:avLst/>
            </a:prstGeom>
            <a:noFill/>
            <a:ln w="9525">
              <a:noFill/>
              <a:miter lim="800000"/>
              <a:headEnd/>
              <a:tailEnd/>
            </a:ln>
          </p:spPr>
          <p:txBody>
            <a:bodyPr>
              <a:spAutoFit/>
            </a:bodyPr>
            <a:lstStyle/>
            <a:p>
              <a:pPr lvl="1">
                <a:lnSpc>
                  <a:spcPct val="80000"/>
                </a:lnSpc>
              </a:pPr>
              <a:r>
                <a:rPr lang="zh-CN" altLang="en-US" sz="1600" b="1">
                  <a:solidFill>
                    <a:srgbClr val="11576A"/>
                  </a:solidFill>
                  <a:latin typeface="微软雅黑" pitchFamily="34" charset="-122"/>
                  <a:ea typeface="微软雅黑" pitchFamily="34" charset="-122"/>
                </a:rPr>
                <a:t>系统调用：等待和持续</a:t>
              </a:r>
            </a:p>
          </p:txBody>
        </p:sp>
        <p:pic>
          <p:nvPicPr>
            <p:cNvPr id="23577" name="图片 35" descr="小点1.png"/>
            <p:cNvPicPr>
              <a:picLocks noChangeAspect="1"/>
            </p:cNvPicPr>
            <p:nvPr/>
          </p:nvPicPr>
          <p:blipFill>
            <a:blip r:embed="rId2"/>
            <a:srcRect/>
            <a:stretch>
              <a:fillRect/>
            </a:stretch>
          </p:blipFill>
          <p:spPr bwMode="auto">
            <a:xfrm>
              <a:off x="792162" y="4568823"/>
              <a:ext cx="149225" cy="149225"/>
            </a:xfrm>
            <a:prstGeom prst="rect">
              <a:avLst/>
            </a:prstGeom>
            <a:noFill/>
            <a:ln w="9525">
              <a:noFill/>
              <a:miter lim="800000"/>
              <a:headEnd/>
              <a:tailEnd/>
            </a:ln>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894" y="1923278"/>
            <a:ext cx="4840610" cy="3459935"/>
          </a:xfrm>
          <a:prstGeom prst="rect">
            <a:avLst/>
          </a:prstGeom>
        </p:spPr>
      </p:pic>
      <p:cxnSp>
        <p:nvCxnSpPr>
          <p:cNvPr id="5" name="直接箭头连接符 4"/>
          <p:cNvCxnSpPr/>
          <p:nvPr/>
        </p:nvCxnSpPr>
        <p:spPr>
          <a:xfrm flipV="1">
            <a:off x="7785097" y="4437112"/>
            <a:ext cx="0" cy="521902"/>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8001121" y="3170321"/>
            <a:ext cx="0" cy="460305"/>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634206" y="2284410"/>
            <a:ext cx="0" cy="1333502"/>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0198994" y="4238526"/>
            <a:ext cx="0" cy="762771"/>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9743063" y="3143318"/>
            <a:ext cx="0" cy="230069"/>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7132078" y="2255407"/>
            <a:ext cx="360040" cy="1109315"/>
          </a:xfrm>
          <a:prstGeom prst="straightConnector1">
            <a:avLst/>
          </a:prstGeom>
          <a:ln w="38100">
            <a:solidFill>
              <a:srgbClr val="D60093"/>
            </a:solidFill>
            <a:tailEnd type="triangl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F0B493A4-BC72-5F55-019D-DBB3C06B67AE}"/>
              </a:ext>
            </a:extLst>
          </p:cNvPr>
          <p:cNvSpPr>
            <a:spLocks noGrp="1"/>
          </p:cNvSpPr>
          <p:nvPr>
            <p:ph type="title"/>
          </p:nvPr>
        </p:nvSpPr>
        <p:spPr/>
        <p:txBody>
          <a:bodyPr>
            <a:normAutofit/>
          </a:bodyPr>
          <a:lstStyle/>
          <a:p>
            <a:r>
              <a:rPr lang="zh-CN" altLang="en-US" dirty="0"/>
              <a:t>中断、异常和系统调用比较</a:t>
            </a:r>
          </a:p>
        </p:txBody>
      </p:sp>
      <p:sp>
        <p:nvSpPr>
          <p:cNvPr id="4" name="灯片编号占位符 3">
            <a:extLst>
              <a:ext uri="{FF2B5EF4-FFF2-40B4-BE49-F238E27FC236}">
                <a16:creationId xmlns:a16="http://schemas.microsoft.com/office/drawing/2014/main" id="{56D3745D-AE51-9D7D-57E0-758F6075CCB3}"/>
              </a:ext>
            </a:extLst>
          </p:cNvPr>
          <p:cNvSpPr>
            <a:spLocks noGrp="1"/>
          </p:cNvSpPr>
          <p:nvPr>
            <p:ph type="sldNum" sz="quarter" idx="12"/>
          </p:nvPr>
        </p:nvSpPr>
        <p:spPr/>
        <p:txBody>
          <a:bodyPr/>
          <a:lstStyle/>
          <a:p>
            <a:pPr>
              <a:defRPr/>
            </a:pPr>
            <a:fld id="{3884BE4A-665D-4750-B82A-97CE17AE2019}" type="slidenum">
              <a:rPr lang="en-US" altLang="ko-KR" smtClean="0"/>
              <a:pPr>
                <a:defRPr/>
              </a:pPr>
              <a:t>33</a:t>
            </a:fld>
            <a:endParaRPr lang="en-US" altLang="ko-KR" dirty="0"/>
          </a:p>
        </p:txBody>
      </p:sp>
    </p:spTree>
    <p:extLst>
      <p:ext uri="{BB962C8B-B14F-4D97-AF65-F5344CB8AC3E}">
        <p14:creationId xmlns:p14="http://schemas.microsoft.com/office/powerpoint/2010/main" val="2847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par>
                                <p:cTn id="39" presetID="22" presetClass="entr" presetSubtype="1"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idx="4294967295"/>
          </p:nvPr>
        </p:nvSpPr>
        <p:spPr>
          <a:xfrm>
            <a:off x="695325" y="3088481"/>
            <a:ext cx="10801350" cy="681037"/>
          </a:xfrm>
          <a:prstGeom prst="rect">
            <a:avLst/>
          </a:prstGeom>
        </p:spPr>
        <p:txBody>
          <a:bodyPr>
            <a:normAutofit fontScale="90000"/>
          </a:bodyPr>
          <a:lstStyle/>
          <a:p>
            <a:r>
              <a:rPr lang="zh-CN" altLang="en-US" dirty="0"/>
              <a:t>既然空间是隔离的，进程间如何交换数据？</a:t>
            </a:r>
          </a:p>
        </p:txBody>
      </p:sp>
      <p:sp>
        <p:nvSpPr>
          <p:cNvPr id="2" name="灯片编号占位符 1">
            <a:extLst>
              <a:ext uri="{FF2B5EF4-FFF2-40B4-BE49-F238E27FC236}">
                <a16:creationId xmlns:a16="http://schemas.microsoft.com/office/drawing/2014/main" id="{90B21773-6D0D-F5B8-9986-73B2ED06E3F0}"/>
              </a:ext>
            </a:extLst>
          </p:cNvPr>
          <p:cNvSpPr>
            <a:spLocks noGrp="1"/>
          </p:cNvSpPr>
          <p:nvPr>
            <p:ph type="sldNum" sz="quarter" idx="12"/>
          </p:nvPr>
        </p:nvSpPr>
        <p:spPr/>
        <p:txBody>
          <a:bodyPr/>
          <a:lstStyle/>
          <a:p>
            <a:pPr>
              <a:defRPr/>
            </a:pPr>
            <a:fld id="{AB663DBB-39C3-4374-9444-C7CAB4963701}" type="slidenum">
              <a:rPr lang="en-US" altLang="ko-KR" smtClean="0"/>
              <a:pPr>
                <a:defRPr/>
              </a:pPr>
              <a:t>34</a:t>
            </a:fld>
            <a:endParaRPr lang="en-US" altLang="ko-KR"/>
          </a:p>
        </p:txBody>
      </p:sp>
    </p:spTree>
    <p:extLst>
      <p:ext uri="{BB962C8B-B14F-4D97-AF65-F5344CB8AC3E}">
        <p14:creationId xmlns:p14="http://schemas.microsoft.com/office/powerpoint/2010/main" val="4067685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进程的地址空间</a:t>
            </a:r>
          </a:p>
        </p:txBody>
      </p:sp>
      <p:sp>
        <p:nvSpPr>
          <p:cNvPr id="3" name="内容占位符 2"/>
          <p:cNvSpPr>
            <a:spLocks noGrp="1"/>
          </p:cNvSpPr>
          <p:nvPr>
            <p:ph idx="1"/>
          </p:nvPr>
        </p:nvSpPr>
        <p:spPr>
          <a:prstGeom prst="rect">
            <a:avLst/>
          </a:prstGeom>
        </p:spPr>
        <p:txBody>
          <a:bodyPr/>
          <a:lstStyle/>
          <a:p>
            <a:r>
              <a:rPr lang="zh-CN" altLang="en-US" dirty="0"/>
              <a:t>虚拟地址空间的分布图</a:t>
            </a:r>
            <a:endParaRPr lang="en-US" altLang="zh-CN" dirty="0"/>
          </a:p>
          <a:p>
            <a:endParaRPr lang="zh-CN" altLang="en-US" dirty="0"/>
          </a:p>
        </p:txBody>
      </p:sp>
      <p:sp>
        <p:nvSpPr>
          <p:cNvPr id="6" name="灯片编号占位符 5"/>
          <p:cNvSpPr>
            <a:spLocks noGrp="1"/>
          </p:cNvSpPr>
          <p:nvPr>
            <p:ph type="sldNum" sz="quarter" idx="12"/>
          </p:nvPr>
        </p:nvSpPr>
        <p:spPr>
          <a:xfrm>
            <a:off x="9347200" y="6508750"/>
            <a:ext cx="2844800" cy="304800"/>
          </a:xfrm>
          <a:prstGeom prst="rect">
            <a:avLst/>
          </a:prstGeom>
        </p:spPr>
        <p:txBody>
          <a:bodyPr/>
          <a:lstStyle/>
          <a:p>
            <a:pPr defTabSz="914400" fontAlgn="base">
              <a:spcAft>
                <a:spcPct val="0"/>
              </a:spcAft>
              <a:defRPr/>
            </a:pPr>
            <a:fld id="{32C7C19E-C979-4A8C-991F-EB73B2F94084}" type="slidenum">
              <a:rPr lang="en-US" altLang="ko-KR">
                <a:solidFill>
                  <a:srgbClr val="FFFFFF"/>
                </a:solidFill>
                <a:latin typeface="Verdana" panose="020B0604030504040204" pitchFamily="34" charset="0"/>
              </a:rPr>
              <a:pPr defTabSz="914400" fontAlgn="base">
                <a:spcAft>
                  <a:spcPct val="0"/>
                </a:spcAft>
                <a:defRPr/>
              </a:pPr>
              <a:t>35</a:t>
            </a:fld>
            <a:endParaRPr lang="en-US" altLang="ko-KR">
              <a:solidFill>
                <a:srgbClr val="FFFFFF"/>
              </a:solidFill>
              <a:latin typeface="Verdana" panose="020B0604030504040204" pitchFamily="34" charset="0"/>
            </a:endParaRPr>
          </a:p>
        </p:txBody>
      </p:sp>
      <p:sp>
        <p:nvSpPr>
          <p:cNvPr id="7" name="矩形 6"/>
          <p:cNvSpPr/>
          <p:nvPr/>
        </p:nvSpPr>
        <p:spPr bwMode="auto">
          <a:xfrm>
            <a:off x="2421106" y="2492896"/>
            <a:ext cx="3528392" cy="115212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0" name="矩形 9"/>
          <p:cNvSpPr/>
          <p:nvPr/>
        </p:nvSpPr>
        <p:spPr bwMode="auto">
          <a:xfrm rot="5400000">
            <a:off x="4801562" y="2497088"/>
            <a:ext cx="1143744" cy="115212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3" name="文本框 12"/>
          <p:cNvSpPr txBox="1"/>
          <p:nvPr/>
        </p:nvSpPr>
        <p:spPr>
          <a:xfrm>
            <a:off x="2501900" y="2852936"/>
            <a:ext cx="1971348"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P1</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17" name="文本框 16"/>
          <p:cNvSpPr txBox="1"/>
          <p:nvPr/>
        </p:nvSpPr>
        <p:spPr>
          <a:xfrm>
            <a:off x="5068870" y="2769332"/>
            <a:ext cx="924272" cy="707886"/>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内核</a:t>
            </a:r>
            <a:endParaRPr lang="en-US" altLang="zh-CN" sz="2000" b="1" dirty="0">
              <a:solidFill>
                <a:schemeClr val="bg1"/>
              </a:solidFill>
              <a:latin typeface="黑体" panose="02010609060101010101" pitchFamily="49" charset="-122"/>
              <a:ea typeface="黑体" panose="02010609060101010101" pitchFamily="49" charset="-122"/>
            </a:endParaRPr>
          </a:p>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空间</a:t>
            </a:r>
          </a:p>
        </p:txBody>
      </p:sp>
      <p:sp>
        <p:nvSpPr>
          <p:cNvPr id="18" name="矩形 17"/>
          <p:cNvSpPr/>
          <p:nvPr/>
        </p:nvSpPr>
        <p:spPr bwMode="auto">
          <a:xfrm>
            <a:off x="2403929" y="3861048"/>
            <a:ext cx="3528392" cy="1152128"/>
          </a:xfrm>
          <a:prstGeom prst="rect">
            <a:avLst/>
          </a:prstGeom>
          <a:solidFill>
            <a:srgbClr val="00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9" name="矩形 18"/>
          <p:cNvSpPr/>
          <p:nvPr/>
        </p:nvSpPr>
        <p:spPr bwMode="auto">
          <a:xfrm rot="5400000">
            <a:off x="4784385" y="3865240"/>
            <a:ext cx="1143744" cy="115212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20" name="文本框 19"/>
          <p:cNvSpPr txBox="1"/>
          <p:nvPr/>
        </p:nvSpPr>
        <p:spPr>
          <a:xfrm>
            <a:off x="2501901" y="4221088"/>
            <a:ext cx="1954171"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P2</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21" name="文本框 20"/>
          <p:cNvSpPr txBox="1"/>
          <p:nvPr/>
        </p:nvSpPr>
        <p:spPr>
          <a:xfrm>
            <a:off x="5051693" y="4137484"/>
            <a:ext cx="924272" cy="707886"/>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内核</a:t>
            </a:r>
            <a:endParaRPr lang="en-US" altLang="zh-CN" sz="2000" b="1" dirty="0">
              <a:solidFill>
                <a:schemeClr val="bg1"/>
              </a:solidFill>
              <a:latin typeface="黑体" panose="02010609060101010101" pitchFamily="49" charset="-122"/>
              <a:ea typeface="黑体" panose="02010609060101010101" pitchFamily="49" charset="-122"/>
            </a:endParaRPr>
          </a:p>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空间</a:t>
            </a:r>
          </a:p>
        </p:txBody>
      </p:sp>
      <p:sp>
        <p:nvSpPr>
          <p:cNvPr id="22" name="矩形 21"/>
          <p:cNvSpPr/>
          <p:nvPr/>
        </p:nvSpPr>
        <p:spPr bwMode="auto">
          <a:xfrm>
            <a:off x="2403929" y="5229200"/>
            <a:ext cx="3528392" cy="1152128"/>
          </a:xfrm>
          <a:prstGeom prst="rect">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23" name="矩形 22"/>
          <p:cNvSpPr/>
          <p:nvPr/>
        </p:nvSpPr>
        <p:spPr bwMode="auto">
          <a:xfrm rot="5400000">
            <a:off x="4784385" y="5233392"/>
            <a:ext cx="1143744" cy="115212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24" name="文本框 23"/>
          <p:cNvSpPr txBox="1"/>
          <p:nvPr/>
        </p:nvSpPr>
        <p:spPr>
          <a:xfrm>
            <a:off x="2533135" y="5589240"/>
            <a:ext cx="1922936"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chemeClr val="bg1"/>
                </a:solidFill>
                <a:latin typeface="Verdana" panose="020B0604030504040204" pitchFamily="34" charset="0"/>
                <a:ea typeface="微软雅黑" panose="020B0503020204020204" pitchFamily="34" charset="-122"/>
              </a:rPr>
              <a:t>进程</a:t>
            </a:r>
            <a:r>
              <a:rPr lang="en-US" altLang="zh-CN" dirty="0">
                <a:solidFill>
                  <a:schemeClr val="bg1"/>
                </a:solidFill>
                <a:latin typeface="Verdana" panose="020B0604030504040204" pitchFamily="34" charset="0"/>
                <a:ea typeface="微软雅黑" panose="020B0503020204020204" pitchFamily="34" charset="-122"/>
              </a:rPr>
              <a:t>P3</a:t>
            </a:r>
            <a:r>
              <a:rPr lang="zh-CN" altLang="en-US" dirty="0">
                <a:solidFill>
                  <a:schemeClr val="bg1"/>
                </a:solidFill>
                <a:latin typeface="Verdana" panose="020B0604030504040204" pitchFamily="34" charset="0"/>
                <a:ea typeface="微软雅黑" panose="020B0503020204020204" pitchFamily="34" charset="-122"/>
              </a:rPr>
              <a:t>用户空间</a:t>
            </a:r>
          </a:p>
        </p:txBody>
      </p:sp>
      <p:sp>
        <p:nvSpPr>
          <p:cNvPr id="25" name="文本框 24"/>
          <p:cNvSpPr txBox="1"/>
          <p:nvPr/>
        </p:nvSpPr>
        <p:spPr>
          <a:xfrm>
            <a:off x="5051693" y="5505636"/>
            <a:ext cx="924272" cy="707886"/>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内核</a:t>
            </a:r>
            <a:endParaRPr lang="en-US" altLang="zh-CN" sz="2000" b="1" dirty="0">
              <a:solidFill>
                <a:schemeClr val="bg1"/>
              </a:solidFill>
              <a:latin typeface="黑体" panose="02010609060101010101" pitchFamily="49" charset="-122"/>
              <a:ea typeface="黑体" panose="02010609060101010101" pitchFamily="49" charset="-122"/>
            </a:endParaRPr>
          </a:p>
          <a:p>
            <a:pPr defTabSz="914400" eaLnBrk="0" fontAlgn="base" hangingPunct="0">
              <a:spcBef>
                <a:spcPct val="0"/>
              </a:spcBef>
              <a:spcAft>
                <a:spcPct val="0"/>
              </a:spcAft>
              <a:defRPr/>
            </a:pPr>
            <a:r>
              <a:rPr lang="zh-CN" altLang="en-US" sz="2000" b="1" dirty="0">
                <a:solidFill>
                  <a:schemeClr val="bg1"/>
                </a:solidFill>
                <a:latin typeface="黑体" panose="02010609060101010101" pitchFamily="49" charset="-122"/>
                <a:ea typeface="黑体" panose="02010609060101010101" pitchFamily="49" charset="-122"/>
              </a:rPr>
              <a:t>空间</a:t>
            </a:r>
          </a:p>
        </p:txBody>
      </p:sp>
      <p:grpSp>
        <p:nvGrpSpPr>
          <p:cNvPr id="26" name="组合 25"/>
          <p:cNvGrpSpPr/>
          <p:nvPr/>
        </p:nvGrpSpPr>
        <p:grpSpPr>
          <a:xfrm>
            <a:off x="6152696" y="3395967"/>
            <a:ext cx="4721232" cy="1725906"/>
            <a:chOff x="1791236" y="3094477"/>
            <a:chExt cx="4721232" cy="1725906"/>
          </a:xfrm>
        </p:grpSpPr>
        <p:grpSp>
          <p:nvGrpSpPr>
            <p:cNvPr id="27" name="Group 6"/>
            <p:cNvGrpSpPr>
              <a:grpSpLocks/>
            </p:cNvGrpSpPr>
            <p:nvPr/>
          </p:nvGrpSpPr>
          <p:grpSpPr bwMode="auto">
            <a:xfrm>
              <a:off x="1791236" y="3094477"/>
              <a:ext cx="4721232" cy="1354485"/>
              <a:chOff x="0" y="0"/>
              <a:chExt cx="11959" cy="3430"/>
            </a:xfrm>
          </p:grpSpPr>
          <p:sp>
            <p:nvSpPr>
              <p:cNvPr id="32" name="Rectangle 8"/>
              <p:cNvSpPr>
                <a:spLocks noChangeArrowheads="1"/>
              </p:cNvSpPr>
              <p:nvPr/>
            </p:nvSpPr>
            <p:spPr bwMode="auto">
              <a:xfrm>
                <a:off x="3519" y="0"/>
                <a:ext cx="960" cy="1129"/>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11576A"/>
                    </a:solidFill>
                    <a:latin typeface="微软雅黑" pitchFamily="34" charset="-122"/>
                    <a:ea typeface="微软雅黑" pitchFamily="34" charset="-122"/>
                    <a:cs typeface="MS PGothic" charset="0"/>
                    <a:sym typeface="Comic Sans MS" charset="0"/>
                  </a:rPr>
                  <a:t>P</a:t>
                </a:r>
                <a:r>
                  <a:rPr lang="en-US" altLang="zh-CN" sz="1600" b="1" dirty="0">
                    <a:solidFill>
                      <a:srgbClr val="11576A"/>
                    </a:solidFill>
                    <a:latin typeface="微软雅黑" pitchFamily="34" charset="-122"/>
                    <a:ea typeface="微软雅黑" pitchFamily="34" charset="-122"/>
                    <a:cs typeface="MS PGothic" charset="0"/>
                    <a:sym typeface="Comic Sans MS" charset="0"/>
                  </a:rPr>
                  <a:t>1</a:t>
                </a:r>
                <a:endParaRPr lang="zh-CN" altLang="en-US" sz="1600" b="1" dirty="0">
                  <a:solidFill>
                    <a:srgbClr val="11576A"/>
                  </a:solidFill>
                  <a:latin typeface="微软雅黑" pitchFamily="34" charset="-122"/>
                  <a:ea typeface="微软雅黑" pitchFamily="34" charset="-122"/>
                  <a:cs typeface="MS PGothic" charset="0"/>
                </a:endParaRPr>
              </a:p>
            </p:txBody>
          </p:sp>
          <p:sp>
            <p:nvSpPr>
              <p:cNvPr id="33" name="Rectangle 9"/>
              <p:cNvSpPr>
                <a:spLocks noChangeArrowheads="1"/>
              </p:cNvSpPr>
              <p:nvPr/>
            </p:nvSpPr>
            <p:spPr bwMode="auto">
              <a:xfrm>
                <a:off x="4959" y="0"/>
                <a:ext cx="960" cy="1129"/>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11576A"/>
                    </a:solidFill>
                    <a:latin typeface="微软雅黑" pitchFamily="34" charset="-122"/>
                    <a:ea typeface="微软雅黑" pitchFamily="34" charset="-122"/>
                    <a:cs typeface="MS PGothic" charset="0"/>
                    <a:sym typeface="Comic Sans MS" charset="0"/>
                  </a:rPr>
                  <a:t>P</a:t>
                </a:r>
                <a:r>
                  <a:rPr lang="en-US" altLang="zh-CN" sz="1600" b="1" dirty="0">
                    <a:solidFill>
                      <a:srgbClr val="11576A"/>
                    </a:solidFill>
                    <a:latin typeface="微软雅黑" pitchFamily="34" charset="-122"/>
                    <a:ea typeface="微软雅黑" pitchFamily="34" charset="-122"/>
                    <a:cs typeface="MS PGothic" charset="0"/>
                    <a:sym typeface="Comic Sans MS" charset="0"/>
                  </a:rPr>
                  <a:t>2</a:t>
                </a:r>
                <a:endParaRPr lang="zh-CN" altLang="en-US" sz="1600" b="1" dirty="0">
                  <a:solidFill>
                    <a:srgbClr val="11576A"/>
                  </a:solidFill>
                  <a:latin typeface="微软雅黑" pitchFamily="34" charset="-122"/>
                  <a:ea typeface="微软雅黑" pitchFamily="34" charset="-122"/>
                  <a:cs typeface="MS PGothic" charset="0"/>
                </a:endParaRPr>
              </a:p>
            </p:txBody>
          </p:sp>
          <p:sp>
            <p:nvSpPr>
              <p:cNvPr id="34" name="Rectangle 10"/>
              <p:cNvSpPr>
                <a:spLocks noChangeArrowheads="1"/>
              </p:cNvSpPr>
              <p:nvPr/>
            </p:nvSpPr>
            <p:spPr bwMode="auto">
              <a:xfrm>
                <a:off x="6399" y="0"/>
                <a:ext cx="960" cy="1129"/>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FFFFFF"/>
                    </a:solidFill>
                    <a:latin typeface="微软雅黑" pitchFamily="34" charset="-122"/>
                    <a:ea typeface="微软雅黑" pitchFamily="34" charset="-122"/>
                    <a:cs typeface="MS PGothic" charset="0"/>
                    <a:sym typeface="Comic Sans MS" charset="0"/>
                  </a:rPr>
                  <a:t>P</a:t>
                </a:r>
                <a:r>
                  <a:rPr lang="en-US" altLang="zh-CN" sz="1600" b="1" dirty="0">
                    <a:solidFill>
                      <a:srgbClr val="FFFFFF"/>
                    </a:solidFill>
                    <a:latin typeface="微软雅黑" pitchFamily="34" charset="-122"/>
                    <a:ea typeface="微软雅黑" pitchFamily="34" charset="-122"/>
                    <a:cs typeface="MS PGothic" charset="0"/>
                    <a:sym typeface="Comic Sans MS" charset="0"/>
                  </a:rPr>
                  <a:t>3</a:t>
                </a:r>
                <a:endParaRPr lang="zh-CN" altLang="en-US" sz="1600" b="1" dirty="0">
                  <a:solidFill>
                    <a:srgbClr val="FFFFFF"/>
                  </a:solidFill>
                  <a:latin typeface="微软雅黑" pitchFamily="34" charset="-122"/>
                  <a:ea typeface="微软雅黑" pitchFamily="34" charset="-122"/>
                  <a:cs typeface="MS PGothic" charset="0"/>
                </a:endParaRPr>
              </a:p>
            </p:txBody>
          </p:sp>
          <p:sp>
            <p:nvSpPr>
              <p:cNvPr id="35" name="Rectangle 11"/>
              <p:cNvSpPr>
                <a:spLocks noChangeArrowheads="1"/>
              </p:cNvSpPr>
              <p:nvPr/>
            </p:nvSpPr>
            <p:spPr bwMode="auto">
              <a:xfrm>
                <a:off x="0" y="2710"/>
                <a:ext cx="1200" cy="720"/>
              </a:xfrm>
              <a:prstGeom prst="rect">
                <a:avLst/>
              </a:prstGeom>
              <a:solidFill>
                <a:srgbClr val="FF0000"/>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6" name="Rectangle 12"/>
              <p:cNvSpPr>
                <a:spLocks noChangeArrowheads="1"/>
              </p:cNvSpPr>
              <p:nvPr/>
            </p:nvSpPr>
            <p:spPr bwMode="auto">
              <a:xfrm>
                <a:off x="120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7" name="Rectangle 13"/>
              <p:cNvSpPr>
                <a:spLocks noChangeArrowheads="1"/>
              </p:cNvSpPr>
              <p:nvPr/>
            </p:nvSpPr>
            <p:spPr bwMode="auto">
              <a:xfrm>
                <a:off x="156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8" name="Rectangle 14"/>
              <p:cNvSpPr>
                <a:spLocks noChangeArrowheads="1"/>
              </p:cNvSpPr>
              <p:nvPr/>
            </p:nvSpPr>
            <p:spPr bwMode="auto">
              <a:xfrm>
                <a:off x="192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9" name="Rectangle 15"/>
              <p:cNvSpPr>
                <a:spLocks noChangeArrowheads="1"/>
              </p:cNvSpPr>
              <p:nvPr/>
            </p:nvSpPr>
            <p:spPr bwMode="auto">
              <a:xfrm>
                <a:off x="2280" y="2710"/>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0" name="Rectangle 16"/>
              <p:cNvSpPr>
                <a:spLocks noChangeArrowheads="1"/>
              </p:cNvSpPr>
              <p:nvPr/>
            </p:nvSpPr>
            <p:spPr bwMode="auto">
              <a:xfrm>
                <a:off x="2640" y="2710"/>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1" name="Rectangle 17"/>
              <p:cNvSpPr>
                <a:spLocks noChangeArrowheads="1"/>
              </p:cNvSpPr>
              <p:nvPr/>
            </p:nvSpPr>
            <p:spPr bwMode="auto">
              <a:xfrm>
                <a:off x="300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2" name="Rectangle 18"/>
              <p:cNvSpPr>
                <a:spLocks noChangeArrowheads="1"/>
              </p:cNvSpPr>
              <p:nvPr/>
            </p:nvSpPr>
            <p:spPr bwMode="auto">
              <a:xfrm>
                <a:off x="3360" y="2710"/>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3" name="Rectangle 19"/>
              <p:cNvSpPr>
                <a:spLocks noChangeArrowheads="1"/>
              </p:cNvSpPr>
              <p:nvPr/>
            </p:nvSpPr>
            <p:spPr bwMode="auto">
              <a:xfrm>
                <a:off x="372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4" name="Rectangle 20"/>
              <p:cNvSpPr>
                <a:spLocks noChangeArrowheads="1"/>
              </p:cNvSpPr>
              <p:nvPr/>
            </p:nvSpPr>
            <p:spPr bwMode="auto">
              <a:xfrm>
                <a:off x="4080" y="2710"/>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5" name="Rectangle 21"/>
              <p:cNvSpPr>
                <a:spLocks noChangeArrowheads="1"/>
              </p:cNvSpPr>
              <p:nvPr/>
            </p:nvSpPr>
            <p:spPr bwMode="auto">
              <a:xfrm>
                <a:off x="444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6" name="Rectangle 22"/>
              <p:cNvSpPr>
                <a:spLocks noChangeArrowheads="1"/>
              </p:cNvSpPr>
              <p:nvPr/>
            </p:nvSpPr>
            <p:spPr bwMode="auto">
              <a:xfrm>
                <a:off x="511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7" name="Rectangle 23"/>
              <p:cNvSpPr>
                <a:spLocks noChangeArrowheads="1"/>
              </p:cNvSpPr>
              <p:nvPr/>
            </p:nvSpPr>
            <p:spPr bwMode="auto">
              <a:xfrm>
                <a:off x="547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8" name="Rectangle 24"/>
              <p:cNvSpPr>
                <a:spLocks noChangeArrowheads="1"/>
              </p:cNvSpPr>
              <p:nvPr/>
            </p:nvSpPr>
            <p:spPr bwMode="auto">
              <a:xfrm>
                <a:off x="583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9" name="Rectangle 25"/>
              <p:cNvSpPr>
                <a:spLocks noChangeArrowheads="1"/>
              </p:cNvSpPr>
              <p:nvPr/>
            </p:nvSpPr>
            <p:spPr bwMode="auto">
              <a:xfrm>
                <a:off x="619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0" name="Rectangle 26"/>
              <p:cNvSpPr>
                <a:spLocks noChangeArrowheads="1"/>
              </p:cNvSpPr>
              <p:nvPr/>
            </p:nvSpPr>
            <p:spPr bwMode="auto">
              <a:xfrm>
                <a:off x="655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1" name="Rectangle 27"/>
              <p:cNvSpPr>
                <a:spLocks noChangeArrowheads="1"/>
              </p:cNvSpPr>
              <p:nvPr/>
            </p:nvSpPr>
            <p:spPr bwMode="auto">
              <a:xfrm>
                <a:off x="6919" y="2697"/>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2" name="Rectangle 28"/>
              <p:cNvSpPr>
                <a:spLocks noChangeArrowheads="1"/>
              </p:cNvSpPr>
              <p:nvPr/>
            </p:nvSpPr>
            <p:spPr bwMode="auto">
              <a:xfrm>
                <a:off x="727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3" name="Rectangle 29"/>
              <p:cNvSpPr>
                <a:spLocks noChangeArrowheads="1"/>
              </p:cNvSpPr>
              <p:nvPr/>
            </p:nvSpPr>
            <p:spPr bwMode="auto">
              <a:xfrm>
                <a:off x="763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4" name="Rectangle 30"/>
              <p:cNvSpPr>
                <a:spLocks noChangeArrowheads="1"/>
              </p:cNvSpPr>
              <p:nvPr/>
            </p:nvSpPr>
            <p:spPr bwMode="auto">
              <a:xfrm>
                <a:off x="799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5" name="Rectangle 31"/>
              <p:cNvSpPr>
                <a:spLocks noChangeArrowheads="1"/>
              </p:cNvSpPr>
              <p:nvPr/>
            </p:nvSpPr>
            <p:spPr bwMode="auto">
              <a:xfrm>
                <a:off x="835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6" name="Rectangle 32"/>
              <p:cNvSpPr>
                <a:spLocks noChangeArrowheads="1"/>
              </p:cNvSpPr>
              <p:nvPr/>
            </p:nvSpPr>
            <p:spPr bwMode="auto">
              <a:xfrm>
                <a:off x="871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7" name="Rectangle 33"/>
              <p:cNvSpPr>
                <a:spLocks noChangeArrowheads="1"/>
              </p:cNvSpPr>
              <p:nvPr/>
            </p:nvSpPr>
            <p:spPr bwMode="auto">
              <a:xfrm>
                <a:off x="907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8" name="Rectangle 34"/>
              <p:cNvSpPr>
                <a:spLocks noChangeArrowheads="1"/>
              </p:cNvSpPr>
              <p:nvPr/>
            </p:nvSpPr>
            <p:spPr bwMode="auto">
              <a:xfrm>
                <a:off x="943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9" name="Rectangle 35"/>
              <p:cNvSpPr>
                <a:spLocks noChangeArrowheads="1"/>
              </p:cNvSpPr>
              <p:nvPr/>
            </p:nvSpPr>
            <p:spPr bwMode="auto">
              <a:xfrm>
                <a:off x="979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0" name="Rectangle 36"/>
              <p:cNvSpPr>
                <a:spLocks noChangeArrowheads="1"/>
              </p:cNvSpPr>
              <p:nvPr/>
            </p:nvSpPr>
            <p:spPr bwMode="auto">
              <a:xfrm>
                <a:off x="1015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1" name="Rectangle 37"/>
              <p:cNvSpPr>
                <a:spLocks noChangeArrowheads="1"/>
              </p:cNvSpPr>
              <p:nvPr/>
            </p:nvSpPr>
            <p:spPr bwMode="auto">
              <a:xfrm>
                <a:off x="1051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2" name="Rectangle 38"/>
              <p:cNvSpPr>
                <a:spLocks noChangeArrowheads="1"/>
              </p:cNvSpPr>
              <p:nvPr/>
            </p:nvSpPr>
            <p:spPr bwMode="auto">
              <a:xfrm>
                <a:off x="1087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3" name="Rectangle 39"/>
              <p:cNvSpPr>
                <a:spLocks noChangeArrowheads="1"/>
              </p:cNvSpPr>
              <p:nvPr/>
            </p:nvSpPr>
            <p:spPr bwMode="auto">
              <a:xfrm>
                <a:off x="1123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4" name="Rectangle 40"/>
              <p:cNvSpPr>
                <a:spLocks noChangeArrowheads="1"/>
              </p:cNvSpPr>
              <p:nvPr/>
            </p:nvSpPr>
            <p:spPr bwMode="auto">
              <a:xfrm>
                <a:off x="1159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5" name="Rectangle 41"/>
              <p:cNvSpPr>
                <a:spLocks noChangeArrowheads="1"/>
              </p:cNvSpPr>
              <p:nvPr/>
            </p:nvSpPr>
            <p:spPr bwMode="auto">
              <a:xfrm>
                <a:off x="2838" y="1473"/>
                <a:ext cx="2761" cy="840"/>
              </a:xfrm>
              <a:prstGeom prst="rect">
                <a:avLst/>
              </a:prstGeom>
              <a:solidFill>
                <a:srgbClr val="FF0000"/>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400" b="1" dirty="0">
                    <a:solidFill>
                      <a:srgbClr val="FFFFFF"/>
                    </a:solidFill>
                    <a:latin typeface="微软雅黑" pitchFamily="34" charset="-122"/>
                    <a:ea typeface="微软雅黑" pitchFamily="34" charset="-122"/>
                    <a:cs typeface="MS PGothic" charset="0"/>
                  </a:rPr>
                  <a:t>内核</a:t>
                </a:r>
              </a:p>
            </p:txBody>
          </p:sp>
          <p:sp>
            <p:nvSpPr>
              <p:cNvPr id="66" name="Oval 46"/>
              <p:cNvSpPr>
                <a:spLocks noChangeArrowheads="1"/>
              </p:cNvSpPr>
              <p:nvPr/>
            </p:nvSpPr>
            <p:spPr bwMode="auto">
              <a:xfrm>
                <a:off x="5668" y="1324"/>
                <a:ext cx="1200" cy="1200"/>
              </a:xfrm>
              <a:prstGeom prst="ellipse">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200" b="1" spc="-100" dirty="0">
                    <a:solidFill>
                      <a:srgbClr val="11576A"/>
                    </a:solidFill>
                    <a:latin typeface="微软雅黑" pitchFamily="34" charset="-122"/>
                    <a:ea typeface="微软雅黑" pitchFamily="34" charset="-122"/>
                    <a:cs typeface="MS PGothic" charset="0"/>
                    <a:sym typeface="Comic Sans MS" charset="0"/>
                  </a:rPr>
                  <a:t>MMU</a:t>
                </a:r>
                <a:endParaRPr lang="zh-CN" altLang="en-US" sz="1200" b="1" spc="-100" dirty="0">
                  <a:solidFill>
                    <a:srgbClr val="11576A"/>
                  </a:solidFill>
                  <a:latin typeface="微软雅黑" pitchFamily="34" charset="-122"/>
                  <a:ea typeface="微软雅黑" pitchFamily="34" charset="-122"/>
                  <a:cs typeface="MS PGothic" charset="0"/>
                </a:endParaRPr>
              </a:p>
            </p:txBody>
          </p:sp>
        </p:grpSp>
        <p:sp>
          <p:nvSpPr>
            <p:cNvPr id="28" name="Text Box 42"/>
            <p:cNvSpPr>
              <a:spLocks noChangeArrowheads="1"/>
            </p:cNvSpPr>
            <p:nvPr/>
          </p:nvSpPr>
          <p:spPr bwMode="auto">
            <a:xfrm>
              <a:off x="2704515" y="4436628"/>
              <a:ext cx="1329508"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defTabSz="914400" fontAlgn="base">
                <a:spcBef>
                  <a:spcPct val="0"/>
                </a:spcBef>
                <a:spcAft>
                  <a:spcPct val="0"/>
                </a:spcAft>
                <a:defRPr/>
              </a:pPr>
              <a:r>
                <a:rPr lang="zh-CN" altLang="en-US" b="1" spc="-100" dirty="0">
                  <a:solidFill>
                    <a:srgbClr val="11576A"/>
                  </a:solidFill>
                  <a:latin typeface="微软雅黑" pitchFamily="34" charset="-122"/>
                  <a:ea typeface="微软雅黑" pitchFamily="34" charset="-122"/>
                  <a:cs typeface="MS PGothic" charset="0"/>
                  <a:sym typeface="Comic Sans MS" charset="0"/>
                </a:rPr>
                <a:t>物理内存  +</a:t>
              </a:r>
              <a:endParaRPr lang="zh-CN" altLang="en-US" b="1" spc="-100" dirty="0">
                <a:solidFill>
                  <a:srgbClr val="11576A"/>
                </a:solidFill>
                <a:latin typeface="微软雅黑" pitchFamily="34" charset="-122"/>
                <a:ea typeface="微软雅黑" pitchFamily="34" charset="-122"/>
                <a:cs typeface="MS PGothic" charset="0"/>
              </a:endParaRPr>
            </a:p>
          </p:txBody>
        </p:sp>
        <p:sp>
          <p:nvSpPr>
            <p:cNvPr id="29" name="Text Box 43"/>
            <p:cNvSpPr>
              <a:spLocks noChangeArrowheads="1"/>
            </p:cNvSpPr>
            <p:nvPr/>
          </p:nvSpPr>
          <p:spPr bwMode="auto">
            <a:xfrm>
              <a:off x="3895191" y="4444131"/>
              <a:ext cx="643424"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gn="ctr" defTabSz="914400" fontAlgn="base">
                <a:spcBef>
                  <a:spcPct val="0"/>
                </a:spcBef>
                <a:spcAft>
                  <a:spcPct val="0"/>
                </a:spcAft>
                <a:defRPr/>
              </a:pPr>
              <a:r>
                <a:rPr lang="zh-CN" altLang="en-US" b="1" dirty="0">
                  <a:solidFill>
                    <a:srgbClr val="11576A"/>
                  </a:solidFill>
                  <a:latin typeface="微软雅黑" pitchFamily="34" charset="-122"/>
                  <a:ea typeface="微软雅黑" pitchFamily="34" charset="-122"/>
                  <a:cs typeface="MS PGothic" charset="0"/>
                </a:rPr>
                <a:t>磁盘</a:t>
              </a:r>
            </a:p>
          </p:txBody>
        </p:sp>
        <p:sp>
          <p:nvSpPr>
            <p:cNvPr id="30" name="Text Box 43"/>
            <p:cNvSpPr>
              <a:spLocks noChangeArrowheads="1"/>
            </p:cNvSpPr>
            <p:nvPr/>
          </p:nvSpPr>
          <p:spPr bwMode="auto">
            <a:xfrm>
              <a:off x="4398843" y="4448870"/>
              <a:ext cx="1273403"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gn="ctr" defTabSz="914400" fontAlgn="base">
                <a:spcBef>
                  <a:spcPct val="0"/>
                </a:spcBef>
                <a:spcAft>
                  <a:spcPct val="0"/>
                </a:spcAft>
                <a:defRPr/>
              </a:pPr>
              <a:r>
                <a:rPr lang="zh-CN" altLang="en-US" b="1" spc="-100" dirty="0">
                  <a:solidFill>
                    <a:srgbClr val="11576A"/>
                  </a:solidFill>
                  <a:latin typeface="微软雅黑" pitchFamily="34" charset="-122"/>
                  <a:ea typeface="微软雅黑" pitchFamily="34" charset="-122"/>
                  <a:cs typeface="MS PGothic" charset="0"/>
                  <a:sym typeface="Comic Sans MS" charset="0"/>
                </a:rPr>
                <a:t>= 虚拟存储</a:t>
              </a:r>
              <a:endParaRPr lang="zh-CN" altLang="en-US" b="1" spc="-100" dirty="0">
                <a:solidFill>
                  <a:srgbClr val="11576A"/>
                </a:solidFill>
                <a:latin typeface="微软雅黑" pitchFamily="34" charset="-122"/>
                <a:ea typeface="微软雅黑" pitchFamily="34" charset="-122"/>
                <a:cs typeface="MS PGothic" charset="0"/>
              </a:endParaRPr>
            </a:p>
          </p:txBody>
        </p:sp>
      </p:grpSp>
    </p:spTree>
    <p:extLst>
      <p:ext uri="{BB962C8B-B14F-4D97-AF65-F5344CB8AC3E}">
        <p14:creationId xmlns:p14="http://schemas.microsoft.com/office/powerpoint/2010/main" val="13308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9" grpId="0" animBg="1"/>
      <p:bldP spid="21" grpId="0"/>
      <p:bldP spid="23" grpId="0" animBg="1"/>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进程之间如何交换信息</a:t>
            </a:r>
          </a:p>
        </p:txBody>
      </p:sp>
      <p:sp>
        <p:nvSpPr>
          <p:cNvPr id="3" name="内容占位符 2"/>
          <p:cNvSpPr>
            <a:spLocks noGrp="1"/>
          </p:cNvSpPr>
          <p:nvPr>
            <p:ph idx="1"/>
          </p:nvPr>
        </p:nvSpPr>
        <p:spPr>
          <a:prstGeom prst="rect">
            <a:avLst/>
          </a:prstGeom>
        </p:spPr>
        <p:txBody>
          <a:bodyPr/>
          <a:lstStyle/>
          <a:p>
            <a:r>
              <a:rPr lang="zh-CN" altLang="en-US" dirty="0"/>
              <a:t>虚拟地址空间的分布图</a:t>
            </a:r>
            <a:endParaRPr lang="en-US" altLang="zh-CN" dirty="0"/>
          </a:p>
          <a:p>
            <a:pPr lvl="1"/>
            <a:r>
              <a:rPr lang="zh-CN" altLang="en-US" dirty="0"/>
              <a:t>为了便于管理，内核没有一人一份，而是所有进程共享的（注意：这是一种图省事的方式，例如便于找到其他进程的上下文）</a:t>
            </a:r>
            <a:endParaRPr lang="en-US" altLang="zh-CN" dirty="0"/>
          </a:p>
          <a:p>
            <a:endParaRPr lang="zh-CN" altLang="en-US" dirty="0"/>
          </a:p>
        </p:txBody>
      </p:sp>
      <p:sp>
        <p:nvSpPr>
          <p:cNvPr id="6" name="灯片编号占位符 5"/>
          <p:cNvSpPr>
            <a:spLocks noGrp="1"/>
          </p:cNvSpPr>
          <p:nvPr>
            <p:ph type="sldNum" sz="quarter" idx="12"/>
          </p:nvPr>
        </p:nvSpPr>
        <p:spPr>
          <a:xfrm>
            <a:off x="9347200" y="6508750"/>
            <a:ext cx="2844800" cy="304800"/>
          </a:xfrm>
          <a:prstGeom prst="rect">
            <a:avLst/>
          </a:prstGeom>
        </p:spPr>
        <p:txBody>
          <a:bodyPr/>
          <a:lstStyle/>
          <a:p>
            <a:pPr defTabSz="914400" fontAlgn="base">
              <a:spcAft>
                <a:spcPct val="0"/>
              </a:spcAft>
              <a:defRPr/>
            </a:pPr>
            <a:fld id="{32C7C19E-C979-4A8C-991F-EB73B2F94084}" type="slidenum">
              <a:rPr lang="en-US" altLang="ko-KR">
                <a:solidFill>
                  <a:srgbClr val="FFFFFF"/>
                </a:solidFill>
                <a:latin typeface="Verdana" panose="020B0604030504040204" pitchFamily="34" charset="0"/>
              </a:rPr>
              <a:pPr defTabSz="914400" fontAlgn="base">
                <a:spcAft>
                  <a:spcPct val="0"/>
                </a:spcAft>
                <a:defRPr/>
              </a:pPr>
              <a:t>36</a:t>
            </a:fld>
            <a:endParaRPr lang="en-US" altLang="ko-KR">
              <a:solidFill>
                <a:srgbClr val="FFFFFF"/>
              </a:solidFill>
              <a:latin typeface="Verdana" panose="020B0604030504040204" pitchFamily="34" charset="0"/>
            </a:endParaRPr>
          </a:p>
        </p:txBody>
      </p:sp>
      <p:sp>
        <p:nvSpPr>
          <p:cNvPr id="8" name="矩形 7"/>
          <p:cNvSpPr/>
          <p:nvPr/>
        </p:nvSpPr>
        <p:spPr bwMode="auto">
          <a:xfrm>
            <a:off x="5375920" y="2991287"/>
            <a:ext cx="3528392" cy="115212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7" name="矩形 6"/>
          <p:cNvSpPr/>
          <p:nvPr/>
        </p:nvSpPr>
        <p:spPr bwMode="auto">
          <a:xfrm>
            <a:off x="3117205" y="2991287"/>
            <a:ext cx="3528392" cy="1152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9" name="矩形 8"/>
          <p:cNvSpPr/>
          <p:nvPr/>
        </p:nvSpPr>
        <p:spPr bwMode="auto">
          <a:xfrm rot="5400000">
            <a:off x="4305337" y="4179419"/>
            <a:ext cx="3528392" cy="1152128"/>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0" name="矩形 9"/>
          <p:cNvSpPr/>
          <p:nvPr/>
        </p:nvSpPr>
        <p:spPr bwMode="auto">
          <a:xfrm rot="5400000">
            <a:off x="5497661" y="2995479"/>
            <a:ext cx="1143744" cy="115212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3" name="文本框 12"/>
          <p:cNvSpPr txBox="1"/>
          <p:nvPr/>
        </p:nvSpPr>
        <p:spPr>
          <a:xfrm>
            <a:off x="3405237" y="3351327"/>
            <a:ext cx="1764110"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A</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15" name="文本框 14"/>
          <p:cNvSpPr txBox="1"/>
          <p:nvPr/>
        </p:nvSpPr>
        <p:spPr>
          <a:xfrm>
            <a:off x="6897711" y="3342035"/>
            <a:ext cx="1764110"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B</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16" name="文本框 15"/>
          <p:cNvSpPr txBox="1"/>
          <p:nvPr/>
        </p:nvSpPr>
        <p:spPr>
          <a:xfrm rot="5400000">
            <a:off x="5187478" y="5040396"/>
            <a:ext cx="1764110"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C</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17" name="文本框 16"/>
          <p:cNvSpPr txBox="1"/>
          <p:nvPr/>
        </p:nvSpPr>
        <p:spPr>
          <a:xfrm>
            <a:off x="5764969" y="3267724"/>
            <a:ext cx="924272" cy="646331"/>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内核</a:t>
            </a:r>
            <a:endParaRPr lang="en-US" altLang="zh-CN" dirty="0">
              <a:solidFill>
                <a:srgbClr val="000000"/>
              </a:solidFill>
              <a:latin typeface="Verdana" panose="020B0604030504040204" pitchFamily="34" charset="0"/>
              <a:ea typeface="微软雅黑" panose="020B0503020204020204" pitchFamily="34" charset="-122"/>
            </a:endParaRPr>
          </a:p>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空间</a:t>
            </a:r>
          </a:p>
        </p:txBody>
      </p:sp>
    </p:spTree>
    <p:extLst>
      <p:ext uri="{BB962C8B-B14F-4D97-AF65-F5344CB8AC3E}">
        <p14:creationId xmlns:p14="http://schemas.microsoft.com/office/powerpoint/2010/main" val="109417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r>
              <a:rPr lang="en-US" altLang="zh-CN" dirty="0"/>
              <a:t>fork</a:t>
            </a:r>
            <a:r>
              <a:rPr lang="zh-CN" altLang="en-US" dirty="0"/>
              <a:t>调用后（写时复制）</a:t>
            </a:r>
          </a:p>
        </p:txBody>
      </p:sp>
      <p:sp>
        <p:nvSpPr>
          <p:cNvPr id="8" name="矩形 7"/>
          <p:cNvSpPr>
            <a:spLocks noChangeArrowheads="1"/>
          </p:cNvSpPr>
          <p:nvPr/>
        </p:nvSpPr>
        <p:spPr bwMode="auto">
          <a:xfrm>
            <a:off x="1487489" y="1691085"/>
            <a:ext cx="3527425" cy="1150937"/>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0" name="矩形 9"/>
          <p:cNvSpPr>
            <a:spLocks noChangeArrowheads="1"/>
          </p:cNvSpPr>
          <p:nvPr/>
        </p:nvSpPr>
        <p:spPr bwMode="auto">
          <a:xfrm rot="5400000">
            <a:off x="3867151" y="1694259"/>
            <a:ext cx="1143000" cy="1152525"/>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1" name="文本框 10"/>
          <p:cNvSpPr txBox="1">
            <a:spLocks noChangeArrowheads="1"/>
          </p:cNvSpPr>
          <p:nvPr/>
        </p:nvSpPr>
        <p:spPr bwMode="auto">
          <a:xfrm>
            <a:off x="1774826" y="2049860"/>
            <a:ext cx="1763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进程</a:t>
            </a:r>
            <a:r>
              <a:rPr kumimoji="0" lang="en-US" altLang="zh-CN"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A</a:t>
            </a: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用户空间</a:t>
            </a:r>
          </a:p>
        </p:txBody>
      </p:sp>
      <p:sp>
        <p:nvSpPr>
          <p:cNvPr id="14" name="文本框 13"/>
          <p:cNvSpPr txBox="1">
            <a:spLocks noChangeArrowheads="1"/>
          </p:cNvSpPr>
          <p:nvPr/>
        </p:nvSpPr>
        <p:spPr bwMode="auto">
          <a:xfrm>
            <a:off x="4133851" y="1967309"/>
            <a:ext cx="925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内核</a:t>
            </a:r>
            <a:endParaRPr kumimoji="0" lang="en-US" altLang="zh-CN"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空间</a:t>
            </a:r>
          </a:p>
        </p:txBody>
      </p:sp>
      <p:sp>
        <p:nvSpPr>
          <p:cNvPr id="15" name="矩形 14"/>
          <p:cNvSpPr>
            <a:spLocks noChangeArrowheads="1"/>
          </p:cNvSpPr>
          <p:nvPr/>
        </p:nvSpPr>
        <p:spPr bwMode="auto">
          <a:xfrm>
            <a:off x="4168777" y="4715421"/>
            <a:ext cx="1063128" cy="231775"/>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rPr>
              <a:t>进程</a:t>
            </a:r>
            <a:r>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rPr>
              <a:t>A</a:t>
            </a:r>
            <a:r>
              <a:rPr kumimoji="0"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rPr>
              <a:t>的页表</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8" name="矩形 17"/>
          <p:cNvSpPr>
            <a:spLocks noChangeArrowheads="1"/>
          </p:cNvSpPr>
          <p:nvPr/>
        </p:nvSpPr>
        <p:spPr bwMode="auto">
          <a:xfrm>
            <a:off x="2855913" y="5785916"/>
            <a:ext cx="5543550"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9" name="矩形 18"/>
          <p:cNvSpPr>
            <a:spLocks noChangeArrowheads="1"/>
          </p:cNvSpPr>
          <p:nvPr/>
        </p:nvSpPr>
        <p:spPr bwMode="auto">
          <a:xfrm>
            <a:off x="2855914" y="5795441"/>
            <a:ext cx="287337" cy="585788"/>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0" name="矩形 19"/>
          <p:cNvSpPr>
            <a:spLocks noChangeArrowheads="1"/>
          </p:cNvSpPr>
          <p:nvPr/>
        </p:nvSpPr>
        <p:spPr bwMode="auto">
          <a:xfrm>
            <a:off x="3143251"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1" name="矩形 20"/>
          <p:cNvSpPr>
            <a:spLocks noChangeArrowheads="1"/>
          </p:cNvSpPr>
          <p:nvPr/>
        </p:nvSpPr>
        <p:spPr bwMode="auto">
          <a:xfrm>
            <a:off x="3432175" y="5795441"/>
            <a:ext cx="287338" cy="585788"/>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2" name="矩形 21"/>
          <p:cNvSpPr>
            <a:spLocks noChangeArrowheads="1"/>
          </p:cNvSpPr>
          <p:nvPr/>
        </p:nvSpPr>
        <p:spPr bwMode="auto">
          <a:xfrm>
            <a:off x="3719514" y="5795441"/>
            <a:ext cx="288925" cy="585788"/>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3" name="矩形 22"/>
          <p:cNvSpPr>
            <a:spLocks noChangeArrowheads="1"/>
          </p:cNvSpPr>
          <p:nvPr/>
        </p:nvSpPr>
        <p:spPr bwMode="auto">
          <a:xfrm>
            <a:off x="4008439" y="5795441"/>
            <a:ext cx="287337"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4" name="矩形 23"/>
          <p:cNvSpPr>
            <a:spLocks noChangeArrowheads="1"/>
          </p:cNvSpPr>
          <p:nvPr/>
        </p:nvSpPr>
        <p:spPr bwMode="auto">
          <a:xfrm>
            <a:off x="4295775" y="5795441"/>
            <a:ext cx="287338" cy="585788"/>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5" name="矩形 24"/>
          <p:cNvSpPr>
            <a:spLocks noChangeArrowheads="1"/>
          </p:cNvSpPr>
          <p:nvPr/>
        </p:nvSpPr>
        <p:spPr bwMode="auto">
          <a:xfrm>
            <a:off x="4583114"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6" name="矩形 25"/>
          <p:cNvSpPr>
            <a:spLocks noChangeArrowheads="1"/>
          </p:cNvSpPr>
          <p:nvPr/>
        </p:nvSpPr>
        <p:spPr bwMode="auto">
          <a:xfrm>
            <a:off x="4872039" y="5795441"/>
            <a:ext cx="287337" cy="585788"/>
          </a:xfrm>
          <a:prstGeom prst="rect">
            <a:avLst/>
          </a:prstGeom>
          <a:solidFill>
            <a:srgbClr val="C0C9F6"/>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7" name="矩形 26"/>
          <p:cNvSpPr>
            <a:spLocks noChangeArrowheads="1"/>
          </p:cNvSpPr>
          <p:nvPr/>
        </p:nvSpPr>
        <p:spPr bwMode="auto">
          <a:xfrm>
            <a:off x="5159376" y="5795441"/>
            <a:ext cx="288925" cy="585788"/>
          </a:xfrm>
          <a:prstGeom prst="rect">
            <a:avLst/>
          </a:prstGeom>
          <a:solidFill>
            <a:srgbClr val="C0C9F6"/>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8" name="矩形 27"/>
          <p:cNvSpPr>
            <a:spLocks noChangeArrowheads="1"/>
          </p:cNvSpPr>
          <p:nvPr/>
        </p:nvSpPr>
        <p:spPr bwMode="auto">
          <a:xfrm>
            <a:off x="5448300" y="5795441"/>
            <a:ext cx="287338"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29" name="矩形 28"/>
          <p:cNvSpPr>
            <a:spLocks noChangeArrowheads="1"/>
          </p:cNvSpPr>
          <p:nvPr/>
        </p:nvSpPr>
        <p:spPr bwMode="auto">
          <a:xfrm>
            <a:off x="5735639"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4" name="矩形 33"/>
          <p:cNvSpPr>
            <a:spLocks noChangeArrowheads="1"/>
          </p:cNvSpPr>
          <p:nvPr/>
        </p:nvSpPr>
        <p:spPr bwMode="auto">
          <a:xfrm>
            <a:off x="7175501"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5" name="矩形 34"/>
          <p:cNvSpPr>
            <a:spLocks noChangeArrowheads="1"/>
          </p:cNvSpPr>
          <p:nvPr/>
        </p:nvSpPr>
        <p:spPr bwMode="auto">
          <a:xfrm>
            <a:off x="7464425" y="5795441"/>
            <a:ext cx="287338"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6" name="矩形 35"/>
          <p:cNvSpPr>
            <a:spLocks noChangeArrowheads="1"/>
          </p:cNvSpPr>
          <p:nvPr/>
        </p:nvSpPr>
        <p:spPr bwMode="auto">
          <a:xfrm>
            <a:off x="7751764" y="5795441"/>
            <a:ext cx="288925" cy="585788"/>
          </a:xfrm>
          <a:prstGeom prst="rect">
            <a:avLst/>
          </a:prstGeom>
          <a:solidFill>
            <a:srgbClr val="5CADFF"/>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7" name="矩形 36"/>
          <p:cNvSpPr>
            <a:spLocks noChangeArrowheads="1"/>
          </p:cNvSpPr>
          <p:nvPr/>
        </p:nvSpPr>
        <p:spPr bwMode="auto">
          <a:xfrm>
            <a:off x="8040689" y="5795441"/>
            <a:ext cx="287337"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8" name="矩形 37"/>
          <p:cNvSpPr>
            <a:spLocks noChangeArrowheads="1"/>
          </p:cNvSpPr>
          <p:nvPr/>
        </p:nvSpPr>
        <p:spPr bwMode="auto">
          <a:xfrm>
            <a:off x="8328026"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9" name="矩形 38"/>
          <p:cNvSpPr>
            <a:spLocks noChangeArrowheads="1"/>
          </p:cNvSpPr>
          <p:nvPr/>
        </p:nvSpPr>
        <p:spPr bwMode="auto">
          <a:xfrm>
            <a:off x="8616950" y="5795441"/>
            <a:ext cx="287338" cy="585788"/>
          </a:xfrm>
          <a:prstGeom prst="rect">
            <a:avLst/>
          </a:prstGeom>
          <a:solidFill>
            <a:srgbClr val="ADD6FF"/>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0" name="矩形 39"/>
          <p:cNvSpPr>
            <a:spLocks noChangeArrowheads="1"/>
          </p:cNvSpPr>
          <p:nvPr/>
        </p:nvSpPr>
        <p:spPr bwMode="auto">
          <a:xfrm>
            <a:off x="8904289" y="5795441"/>
            <a:ext cx="287337" cy="585788"/>
          </a:xfrm>
          <a:prstGeom prst="rect">
            <a:avLst/>
          </a:prstGeom>
          <a:solidFill>
            <a:srgbClr val="5CADFF"/>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1" name="矩形 40"/>
          <p:cNvSpPr>
            <a:spLocks noChangeArrowheads="1"/>
          </p:cNvSpPr>
          <p:nvPr/>
        </p:nvSpPr>
        <p:spPr bwMode="auto">
          <a:xfrm>
            <a:off x="9191626" y="5795441"/>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2" name="矩形 41"/>
          <p:cNvSpPr>
            <a:spLocks noChangeArrowheads="1"/>
          </p:cNvSpPr>
          <p:nvPr/>
        </p:nvSpPr>
        <p:spPr bwMode="auto">
          <a:xfrm>
            <a:off x="9480550" y="5795441"/>
            <a:ext cx="287338"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3" name="矩形 42"/>
          <p:cNvSpPr>
            <a:spLocks noChangeArrowheads="1"/>
          </p:cNvSpPr>
          <p:nvPr/>
        </p:nvSpPr>
        <p:spPr bwMode="auto">
          <a:xfrm>
            <a:off x="5614484" y="4715420"/>
            <a:ext cx="1063128" cy="231775"/>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进程</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的页表</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4" name="矩形 43"/>
          <p:cNvSpPr>
            <a:spLocks noChangeArrowheads="1"/>
          </p:cNvSpPr>
          <p:nvPr/>
        </p:nvSpPr>
        <p:spPr bwMode="auto">
          <a:xfrm>
            <a:off x="7018054" y="4715420"/>
            <a:ext cx="1063128" cy="231775"/>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进程</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的页表</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45" name="矩形 44"/>
          <p:cNvSpPr>
            <a:spLocks noChangeArrowheads="1"/>
          </p:cNvSpPr>
          <p:nvPr/>
        </p:nvSpPr>
        <p:spPr bwMode="auto">
          <a:xfrm>
            <a:off x="5280821" y="3876698"/>
            <a:ext cx="1063128" cy="231775"/>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进程</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的页表</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cxnSp>
        <p:nvCxnSpPr>
          <p:cNvPr id="49" name="直接箭头连接符 48"/>
          <p:cNvCxnSpPr>
            <a:stCxn id="45" idx="2"/>
            <a:endCxn id="43" idx="0"/>
          </p:cNvCxnSpPr>
          <p:nvPr/>
        </p:nvCxnSpPr>
        <p:spPr bwMode="auto">
          <a:xfrm>
            <a:off x="5812386" y="4108473"/>
            <a:ext cx="333663" cy="6069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a:stCxn id="45" idx="3"/>
            <a:endCxn id="44" idx="0"/>
          </p:cNvCxnSpPr>
          <p:nvPr/>
        </p:nvCxnSpPr>
        <p:spPr bwMode="auto">
          <a:xfrm>
            <a:off x="6343950" y="3992585"/>
            <a:ext cx="1205669" cy="7228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直接箭头连接符 52"/>
          <p:cNvCxnSpPr>
            <a:stCxn id="45" idx="1"/>
            <a:endCxn id="15" idx="0"/>
          </p:cNvCxnSpPr>
          <p:nvPr/>
        </p:nvCxnSpPr>
        <p:spPr bwMode="auto">
          <a:xfrm flipH="1">
            <a:off x="4700341" y="3992586"/>
            <a:ext cx="580480" cy="7228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15" idx="2"/>
            <a:endCxn id="26" idx="0"/>
          </p:cNvCxnSpPr>
          <p:nvPr/>
        </p:nvCxnSpPr>
        <p:spPr bwMode="auto">
          <a:xfrm>
            <a:off x="4700341" y="4947195"/>
            <a:ext cx="315366" cy="848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p:cNvCxnSpPr>
            <a:endCxn id="27" idx="0"/>
          </p:cNvCxnSpPr>
          <p:nvPr/>
        </p:nvCxnSpPr>
        <p:spPr bwMode="auto">
          <a:xfrm flipH="1">
            <a:off x="5303839" y="4942433"/>
            <a:ext cx="503237" cy="8530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直接箭头连接符 58"/>
          <p:cNvCxnSpPr>
            <a:endCxn id="28" idx="0"/>
          </p:cNvCxnSpPr>
          <p:nvPr/>
        </p:nvCxnSpPr>
        <p:spPr bwMode="auto">
          <a:xfrm flipH="1">
            <a:off x="5591969" y="4947193"/>
            <a:ext cx="539998" cy="8482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直接箭头连接符 60"/>
          <p:cNvCxnSpPr>
            <a:cxnSpLocks/>
            <a:stCxn id="44" idx="2"/>
            <a:endCxn id="41" idx="0"/>
          </p:cNvCxnSpPr>
          <p:nvPr/>
        </p:nvCxnSpPr>
        <p:spPr bwMode="auto">
          <a:xfrm>
            <a:off x="7549618" y="4947195"/>
            <a:ext cx="1786471" cy="84824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62" name="矩形 61"/>
          <p:cNvSpPr>
            <a:spLocks noChangeArrowheads="1"/>
          </p:cNvSpPr>
          <p:nvPr/>
        </p:nvSpPr>
        <p:spPr bwMode="auto">
          <a:xfrm>
            <a:off x="5447036" y="5795540"/>
            <a:ext cx="288925" cy="585788"/>
          </a:xfrm>
          <a:prstGeom prst="rect">
            <a:avLst/>
          </a:prstGeom>
          <a:solidFill>
            <a:srgbClr val="C0C9F6"/>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63" name="矩形 62"/>
          <p:cNvSpPr>
            <a:spLocks noChangeArrowheads="1"/>
          </p:cNvSpPr>
          <p:nvPr/>
        </p:nvSpPr>
        <p:spPr bwMode="auto">
          <a:xfrm>
            <a:off x="8327356" y="5795540"/>
            <a:ext cx="288925" cy="585788"/>
          </a:xfrm>
          <a:prstGeom prst="rect">
            <a:avLst/>
          </a:prstGeom>
          <a:solidFill>
            <a:srgbClr val="C0C9F6"/>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cxnSp>
        <p:nvCxnSpPr>
          <p:cNvPr id="65" name="直接箭头连接符 64"/>
          <p:cNvCxnSpPr>
            <a:stCxn id="15" idx="2"/>
          </p:cNvCxnSpPr>
          <p:nvPr/>
        </p:nvCxnSpPr>
        <p:spPr bwMode="auto">
          <a:xfrm flipH="1">
            <a:off x="4448573" y="4947195"/>
            <a:ext cx="251768" cy="829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直接箭头连接符 66"/>
          <p:cNvCxnSpPr>
            <a:stCxn id="15" idx="1"/>
            <a:endCxn id="22" idx="0"/>
          </p:cNvCxnSpPr>
          <p:nvPr/>
        </p:nvCxnSpPr>
        <p:spPr bwMode="auto">
          <a:xfrm flipH="1">
            <a:off x="3863977" y="4831309"/>
            <a:ext cx="304801" cy="9641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p:cNvCxnSpPr>
            <a:endCxn id="21" idx="0"/>
          </p:cNvCxnSpPr>
          <p:nvPr/>
        </p:nvCxnSpPr>
        <p:spPr bwMode="auto">
          <a:xfrm flipH="1">
            <a:off x="3575844" y="4831307"/>
            <a:ext cx="583804" cy="964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p:cNvCxnSpPr>
            <a:endCxn id="19" idx="0"/>
          </p:cNvCxnSpPr>
          <p:nvPr/>
        </p:nvCxnSpPr>
        <p:spPr bwMode="auto">
          <a:xfrm flipH="1">
            <a:off x="2999582" y="4826545"/>
            <a:ext cx="1151730" cy="9688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矩形 71"/>
          <p:cNvSpPr>
            <a:spLocks noChangeArrowheads="1"/>
          </p:cNvSpPr>
          <p:nvPr/>
        </p:nvSpPr>
        <p:spPr bwMode="auto">
          <a:xfrm>
            <a:off x="6023993" y="5785816"/>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3" name="矩形 72"/>
          <p:cNvSpPr>
            <a:spLocks noChangeArrowheads="1"/>
          </p:cNvSpPr>
          <p:nvPr/>
        </p:nvSpPr>
        <p:spPr bwMode="auto">
          <a:xfrm>
            <a:off x="6312025" y="5795540"/>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4" name="矩形 73"/>
          <p:cNvSpPr>
            <a:spLocks noChangeArrowheads="1"/>
          </p:cNvSpPr>
          <p:nvPr/>
        </p:nvSpPr>
        <p:spPr bwMode="auto">
          <a:xfrm>
            <a:off x="6600057" y="5795540"/>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5" name="矩形 74"/>
          <p:cNvSpPr>
            <a:spLocks noChangeArrowheads="1"/>
          </p:cNvSpPr>
          <p:nvPr/>
        </p:nvSpPr>
        <p:spPr bwMode="auto">
          <a:xfrm>
            <a:off x="7751292" y="5795540"/>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6" name="矩形 75"/>
          <p:cNvSpPr>
            <a:spLocks noChangeArrowheads="1"/>
          </p:cNvSpPr>
          <p:nvPr/>
        </p:nvSpPr>
        <p:spPr bwMode="auto">
          <a:xfrm>
            <a:off x="8616281" y="5795540"/>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7" name="矩形 76"/>
          <p:cNvSpPr>
            <a:spLocks noChangeArrowheads="1"/>
          </p:cNvSpPr>
          <p:nvPr/>
        </p:nvSpPr>
        <p:spPr bwMode="auto">
          <a:xfrm>
            <a:off x="8903420" y="5795540"/>
            <a:ext cx="288925" cy="585788"/>
          </a:xfrm>
          <a:prstGeom prst="rect">
            <a:avLst/>
          </a:prstGeom>
          <a:solidFill>
            <a:schemeClr val="bg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cxnSp>
        <p:nvCxnSpPr>
          <p:cNvPr id="107" name="直接箭头连接符 106"/>
          <p:cNvCxnSpPr>
            <a:stCxn id="121" idx="2"/>
          </p:cNvCxnSpPr>
          <p:nvPr/>
        </p:nvCxnSpPr>
        <p:spPr bwMode="auto">
          <a:xfrm flipH="1">
            <a:off x="5735638" y="2212036"/>
            <a:ext cx="2408858" cy="17112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8" name="组合 77"/>
          <p:cNvGrpSpPr/>
          <p:nvPr/>
        </p:nvGrpSpPr>
        <p:grpSpPr>
          <a:xfrm>
            <a:off x="5468502" y="1547069"/>
            <a:ext cx="4875970" cy="785815"/>
            <a:chOff x="3131840" y="1924047"/>
            <a:chExt cx="4875970" cy="785815"/>
          </a:xfrm>
        </p:grpSpPr>
        <p:grpSp>
          <p:nvGrpSpPr>
            <p:cNvPr id="81" name="组合 80"/>
            <p:cNvGrpSpPr/>
            <p:nvPr/>
          </p:nvGrpSpPr>
          <p:grpSpPr>
            <a:xfrm>
              <a:off x="3890663" y="1924047"/>
              <a:ext cx="648000" cy="404813"/>
              <a:chOff x="2714612" y="2871791"/>
              <a:chExt cx="648000" cy="404813"/>
            </a:xfrm>
          </p:grpSpPr>
          <p:grpSp>
            <p:nvGrpSpPr>
              <p:cNvPr id="122" name="组合 121"/>
              <p:cNvGrpSpPr/>
              <p:nvPr/>
            </p:nvGrpSpPr>
            <p:grpSpPr>
              <a:xfrm>
                <a:off x="2714612" y="2928940"/>
                <a:ext cx="648000" cy="285334"/>
                <a:chOff x="3571868" y="2538416"/>
                <a:chExt cx="648000" cy="285334"/>
              </a:xfrm>
            </p:grpSpPr>
            <p:sp>
              <p:nvSpPr>
                <p:cNvPr id="125" name="矩形 12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sp>
              <p:nvSpPr>
                <p:cNvPr id="126" name="矩形 12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grpSp>
          <p:sp>
            <p:nvSpPr>
              <p:cNvPr id="123" name="TextBox 69"/>
              <p:cNvSpPr txBox="1"/>
              <p:nvPr/>
            </p:nvSpPr>
            <p:spPr>
              <a:xfrm>
                <a:off x="2776524" y="2871791"/>
                <a:ext cx="554960" cy="25391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50" b="1" i="0" u="none" strike="noStrike" kern="1200" cap="none" spc="0" normalizeH="0" baseline="0" noProof="0">
                    <a:ln>
                      <a:noFill/>
                    </a:ln>
                    <a:solidFill>
                      <a:prstClr val="white"/>
                    </a:solidFill>
                    <a:effectLst/>
                    <a:uLnTx/>
                    <a:uFillTx/>
                    <a:latin typeface="黑体" panose="02010609060101010101" pitchFamily="49" charset="-122"/>
                    <a:ea typeface="微软雅黑" panose="020B0503020204020204" pitchFamily="34" charset="-122"/>
                    <a:cs typeface="+mn-cs"/>
                  </a:rPr>
                  <a:t>head</a:t>
                </a:r>
                <a:endParaRPr kumimoji="0" lang="zh-CN" altLang="en-US" sz="1050" b="1" i="0" u="none" strike="noStrike" kern="1200" cap="none" spc="0" normalizeH="0" baseline="0" noProof="0">
                  <a:ln>
                    <a:noFill/>
                  </a:ln>
                  <a:solidFill>
                    <a:prstClr val="white"/>
                  </a:solidFill>
                  <a:effectLst/>
                  <a:uLnTx/>
                  <a:uFillTx/>
                  <a:latin typeface="黑体" panose="02010609060101010101" pitchFamily="49" charset="-122"/>
                  <a:ea typeface="微软雅黑" panose="020B0503020204020204" pitchFamily="34" charset="-122"/>
                  <a:cs typeface="+mn-cs"/>
                </a:endParaRPr>
              </a:p>
            </p:txBody>
          </p:sp>
          <p:sp>
            <p:nvSpPr>
              <p:cNvPr id="124" name="TextBox 70"/>
              <p:cNvSpPr txBox="1"/>
              <p:nvPr/>
            </p:nvSpPr>
            <p:spPr>
              <a:xfrm>
                <a:off x="2833680" y="3022688"/>
                <a:ext cx="428322" cy="253916"/>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050" b="1" i="0" u="none" strike="noStrike" kern="1200" cap="none" spc="0" normalizeH="0" baseline="0" noProof="0">
                    <a:ln>
                      <a:noFill/>
                    </a:ln>
                    <a:solidFill>
                      <a:srgbClr val="11576A"/>
                    </a:solidFill>
                    <a:effectLst/>
                    <a:uLnTx/>
                    <a:uFillTx/>
                    <a:latin typeface="黑体" panose="02010609060101010101" pitchFamily="49" charset="-122"/>
                    <a:ea typeface="微软雅黑" panose="020B0503020204020204" pitchFamily="34" charset="-122"/>
                    <a:cs typeface="+mn-cs"/>
                  </a:rPr>
                  <a:t>tail</a:t>
                </a:r>
                <a:endParaRPr kumimoji="0" lang="zh-CN" altLang="en-US" sz="1050" b="1" i="0" u="none" strike="noStrike" kern="1200" cap="none" spc="0" normalizeH="0" baseline="0" noProof="0">
                  <a:ln>
                    <a:noFill/>
                  </a:ln>
                  <a:solidFill>
                    <a:srgbClr val="11576A"/>
                  </a:solidFill>
                  <a:effectLst/>
                  <a:uLnTx/>
                  <a:uFillTx/>
                  <a:latin typeface="黑体" panose="02010609060101010101" pitchFamily="49" charset="-122"/>
                  <a:ea typeface="微软雅黑" panose="020B0503020204020204" pitchFamily="34" charset="-122"/>
                  <a:cs typeface="+mn-cs"/>
                </a:endParaRPr>
              </a:p>
            </p:txBody>
          </p:sp>
        </p:grpSp>
        <p:grpSp>
          <p:nvGrpSpPr>
            <p:cNvPr id="85" name="组合 84"/>
            <p:cNvGrpSpPr/>
            <p:nvPr/>
          </p:nvGrpSpPr>
          <p:grpSpPr>
            <a:xfrm>
              <a:off x="5476366" y="1995485"/>
              <a:ext cx="662368" cy="593529"/>
              <a:chOff x="3657516" y="2786064"/>
              <a:chExt cx="662368" cy="593529"/>
            </a:xfrm>
          </p:grpSpPr>
          <p:sp>
            <p:nvSpPr>
              <p:cNvPr id="117" name="矩形 116"/>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sp>
            <p:nvSpPr>
              <p:cNvPr id="118" name="矩形 117"/>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cxnSp>
            <p:nvCxnSpPr>
              <p:cNvPr id="119" name="直接连接符 118"/>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120" name="TextBox 75"/>
              <p:cNvSpPr txBox="1"/>
              <p:nvPr/>
            </p:nvSpPr>
            <p:spPr>
              <a:xfrm>
                <a:off x="3657516" y="2897375"/>
                <a:ext cx="659155" cy="2308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11576A"/>
                    </a:solidFill>
                    <a:effectLst/>
                    <a:uLnTx/>
                    <a:uFillTx/>
                    <a:latin typeface="黑体" panose="02010609060101010101" pitchFamily="49" charset="-122"/>
                    <a:ea typeface="微软雅黑" panose="020B0503020204020204" pitchFamily="34" charset="-122"/>
                    <a:cs typeface="+mn-cs"/>
                  </a:rPr>
                  <a:t>寄存器组</a:t>
                </a:r>
              </a:p>
            </p:txBody>
          </p:sp>
          <p:sp>
            <p:nvSpPr>
              <p:cNvPr id="121"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100" normalizeH="0" baseline="0" noProof="0">
                    <a:ln>
                      <a:noFill/>
                    </a:ln>
                    <a:solidFill>
                      <a:srgbClr val="11576A"/>
                    </a:solidFill>
                    <a:effectLst/>
                    <a:uLnTx/>
                    <a:uFillTx/>
                    <a:latin typeface="华文琥珀" panose="02010800040101010101" pitchFamily="2" charset="-122"/>
                    <a:ea typeface="华文琥珀" panose="02010800040101010101" pitchFamily="2" charset="-122"/>
                    <a:cs typeface="+mn-cs"/>
                  </a:rPr>
                  <a:t>…</a:t>
                </a:r>
              </a:p>
            </p:txBody>
          </p:sp>
        </p:grpSp>
        <p:grpSp>
          <p:nvGrpSpPr>
            <p:cNvPr id="91" name="组合 90"/>
            <p:cNvGrpSpPr/>
            <p:nvPr/>
          </p:nvGrpSpPr>
          <p:grpSpPr>
            <a:xfrm>
              <a:off x="7013345" y="1995485"/>
              <a:ext cx="651911" cy="593529"/>
              <a:chOff x="3667973" y="2786064"/>
              <a:chExt cx="651911" cy="593529"/>
            </a:xfrm>
          </p:grpSpPr>
          <p:sp>
            <p:nvSpPr>
              <p:cNvPr id="112" name="矩形 111"/>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sp>
            <p:nvSpPr>
              <p:cNvPr id="113" name="矩形 112"/>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cxnSp>
            <p:nvCxnSpPr>
              <p:cNvPr id="114" name="直接连接符 113"/>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115" name="TextBox 95"/>
              <p:cNvSpPr txBox="1"/>
              <p:nvPr/>
            </p:nvSpPr>
            <p:spPr>
              <a:xfrm>
                <a:off x="3667973" y="2880511"/>
                <a:ext cx="646331" cy="2308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900" b="1" i="0" u="none" strike="noStrike" kern="1200" cap="none" spc="0" normalizeH="0" baseline="0" noProof="0" dirty="0">
                    <a:ln>
                      <a:noFill/>
                    </a:ln>
                    <a:solidFill>
                      <a:srgbClr val="11576A"/>
                    </a:solidFill>
                    <a:effectLst/>
                    <a:uLnTx/>
                    <a:uFillTx/>
                    <a:latin typeface="黑体" panose="02010609060101010101" pitchFamily="49" charset="-122"/>
                    <a:ea typeface="微软雅黑" panose="020B0503020204020204" pitchFamily="34" charset="-122"/>
                    <a:cs typeface="+mn-cs"/>
                  </a:rPr>
                  <a:t>寄存器组</a:t>
                </a:r>
              </a:p>
            </p:txBody>
          </p:sp>
          <p:sp>
            <p:nvSpPr>
              <p:cNvPr id="116"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100" normalizeH="0" baseline="0" noProof="0">
                    <a:ln>
                      <a:noFill/>
                    </a:ln>
                    <a:solidFill>
                      <a:srgbClr val="11576A"/>
                    </a:solidFill>
                    <a:effectLst/>
                    <a:uLnTx/>
                    <a:uFillTx/>
                    <a:latin typeface="华文琥珀" panose="02010800040101010101" pitchFamily="2" charset="-122"/>
                    <a:ea typeface="华文琥珀" panose="02010800040101010101" pitchFamily="2" charset="-122"/>
                    <a:cs typeface="+mn-cs"/>
                  </a:rPr>
                  <a:t>…</a:t>
                </a:r>
              </a:p>
            </p:txBody>
          </p:sp>
        </p:grpSp>
        <p:cxnSp>
          <p:nvCxnSpPr>
            <p:cNvPr id="92" name="直接箭头连接符 91"/>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610497" y="2066923"/>
              <a:ext cx="397313" cy="73026"/>
              <a:chOff x="4589868" y="2795588"/>
              <a:chExt cx="397313" cy="73026"/>
            </a:xfrm>
          </p:grpSpPr>
          <p:cxnSp>
            <p:nvCxnSpPr>
              <p:cNvPr id="108" name="直接连接符 10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95" name="任意多边形 94"/>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黑体" panose="02010609060101010101" pitchFamily="49" charset="-122"/>
                <a:cs typeface="+mn-cs"/>
              </a:endParaRPr>
            </a:p>
          </p:txBody>
        </p:sp>
        <p:sp>
          <p:nvSpPr>
            <p:cNvPr id="106" name="TextBox 168"/>
            <p:cNvSpPr txBox="1"/>
            <p:nvPr/>
          </p:nvSpPr>
          <p:spPr>
            <a:xfrm>
              <a:off x="3131840" y="1981733"/>
              <a:ext cx="800219" cy="220573"/>
            </a:xfrm>
            <a:prstGeom prst="rect">
              <a:avLst/>
            </a:prstGeom>
            <a:noFill/>
          </p:spPr>
          <p:txBody>
            <a:bodyPr wrap="none" rtlCol="0">
              <a:spAutoFit/>
            </a:bodyPr>
            <a:lstStyle/>
            <a:p>
              <a:pPr marL="0" marR="0" lvl="0" indent="0" algn="l" defTabSz="914400" rtl="0" eaLnBrk="0" fontAlgn="base" latinLnBrk="0" hangingPunct="0">
                <a:lnSpc>
                  <a:spcPts val="1000"/>
                </a:lnSpc>
                <a:spcBef>
                  <a:spcPct val="0"/>
                </a:spcBef>
                <a:spcAft>
                  <a:spcPct val="0"/>
                </a:spcAft>
                <a:buClrTx/>
                <a:buSzTx/>
                <a:buFontTx/>
                <a:buNone/>
                <a:tabLst/>
                <a:defRPr/>
              </a:pPr>
              <a:r>
                <a:rPr kumimoji="0" lang="zh-CN" altLang="en-US" sz="1800" b="1" i="0" u="none" strike="noStrike" kern="1200" cap="none" spc="0" normalizeH="0" baseline="-25000" noProof="0" dirty="0">
                  <a:ln>
                    <a:noFill/>
                  </a:ln>
                  <a:solidFill>
                    <a:srgbClr val="11576A"/>
                  </a:solidFill>
                  <a:effectLst/>
                  <a:uLnTx/>
                  <a:uFillTx/>
                  <a:latin typeface="黑体" panose="02010609060101010101" pitchFamily="49" charset="-122"/>
                  <a:ea typeface="微软雅黑" panose="020B0503020204020204" pitchFamily="34" charset="-122"/>
                  <a:cs typeface="+mn-cs"/>
                </a:rPr>
                <a:t>就绪队列</a:t>
              </a:r>
            </a:p>
          </p:txBody>
        </p:sp>
      </p:grpSp>
      <p:sp>
        <p:nvSpPr>
          <p:cNvPr id="127" name="矩形 126"/>
          <p:cNvSpPr>
            <a:spLocks noChangeArrowheads="1"/>
          </p:cNvSpPr>
          <p:nvPr/>
        </p:nvSpPr>
        <p:spPr bwMode="auto">
          <a:xfrm>
            <a:off x="1516014" y="2916412"/>
            <a:ext cx="3527425" cy="1150937"/>
          </a:xfrm>
          <a:prstGeom prst="rect">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28" name="矩形 127"/>
          <p:cNvSpPr>
            <a:spLocks noChangeArrowheads="1"/>
          </p:cNvSpPr>
          <p:nvPr/>
        </p:nvSpPr>
        <p:spPr bwMode="auto">
          <a:xfrm rot="5400000">
            <a:off x="3895676" y="2919586"/>
            <a:ext cx="1143000" cy="1152525"/>
          </a:xfrm>
          <a:prstGeom prst="rect">
            <a:avLst/>
          </a:prstGeom>
          <a:solidFill>
            <a:srgbClr val="FFC00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29" name="文本框 128"/>
          <p:cNvSpPr txBox="1">
            <a:spLocks noChangeArrowheads="1"/>
          </p:cNvSpPr>
          <p:nvPr/>
        </p:nvSpPr>
        <p:spPr bwMode="auto">
          <a:xfrm>
            <a:off x="1803351" y="3275187"/>
            <a:ext cx="1763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rPr>
              <a:t>进程</a:t>
            </a:r>
            <a:r>
              <a:rPr kumimoji="0" lang="en-US" altLang="zh-CN" sz="1800"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rPr>
              <a:t>B</a:t>
            </a: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rPr>
              <a:t>用户空间</a:t>
            </a:r>
          </a:p>
        </p:txBody>
      </p:sp>
      <p:sp>
        <p:nvSpPr>
          <p:cNvPr id="130" name="文本框 129"/>
          <p:cNvSpPr txBox="1">
            <a:spLocks noChangeArrowheads="1"/>
          </p:cNvSpPr>
          <p:nvPr/>
        </p:nvSpPr>
        <p:spPr bwMode="auto">
          <a:xfrm>
            <a:off x="4162376" y="3192636"/>
            <a:ext cx="925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内核</a:t>
            </a:r>
            <a:endParaRPr kumimoji="0" lang="en-US" altLang="zh-CN"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Verdana" panose="020B0604030504040204" pitchFamily="34" charset="0"/>
                <a:ea typeface="微软雅黑" panose="020B0503020204020204" pitchFamily="34" charset="-122"/>
                <a:cs typeface="+mn-cs"/>
              </a:rPr>
              <a:t>空间</a:t>
            </a:r>
          </a:p>
        </p:txBody>
      </p:sp>
      <p:cxnSp>
        <p:nvCxnSpPr>
          <p:cNvPr id="12" name="直接箭头连接符 11"/>
          <p:cNvCxnSpPr>
            <a:stCxn id="116" idx="2"/>
          </p:cNvCxnSpPr>
          <p:nvPr/>
        </p:nvCxnSpPr>
        <p:spPr bwMode="auto">
          <a:xfrm flipH="1">
            <a:off x="6821756" y="2212036"/>
            <a:ext cx="2849263" cy="1367531"/>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53" name="矩形 152"/>
          <p:cNvSpPr>
            <a:spLocks noChangeArrowheads="1"/>
          </p:cNvSpPr>
          <p:nvPr/>
        </p:nvSpPr>
        <p:spPr bwMode="auto">
          <a:xfrm>
            <a:off x="5176963" y="4427488"/>
            <a:ext cx="1063128" cy="231775"/>
          </a:xfrm>
          <a:prstGeom prst="rect">
            <a:avLst/>
          </a:prstGeom>
          <a:solidFill>
            <a:srgbClr val="00B050"/>
          </a:solidFill>
          <a:ln w="9525" algn="ctr">
            <a:solidFill>
              <a:srgbClr val="00B050"/>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进程</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页表复制</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54" name="矩形 153"/>
          <p:cNvSpPr>
            <a:spLocks noChangeArrowheads="1"/>
          </p:cNvSpPr>
          <p:nvPr/>
        </p:nvSpPr>
        <p:spPr bwMode="auto">
          <a:xfrm>
            <a:off x="6622670" y="4427487"/>
            <a:ext cx="1063128" cy="231775"/>
          </a:xfrm>
          <a:prstGeom prst="rect">
            <a:avLst/>
          </a:prstGeom>
          <a:solidFill>
            <a:srgbClr val="00B050"/>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进程</a:t>
            </a: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页表复制</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55" name="矩形 154"/>
          <p:cNvSpPr>
            <a:spLocks noChangeArrowheads="1"/>
          </p:cNvSpPr>
          <p:nvPr/>
        </p:nvSpPr>
        <p:spPr bwMode="auto">
          <a:xfrm>
            <a:off x="8026240" y="4427487"/>
            <a:ext cx="1063128" cy="231775"/>
          </a:xfrm>
          <a:prstGeom prst="rect">
            <a:avLst/>
          </a:prstGeom>
          <a:solidFill>
            <a:srgbClr val="00B050"/>
          </a:solidFill>
          <a:ln w="9525" algn="ctr">
            <a:solidFill>
              <a:srgbClr val="00B050"/>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进程</a:t>
            </a: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页表复制</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56" name="矩形 155"/>
          <p:cNvSpPr>
            <a:spLocks noChangeArrowheads="1"/>
          </p:cNvSpPr>
          <p:nvPr/>
        </p:nvSpPr>
        <p:spPr bwMode="auto">
          <a:xfrm>
            <a:off x="6289007" y="3588765"/>
            <a:ext cx="1175418" cy="231775"/>
          </a:xfrm>
          <a:prstGeom prst="rect">
            <a:avLst/>
          </a:prstGeom>
          <a:solidFill>
            <a:srgbClr val="00B050"/>
          </a:solidFill>
          <a:ln w="9525" algn="ctr">
            <a:solidFill>
              <a:srgbClr val="00B050"/>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进程</a:t>
            </a: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a:t>
            </a:r>
            <a:r>
              <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页表复制</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cxnSp>
        <p:nvCxnSpPr>
          <p:cNvPr id="157" name="直接箭头连接符 156"/>
          <p:cNvCxnSpPr>
            <a:stCxn id="156" idx="2"/>
            <a:endCxn id="154" idx="0"/>
          </p:cNvCxnSpPr>
          <p:nvPr/>
        </p:nvCxnSpPr>
        <p:spPr bwMode="auto">
          <a:xfrm>
            <a:off x="6876716" y="3820540"/>
            <a:ext cx="277518" cy="60694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58" name="直接箭头连接符 157"/>
          <p:cNvCxnSpPr>
            <a:stCxn id="156" idx="3"/>
            <a:endCxn id="155" idx="0"/>
          </p:cNvCxnSpPr>
          <p:nvPr/>
        </p:nvCxnSpPr>
        <p:spPr bwMode="auto">
          <a:xfrm>
            <a:off x="7464426" y="3704652"/>
            <a:ext cx="1093379" cy="722834"/>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59" name="直接箭头连接符 158"/>
          <p:cNvCxnSpPr>
            <a:stCxn id="156" idx="1"/>
            <a:endCxn id="153" idx="0"/>
          </p:cNvCxnSpPr>
          <p:nvPr/>
        </p:nvCxnSpPr>
        <p:spPr bwMode="auto">
          <a:xfrm flipH="1">
            <a:off x="5708527" y="3704653"/>
            <a:ext cx="580480" cy="722835"/>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0" name="直接箭头连接符 159"/>
          <p:cNvCxnSpPr>
            <a:stCxn id="153" idx="2"/>
          </p:cNvCxnSpPr>
          <p:nvPr/>
        </p:nvCxnSpPr>
        <p:spPr bwMode="auto">
          <a:xfrm flipH="1">
            <a:off x="5020471" y="4659262"/>
            <a:ext cx="688057" cy="111693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1" name="直接箭头连接符 160"/>
          <p:cNvCxnSpPr/>
          <p:nvPr/>
        </p:nvCxnSpPr>
        <p:spPr bwMode="auto">
          <a:xfrm flipH="1">
            <a:off x="5346914" y="4654500"/>
            <a:ext cx="1468349" cy="1121693"/>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2" name="直接箭头连接符 161"/>
          <p:cNvCxnSpPr>
            <a:endCxn id="18" idx="0"/>
          </p:cNvCxnSpPr>
          <p:nvPr/>
        </p:nvCxnSpPr>
        <p:spPr bwMode="auto">
          <a:xfrm flipH="1">
            <a:off x="5627689" y="4659260"/>
            <a:ext cx="1512465" cy="1126656"/>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3" name="直接箭头连接符 162"/>
          <p:cNvCxnSpPr>
            <a:cxnSpLocks/>
            <a:stCxn id="155" idx="2"/>
            <a:endCxn id="63" idx="0"/>
          </p:cNvCxnSpPr>
          <p:nvPr/>
        </p:nvCxnSpPr>
        <p:spPr bwMode="auto">
          <a:xfrm flipH="1">
            <a:off x="8471819" y="4659262"/>
            <a:ext cx="85985" cy="1136278"/>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4" name="直接箭头连接符 163"/>
          <p:cNvCxnSpPr>
            <a:stCxn id="153" idx="2"/>
          </p:cNvCxnSpPr>
          <p:nvPr/>
        </p:nvCxnSpPr>
        <p:spPr bwMode="auto">
          <a:xfrm flipH="1">
            <a:off x="4479423" y="4659262"/>
            <a:ext cx="1229104" cy="111703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5" name="直接箭头连接符 164"/>
          <p:cNvCxnSpPr>
            <a:stCxn id="153" idx="1"/>
          </p:cNvCxnSpPr>
          <p:nvPr/>
        </p:nvCxnSpPr>
        <p:spPr bwMode="auto">
          <a:xfrm flipH="1">
            <a:off x="3872311" y="4543376"/>
            <a:ext cx="1304652" cy="124197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6" name="直接箭头连接符 165"/>
          <p:cNvCxnSpPr/>
          <p:nvPr/>
        </p:nvCxnSpPr>
        <p:spPr bwMode="auto">
          <a:xfrm flipH="1">
            <a:off x="3611094" y="4543374"/>
            <a:ext cx="1556741" cy="1241981"/>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67" name="直接箭头连接符 166"/>
          <p:cNvCxnSpPr/>
          <p:nvPr/>
        </p:nvCxnSpPr>
        <p:spPr bwMode="auto">
          <a:xfrm flipH="1">
            <a:off x="2995416" y="4538612"/>
            <a:ext cx="2164083" cy="1246743"/>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3" name="灯片编号占位符 2">
            <a:extLst>
              <a:ext uri="{FF2B5EF4-FFF2-40B4-BE49-F238E27FC236}">
                <a16:creationId xmlns:a16="http://schemas.microsoft.com/office/drawing/2014/main" id="{8345692B-FD66-90DA-68B0-1155D0EC8A4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209BB76-661F-4F23-A2E6-DCF093FEDF36}" type="slidenum">
              <a:rPr kumimoji="0" lang="zh-CN" altLang="en-US" sz="1600" b="1"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3EE2DB70-DE41-4877-A1F6-0C68DAAAC111}"/>
              </a:ext>
            </a:extLst>
          </p:cNvPr>
          <p:cNvSpPr txBox="1"/>
          <p:nvPr/>
        </p:nvSpPr>
        <p:spPr>
          <a:xfrm>
            <a:off x="8544118" y="5186652"/>
            <a:ext cx="87716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宋体" panose="02010600030101010101" pitchFamily="2" charset="-122"/>
                <a:cs typeface="+mn-cs"/>
              </a:rPr>
              <a:t>写操作</a:t>
            </a:r>
          </a:p>
        </p:txBody>
      </p:sp>
      <p:sp>
        <p:nvSpPr>
          <p:cNvPr id="104" name="矩形 103">
            <a:extLst>
              <a:ext uri="{FF2B5EF4-FFF2-40B4-BE49-F238E27FC236}">
                <a16:creationId xmlns:a16="http://schemas.microsoft.com/office/drawing/2014/main" id="{D576F7C7-950F-439A-B8B8-61F9552FC629}"/>
              </a:ext>
            </a:extLst>
          </p:cNvPr>
          <p:cNvSpPr>
            <a:spLocks noChangeArrowheads="1"/>
          </p:cNvSpPr>
          <p:nvPr/>
        </p:nvSpPr>
        <p:spPr bwMode="auto">
          <a:xfrm>
            <a:off x="9183549" y="5795342"/>
            <a:ext cx="288925" cy="585788"/>
          </a:xfrm>
          <a:prstGeom prst="rect">
            <a:avLst/>
          </a:prstGeom>
          <a:solidFill>
            <a:srgbClr val="C0C9F6"/>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7" name="文本框 6">
            <a:extLst>
              <a:ext uri="{FF2B5EF4-FFF2-40B4-BE49-F238E27FC236}">
                <a16:creationId xmlns:a16="http://schemas.microsoft.com/office/drawing/2014/main" id="{79700933-CA26-4799-AA08-CC94B7F4097A}"/>
              </a:ext>
            </a:extLst>
          </p:cNvPr>
          <p:cNvSpPr txBox="1"/>
          <p:nvPr/>
        </p:nvSpPr>
        <p:spPr>
          <a:xfrm>
            <a:off x="9766971" y="6185080"/>
            <a:ext cx="156966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pitchFamily="34" charset="0"/>
                <a:ea typeface="宋体" panose="02010600030101010101" pitchFamily="2" charset="-122"/>
                <a:cs typeface="+mn-cs"/>
              </a:rPr>
              <a:t>先复制再修改</a:t>
            </a:r>
          </a:p>
        </p:txBody>
      </p:sp>
    </p:spTree>
    <p:extLst>
      <p:ext uri="{BB962C8B-B14F-4D97-AF65-F5344CB8AC3E}">
        <p14:creationId xmlns:p14="http://schemas.microsoft.com/office/powerpoint/2010/main" val="234146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746751" y="1863677"/>
            <a:ext cx="2088000" cy="3808732"/>
            <a:chOff x="827584" y="987574"/>
            <a:chExt cx="2088000" cy="3808732"/>
          </a:xfrm>
        </p:grpSpPr>
        <p:sp>
          <p:nvSpPr>
            <p:cNvPr id="25" name="矩形 24"/>
            <p:cNvSpPr/>
            <p:nvPr/>
          </p:nvSpPr>
          <p:spPr>
            <a:xfrm>
              <a:off x="827584"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28" name="矩形 27"/>
            <p:cNvSpPr/>
            <p:nvPr/>
          </p:nvSpPr>
          <p:spPr>
            <a:xfrm>
              <a:off x="827584" y="1773392"/>
              <a:ext cx="2088000" cy="72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2" name="矩形 41"/>
            <p:cNvSpPr/>
            <p:nvPr/>
          </p:nvSpPr>
          <p:spPr>
            <a:xfrm>
              <a:off x="827584" y="2487772"/>
              <a:ext cx="2088000" cy="75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3" name="矩形 42"/>
            <p:cNvSpPr/>
            <p:nvPr/>
          </p:nvSpPr>
          <p:spPr>
            <a:xfrm>
              <a:off x="827584" y="3243110"/>
              <a:ext cx="2088000" cy="5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4" name="矩形 43"/>
            <p:cNvSpPr/>
            <p:nvPr/>
          </p:nvSpPr>
          <p:spPr>
            <a:xfrm>
              <a:off x="827584" y="3819376"/>
              <a:ext cx="2088000" cy="54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6" name="TextBox 75"/>
            <p:cNvSpPr txBox="1"/>
            <p:nvPr/>
          </p:nvSpPr>
          <p:spPr>
            <a:xfrm>
              <a:off x="1372014" y="1191994"/>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A</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77" name="TextBox 76"/>
            <p:cNvSpPr txBox="1"/>
            <p:nvPr/>
          </p:nvSpPr>
          <p:spPr>
            <a:xfrm>
              <a:off x="1383548" y="1918135"/>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B</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78" name="TextBox 77"/>
            <p:cNvSpPr txBox="1"/>
            <p:nvPr/>
          </p:nvSpPr>
          <p:spPr>
            <a:xfrm>
              <a:off x="1460491" y="3902434"/>
              <a:ext cx="646331"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内核</a:t>
              </a:r>
            </a:p>
          </p:txBody>
        </p:sp>
        <p:sp>
          <p:nvSpPr>
            <p:cNvPr id="90" name="TextBox 89"/>
            <p:cNvSpPr txBox="1"/>
            <p:nvPr/>
          </p:nvSpPr>
          <p:spPr>
            <a:xfrm>
              <a:off x="1230562" y="4426974"/>
              <a:ext cx="1107996"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间接通信</a:t>
              </a:r>
            </a:p>
          </p:txBody>
        </p:sp>
      </p:grpSp>
      <p:cxnSp>
        <p:nvCxnSpPr>
          <p:cNvPr id="84" name="直接连接符 83"/>
          <p:cNvCxnSpPr/>
          <p:nvPr/>
        </p:nvCxnSpPr>
        <p:spPr>
          <a:xfrm rot="5400000">
            <a:off x="-5929386" y="3500438"/>
            <a:ext cx="8786874" cy="71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819585" y="2978904"/>
            <a:ext cx="330540" cy="1908000"/>
            <a:chOff x="2900418" y="2102801"/>
            <a:chExt cx="330540" cy="1908000"/>
          </a:xfrm>
        </p:grpSpPr>
        <p:cxnSp>
          <p:nvCxnSpPr>
            <p:cNvPr id="61" name="直接连接符 60"/>
            <p:cNvCxnSpPr/>
            <p:nvPr/>
          </p:nvCxnSpPr>
          <p:spPr>
            <a:xfrm>
              <a:off x="2923109" y="396573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2259613" y="3056007"/>
              <a:ext cx="1908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a:off x="2917384" y="2149635"/>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900418" y="2803007"/>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2</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7" name="组合 6"/>
          <p:cNvGrpSpPr/>
          <p:nvPr/>
        </p:nvGrpSpPr>
        <p:grpSpPr>
          <a:xfrm>
            <a:off x="5831790" y="2251347"/>
            <a:ext cx="858549" cy="2880000"/>
            <a:chOff x="2912621" y="1375244"/>
            <a:chExt cx="858549" cy="2880000"/>
          </a:xfrm>
        </p:grpSpPr>
        <p:cxnSp>
          <p:nvCxnSpPr>
            <p:cNvPr id="55" name="直接连接符 54"/>
            <p:cNvCxnSpPr/>
            <p:nvPr/>
          </p:nvCxnSpPr>
          <p:spPr>
            <a:xfrm flipV="1">
              <a:off x="2912621" y="1420965"/>
              <a:ext cx="481968" cy="1124"/>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59352" y="2814450"/>
              <a:ext cx="2880000" cy="1588"/>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0800000" flipV="1">
              <a:off x="2937262" y="4211810"/>
              <a:ext cx="504000"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40630" y="2803007"/>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1</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10" name="组合 9"/>
          <p:cNvGrpSpPr/>
          <p:nvPr/>
        </p:nvGrpSpPr>
        <p:grpSpPr>
          <a:xfrm>
            <a:off x="6886035" y="1863677"/>
            <a:ext cx="2088315" cy="3808732"/>
            <a:chOff x="3966866" y="987574"/>
            <a:chExt cx="2088315" cy="3808732"/>
          </a:xfrm>
        </p:grpSpPr>
        <p:sp>
          <p:nvSpPr>
            <p:cNvPr id="45" name="矩形 44"/>
            <p:cNvSpPr/>
            <p:nvPr/>
          </p:nvSpPr>
          <p:spPr>
            <a:xfrm>
              <a:off x="3966866"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7" name="矩形 46"/>
            <p:cNvSpPr/>
            <p:nvPr/>
          </p:nvSpPr>
          <p:spPr>
            <a:xfrm>
              <a:off x="3967181" y="1773393"/>
              <a:ext cx="2088000" cy="752324"/>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8" name="矩形 47"/>
            <p:cNvSpPr/>
            <p:nvPr/>
          </p:nvSpPr>
          <p:spPr>
            <a:xfrm>
              <a:off x="3966866" y="2524500"/>
              <a:ext cx="2088000" cy="129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9" name="矩形 48"/>
            <p:cNvSpPr/>
            <p:nvPr/>
          </p:nvSpPr>
          <p:spPr>
            <a:xfrm>
              <a:off x="3966866" y="3807526"/>
              <a:ext cx="2088000" cy="5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9" name="TextBox 78"/>
            <p:cNvSpPr txBox="1"/>
            <p:nvPr/>
          </p:nvSpPr>
          <p:spPr>
            <a:xfrm>
              <a:off x="4687700" y="3892860"/>
              <a:ext cx="646331"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内核</a:t>
              </a:r>
            </a:p>
          </p:txBody>
        </p:sp>
        <p:sp>
          <p:nvSpPr>
            <p:cNvPr id="80" name="TextBox 79"/>
            <p:cNvSpPr txBox="1"/>
            <p:nvPr/>
          </p:nvSpPr>
          <p:spPr>
            <a:xfrm>
              <a:off x="4604988" y="1921461"/>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B</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81" name="TextBox 80"/>
            <p:cNvSpPr txBox="1"/>
            <p:nvPr/>
          </p:nvSpPr>
          <p:spPr>
            <a:xfrm>
              <a:off x="4592165" y="1200170"/>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A</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89" name="TextBox 88"/>
            <p:cNvSpPr txBox="1"/>
            <p:nvPr/>
          </p:nvSpPr>
          <p:spPr>
            <a:xfrm>
              <a:off x="4446152" y="4426974"/>
              <a:ext cx="1107996"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直接通信</a:t>
              </a:r>
            </a:p>
          </p:txBody>
        </p:sp>
      </p:grpSp>
      <p:grpSp>
        <p:nvGrpSpPr>
          <p:cNvPr id="6" name="组合 5"/>
          <p:cNvGrpSpPr/>
          <p:nvPr/>
        </p:nvGrpSpPr>
        <p:grpSpPr>
          <a:xfrm>
            <a:off x="5486663" y="2136729"/>
            <a:ext cx="384980" cy="3013096"/>
            <a:chOff x="2567496" y="1260626"/>
            <a:chExt cx="384980" cy="3013096"/>
          </a:xfrm>
        </p:grpSpPr>
        <p:grpSp>
          <p:nvGrpSpPr>
            <p:cNvPr id="3" name="组合 2"/>
            <p:cNvGrpSpPr/>
            <p:nvPr/>
          </p:nvGrpSpPr>
          <p:grpSpPr>
            <a:xfrm>
              <a:off x="2567496" y="1971831"/>
              <a:ext cx="378630" cy="338554"/>
              <a:chOff x="2668574" y="1841495"/>
              <a:chExt cx="378630" cy="338554"/>
            </a:xfrm>
          </p:grpSpPr>
          <p:sp>
            <p:nvSpPr>
              <p:cNvPr id="51" name="矩形 50"/>
              <p:cNvSpPr/>
              <p:nvPr/>
            </p:nvSpPr>
            <p:spPr>
              <a:xfrm>
                <a:off x="2725699" y="185737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4" name="TextBox 73"/>
              <p:cNvSpPr txBox="1"/>
              <p:nvPr/>
            </p:nvSpPr>
            <p:spPr>
              <a:xfrm>
                <a:off x="2668574" y="1841495"/>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nvGrpSpPr>
            <p:cNvPr id="4" name="组合 3"/>
            <p:cNvGrpSpPr/>
            <p:nvPr/>
          </p:nvGrpSpPr>
          <p:grpSpPr>
            <a:xfrm>
              <a:off x="2573846" y="1260626"/>
              <a:ext cx="378630" cy="338554"/>
              <a:chOff x="2674924" y="1130290"/>
              <a:chExt cx="378630" cy="338554"/>
            </a:xfrm>
          </p:grpSpPr>
          <p:sp>
            <p:nvSpPr>
              <p:cNvPr id="50" name="矩形 49"/>
              <p:cNvSpPr/>
              <p:nvPr/>
            </p:nvSpPr>
            <p:spPr>
              <a:xfrm>
                <a:off x="2725699" y="114299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93" name="TextBox 92"/>
              <p:cNvSpPr txBox="1"/>
              <p:nvPr/>
            </p:nvSpPr>
            <p:spPr>
              <a:xfrm>
                <a:off x="2674924" y="1130290"/>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nvGrpSpPr>
            <p:cNvPr id="2" name="组合 1"/>
            <p:cNvGrpSpPr/>
            <p:nvPr/>
          </p:nvGrpSpPr>
          <p:grpSpPr>
            <a:xfrm>
              <a:off x="2573846" y="3935168"/>
              <a:ext cx="378630" cy="338554"/>
              <a:chOff x="2674924" y="3804832"/>
              <a:chExt cx="378630" cy="338554"/>
            </a:xfrm>
          </p:grpSpPr>
          <p:sp>
            <p:nvSpPr>
              <p:cNvPr id="52" name="矩形 51"/>
              <p:cNvSpPr/>
              <p:nvPr/>
            </p:nvSpPr>
            <p:spPr>
              <a:xfrm>
                <a:off x="2725699" y="3824296"/>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94" name="TextBox 93"/>
              <p:cNvSpPr txBox="1"/>
              <p:nvPr/>
            </p:nvSpPr>
            <p:spPr>
              <a:xfrm>
                <a:off x="2674924" y="3804832"/>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sp>
        <p:nvSpPr>
          <p:cNvPr id="11" name="标题 10">
            <a:extLst>
              <a:ext uri="{FF2B5EF4-FFF2-40B4-BE49-F238E27FC236}">
                <a16:creationId xmlns:a16="http://schemas.microsoft.com/office/drawing/2014/main" id="{D12390CD-6922-58B8-8A18-D9FCAB2883B5}"/>
              </a:ext>
            </a:extLst>
          </p:cNvPr>
          <p:cNvSpPr>
            <a:spLocks noGrp="1"/>
          </p:cNvSpPr>
          <p:nvPr>
            <p:ph type="title"/>
          </p:nvPr>
        </p:nvSpPr>
        <p:spPr/>
        <p:txBody>
          <a:bodyPr>
            <a:normAutofit/>
          </a:bodyPr>
          <a:lstStyle/>
          <a:p>
            <a:r>
              <a:rPr lang="zh-CN" altLang="en-US" dirty="0"/>
              <a:t>通信方式</a:t>
            </a:r>
          </a:p>
        </p:txBody>
      </p:sp>
      <p:sp>
        <p:nvSpPr>
          <p:cNvPr id="8" name="灯片编号占位符 7">
            <a:extLst>
              <a:ext uri="{FF2B5EF4-FFF2-40B4-BE49-F238E27FC236}">
                <a16:creationId xmlns:a16="http://schemas.microsoft.com/office/drawing/2014/main" id="{C45AFC0F-C3A7-D024-A65F-00DD02BCC5B5}"/>
              </a:ext>
            </a:extLst>
          </p:cNvPr>
          <p:cNvSpPr>
            <a:spLocks noGrp="1"/>
          </p:cNvSpPr>
          <p:nvPr>
            <p:ph type="sldNum" sz="quarter" idx="12"/>
          </p:nvPr>
        </p:nvSpPr>
        <p:spPr/>
        <p:txBody>
          <a:bodyPr/>
          <a:lstStyle/>
          <a:p>
            <a:pPr>
              <a:defRPr/>
            </a:pPr>
            <a:fld id="{3884BE4A-665D-4750-B82A-97CE17AE2019}" type="slidenum">
              <a:rPr lang="en-US" altLang="ko-KR" smtClean="0"/>
              <a:pPr>
                <a:defRPr/>
              </a:pPr>
              <a:t>38</a:t>
            </a:fld>
            <a:endParaRPr lang="en-US" altLang="ko-KR" dirty="0"/>
          </a:p>
        </p:txBody>
      </p:sp>
    </p:spTree>
    <p:extLst>
      <p:ext uri="{BB962C8B-B14F-4D97-AF65-F5344CB8AC3E}">
        <p14:creationId xmlns:p14="http://schemas.microsoft.com/office/powerpoint/2010/main" val="304776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746749" y="1844824"/>
            <a:ext cx="2088000" cy="3808732"/>
            <a:chOff x="827584" y="987574"/>
            <a:chExt cx="2088000" cy="3808732"/>
          </a:xfrm>
        </p:grpSpPr>
        <p:sp>
          <p:nvSpPr>
            <p:cNvPr id="25" name="矩形 24"/>
            <p:cNvSpPr/>
            <p:nvPr/>
          </p:nvSpPr>
          <p:spPr>
            <a:xfrm>
              <a:off x="827584"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28" name="矩形 27"/>
            <p:cNvSpPr/>
            <p:nvPr/>
          </p:nvSpPr>
          <p:spPr>
            <a:xfrm>
              <a:off x="827584" y="1773392"/>
              <a:ext cx="2088000" cy="72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2" name="矩形 41"/>
            <p:cNvSpPr/>
            <p:nvPr/>
          </p:nvSpPr>
          <p:spPr>
            <a:xfrm>
              <a:off x="827584" y="2487772"/>
              <a:ext cx="2088000" cy="75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3" name="矩形 42"/>
            <p:cNvSpPr/>
            <p:nvPr/>
          </p:nvSpPr>
          <p:spPr>
            <a:xfrm>
              <a:off x="827584" y="3243110"/>
              <a:ext cx="2088000" cy="5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4" name="矩形 43"/>
            <p:cNvSpPr/>
            <p:nvPr/>
          </p:nvSpPr>
          <p:spPr>
            <a:xfrm>
              <a:off x="827584" y="3819376"/>
              <a:ext cx="2088000" cy="540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6" name="TextBox 75"/>
            <p:cNvSpPr txBox="1"/>
            <p:nvPr/>
          </p:nvSpPr>
          <p:spPr>
            <a:xfrm>
              <a:off x="1372014" y="1191994"/>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A</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77" name="TextBox 76"/>
            <p:cNvSpPr txBox="1"/>
            <p:nvPr/>
          </p:nvSpPr>
          <p:spPr>
            <a:xfrm>
              <a:off x="1383548" y="1918135"/>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B</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78" name="TextBox 77"/>
            <p:cNvSpPr txBox="1"/>
            <p:nvPr/>
          </p:nvSpPr>
          <p:spPr>
            <a:xfrm>
              <a:off x="1460491" y="3902434"/>
              <a:ext cx="646331"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内核</a:t>
              </a:r>
            </a:p>
          </p:txBody>
        </p:sp>
        <p:sp>
          <p:nvSpPr>
            <p:cNvPr id="90" name="TextBox 89"/>
            <p:cNvSpPr txBox="1"/>
            <p:nvPr/>
          </p:nvSpPr>
          <p:spPr>
            <a:xfrm>
              <a:off x="1230562" y="4426974"/>
              <a:ext cx="1107996"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间接通信</a:t>
              </a:r>
            </a:p>
          </p:txBody>
        </p:sp>
      </p:grpSp>
      <p:cxnSp>
        <p:nvCxnSpPr>
          <p:cNvPr id="84" name="直接连接符 83"/>
          <p:cNvCxnSpPr/>
          <p:nvPr/>
        </p:nvCxnSpPr>
        <p:spPr>
          <a:xfrm rot="5400000">
            <a:off x="-5929386" y="3500438"/>
            <a:ext cx="8786874" cy="71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819583" y="2960051"/>
            <a:ext cx="330540" cy="1908000"/>
            <a:chOff x="2900418" y="2102801"/>
            <a:chExt cx="330540" cy="1908000"/>
          </a:xfrm>
        </p:grpSpPr>
        <p:cxnSp>
          <p:nvCxnSpPr>
            <p:cNvPr id="61" name="直接连接符 60"/>
            <p:cNvCxnSpPr/>
            <p:nvPr/>
          </p:nvCxnSpPr>
          <p:spPr>
            <a:xfrm>
              <a:off x="2923109" y="396573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H="1" flipV="1">
              <a:off x="2259613" y="3056007"/>
              <a:ext cx="1908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a:off x="2917384" y="2149635"/>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900418" y="2803007"/>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2</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7" name="组合 6"/>
          <p:cNvGrpSpPr/>
          <p:nvPr/>
        </p:nvGrpSpPr>
        <p:grpSpPr>
          <a:xfrm>
            <a:off x="5831788" y="2232494"/>
            <a:ext cx="858549" cy="2880000"/>
            <a:chOff x="2912621" y="1375244"/>
            <a:chExt cx="858549" cy="2880000"/>
          </a:xfrm>
        </p:grpSpPr>
        <p:cxnSp>
          <p:nvCxnSpPr>
            <p:cNvPr id="55" name="直接连接符 54"/>
            <p:cNvCxnSpPr/>
            <p:nvPr/>
          </p:nvCxnSpPr>
          <p:spPr>
            <a:xfrm flipV="1">
              <a:off x="2912621" y="1420965"/>
              <a:ext cx="481968" cy="1124"/>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1959352" y="2814450"/>
              <a:ext cx="2880000" cy="1588"/>
            </a:xfrm>
            <a:prstGeom prst="line">
              <a:avLst/>
            </a:prstGeom>
            <a:ln w="88900">
              <a:solidFill>
                <a:srgbClr val="11576A"/>
              </a:solidFill>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0800000" flipV="1">
              <a:off x="2937262" y="4211810"/>
              <a:ext cx="504000"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440630" y="2803007"/>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1</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10" name="组合 9"/>
          <p:cNvGrpSpPr/>
          <p:nvPr/>
        </p:nvGrpSpPr>
        <p:grpSpPr>
          <a:xfrm>
            <a:off x="6886033" y="1844824"/>
            <a:ext cx="2088315" cy="3808732"/>
            <a:chOff x="3966866" y="987574"/>
            <a:chExt cx="2088315" cy="3808732"/>
          </a:xfrm>
        </p:grpSpPr>
        <p:sp>
          <p:nvSpPr>
            <p:cNvPr id="45" name="矩形 44"/>
            <p:cNvSpPr/>
            <p:nvPr/>
          </p:nvSpPr>
          <p:spPr>
            <a:xfrm>
              <a:off x="3966866" y="987574"/>
              <a:ext cx="2088000" cy="78581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6" name="矩形 45"/>
            <p:cNvSpPr/>
            <p:nvPr/>
          </p:nvSpPr>
          <p:spPr>
            <a:xfrm>
              <a:off x="3966866" y="1773391"/>
              <a:ext cx="2088000" cy="240241"/>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7" name="矩形 46"/>
            <p:cNvSpPr/>
            <p:nvPr/>
          </p:nvSpPr>
          <p:spPr>
            <a:xfrm>
              <a:off x="3967181" y="2013633"/>
              <a:ext cx="2088000" cy="512083"/>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8" name="矩形 47"/>
            <p:cNvSpPr/>
            <p:nvPr/>
          </p:nvSpPr>
          <p:spPr>
            <a:xfrm>
              <a:off x="3966866" y="2524500"/>
              <a:ext cx="2088000" cy="1296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49" name="矩形 48"/>
            <p:cNvSpPr/>
            <p:nvPr/>
          </p:nvSpPr>
          <p:spPr>
            <a:xfrm>
              <a:off x="3966866" y="3807526"/>
              <a:ext cx="2088000" cy="5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9" name="TextBox 78"/>
            <p:cNvSpPr txBox="1"/>
            <p:nvPr/>
          </p:nvSpPr>
          <p:spPr>
            <a:xfrm>
              <a:off x="4687700" y="3892860"/>
              <a:ext cx="646331"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内核</a:t>
              </a:r>
            </a:p>
          </p:txBody>
        </p:sp>
        <p:sp>
          <p:nvSpPr>
            <p:cNvPr id="80" name="TextBox 79"/>
            <p:cNvSpPr txBox="1"/>
            <p:nvPr/>
          </p:nvSpPr>
          <p:spPr>
            <a:xfrm>
              <a:off x="4604988" y="2080369"/>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B</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81" name="TextBox 80"/>
            <p:cNvSpPr txBox="1"/>
            <p:nvPr/>
          </p:nvSpPr>
          <p:spPr>
            <a:xfrm>
              <a:off x="4592165" y="1200170"/>
              <a:ext cx="825867"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进程</a:t>
              </a:r>
              <a:r>
                <a:rPr lang="en-US" altLang="zh-CN" b="1" dirty="0">
                  <a:solidFill>
                    <a:srgbClr val="11576A"/>
                  </a:solidFill>
                  <a:latin typeface="Verdana" panose="020B0604030504040204" pitchFamily="34" charset="0"/>
                  <a:ea typeface="微软雅黑" panose="020B0503020204020204" pitchFamily="34" charset="-122"/>
                </a:rPr>
                <a:t>A</a:t>
              </a:r>
              <a:endParaRPr lang="zh-CN" altLang="en-US" b="1" dirty="0">
                <a:solidFill>
                  <a:srgbClr val="11576A"/>
                </a:solidFill>
                <a:latin typeface="Verdana" panose="020B0604030504040204" pitchFamily="34" charset="0"/>
                <a:ea typeface="微软雅黑" panose="020B0503020204020204" pitchFamily="34" charset="-122"/>
              </a:endParaRPr>
            </a:p>
          </p:txBody>
        </p:sp>
        <p:sp>
          <p:nvSpPr>
            <p:cNvPr id="82" name="TextBox 81"/>
            <p:cNvSpPr txBox="1"/>
            <p:nvPr/>
          </p:nvSpPr>
          <p:spPr>
            <a:xfrm>
              <a:off x="4542332" y="1736081"/>
              <a:ext cx="963725" cy="307777"/>
            </a:xfrm>
            <a:prstGeom prst="rect">
              <a:avLst/>
            </a:prstGeom>
            <a:noFill/>
          </p:spPr>
          <p:txBody>
            <a:bodyPr wrap="none" rtlCol="0">
              <a:spAutoFit/>
            </a:bodyPr>
            <a:lstStyle/>
            <a:p>
              <a:pPr defTabSz="914400" eaLnBrk="0" fontAlgn="base" hangingPunct="0">
                <a:spcBef>
                  <a:spcPct val="0"/>
                </a:spcBef>
                <a:spcAft>
                  <a:spcPct val="0"/>
                </a:spcAft>
                <a:defRPr/>
              </a:pPr>
              <a:r>
                <a:rPr lang="zh-CN" altLang="en-US" sz="1400" b="1" dirty="0">
                  <a:solidFill>
                    <a:srgbClr val="11576A"/>
                  </a:solidFill>
                  <a:latin typeface="Verdana" panose="020B0604030504040204" pitchFamily="34" charset="0"/>
                  <a:ea typeface="微软雅黑" panose="020B0503020204020204" pitchFamily="34" charset="-122"/>
                </a:rPr>
                <a:t>共享信道 </a:t>
              </a:r>
            </a:p>
          </p:txBody>
        </p:sp>
        <p:sp>
          <p:nvSpPr>
            <p:cNvPr id="89" name="TextBox 88"/>
            <p:cNvSpPr txBox="1"/>
            <p:nvPr/>
          </p:nvSpPr>
          <p:spPr>
            <a:xfrm>
              <a:off x="4446152" y="4426974"/>
              <a:ext cx="1107996" cy="369332"/>
            </a:xfrm>
            <a:prstGeom prst="rect">
              <a:avLst/>
            </a:prstGeom>
            <a:noFill/>
          </p:spPr>
          <p:txBody>
            <a:bodyPr wrap="none" rtlCol="0">
              <a:spAutoFit/>
            </a:bodyPr>
            <a:lstStyle/>
            <a:p>
              <a:pPr defTabSz="914400" eaLnBrk="0" fontAlgn="base" hangingPunct="0">
                <a:spcBef>
                  <a:spcPct val="0"/>
                </a:spcBef>
                <a:spcAft>
                  <a:spcPct val="0"/>
                </a:spcAft>
                <a:defRPr/>
              </a:pPr>
              <a:r>
                <a:rPr lang="zh-CN" altLang="en-US" b="1" dirty="0">
                  <a:solidFill>
                    <a:srgbClr val="11576A"/>
                  </a:solidFill>
                  <a:latin typeface="Verdana" panose="020B0604030504040204" pitchFamily="34" charset="0"/>
                  <a:ea typeface="微软雅黑" panose="020B0503020204020204" pitchFamily="34" charset="-122"/>
                </a:rPr>
                <a:t>直接通信</a:t>
              </a:r>
            </a:p>
          </p:txBody>
        </p:sp>
      </p:grpSp>
      <p:grpSp>
        <p:nvGrpSpPr>
          <p:cNvPr id="12" name="组合 11"/>
          <p:cNvGrpSpPr/>
          <p:nvPr/>
        </p:nvGrpSpPr>
        <p:grpSpPr>
          <a:xfrm>
            <a:off x="8957733" y="2761385"/>
            <a:ext cx="662098" cy="432000"/>
            <a:chOff x="6038568" y="1875783"/>
            <a:chExt cx="662098" cy="432000"/>
          </a:xfrm>
        </p:grpSpPr>
        <p:cxnSp>
          <p:nvCxnSpPr>
            <p:cNvPr id="67" name="直接连接符 66"/>
            <p:cNvCxnSpPr/>
            <p:nvPr/>
          </p:nvCxnSpPr>
          <p:spPr>
            <a:xfrm>
              <a:off x="6043330" y="1921030"/>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a:off x="6038568" y="2263933"/>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flipH="1" flipV="1">
              <a:off x="6109114" y="2090989"/>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370126" y="1934904"/>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2</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11" name="组合 10"/>
          <p:cNvGrpSpPr/>
          <p:nvPr/>
        </p:nvGrpSpPr>
        <p:grpSpPr>
          <a:xfrm>
            <a:off x="8957733" y="2282754"/>
            <a:ext cx="658702" cy="432000"/>
            <a:chOff x="6038568" y="1397152"/>
            <a:chExt cx="658702" cy="432000"/>
          </a:xfrm>
        </p:grpSpPr>
        <p:cxnSp>
          <p:nvCxnSpPr>
            <p:cNvPr id="66" name="直接箭头连接符 65"/>
            <p:cNvCxnSpPr/>
            <p:nvPr/>
          </p:nvCxnSpPr>
          <p:spPr>
            <a:xfrm rot="10800000">
              <a:off x="6038568" y="1782917"/>
              <a:ext cx="258138" cy="0"/>
            </a:xfrm>
            <a:prstGeom prst="straightConnector1">
              <a:avLst/>
            </a:prstGeom>
            <a:ln w="88900">
              <a:solidFill>
                <a:srgbClr val="11576A"/>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flipH="1" flipV="1">
              <a:off x="6109114" y="1612358"/>
              <a:ext cx="432000" cy="1588"/>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043330" y="1440015"/>
              <a:ext cx="266700" cy="0"/>
            </a:xfrm>
            <a:prstGeom prst="line">
              <a:avLst/>
            </a:prstGeom>
            <a:ln w="88900">
              <a:solidFill>
                <a:srgbClr val="11576A"/>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366730" y="1417334"/>
              <a:ext cx="33054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11576A"/>
                  </a:solidFill>
                  <a:latin typeface="Verdana" panose="020B0604030504040204" pitchFamily="34" charset="0"/>
                  <a:ea typeface="微软雅黑" panose="020B0503020204020204" pitchFamily="34" charset="-122"/>
                </a:rPr>
                <a:t>1</a:t>
              </a:r>
              <a:endParaRPr lang="zh-CN" altLang="en-US" sz="1600" b="1" dirty="0">
                <a:solidFill>
                  <a:srgbClr val="11576A"/>
                </a:solidFill>
                <a:latin typeface="Verdana" panose="020B0604030504040204" pitchFamily="34" charset="0"/>
                <a:ea typeface="微软雅黑" panose="020B0503020204020204" pitchFamily="34" charset="-122"/>
              </a:endParaRPr>
            </a:p>
          </p:txBody>
        </p:sp>
      </p:grpSp>
      <p:grpSp>
        <p:nvGrpSpPr>
          <p:cNvPr id="6" name="组合 5"/>
          <p:cNvGrpSpPr/>
          <p:nvPr/>
        </p:nvGrpSpPr>
        <p:grpSpPr>
          <a:xfrm>
            <a:off x="5486661" y="2117876"/>
            <a:ext cx="384980" cy="3013096"/>
            <a:chOff x="2567496" y="1260626"/>
            <a:chExt cx="384980" cy="3013096"/>
          </a:xfrm>
        </p:grpSpPr>
        <p:grpSp>
          <p:nvGrpSpPr>
            <p:cNvPr id="3" name="组合 2"/>
            <p:cNvGrpSpPr/>
            <p:nvPr/>
          </p:nvGrpSpPr>
          <p:grpSpPr>
            <a:xfrm>
              <a:off x="2567496" y="1971831"/>
              <a:ext cx="378630" cy="338554"/>
              <a:chOff x="2668574" y="1841495"/>
              <a:chExt cx="378630" cy="338554"/>
            </a:xfrm>
          </p:grpSpPr>
          <p:sp>
            <p:nvSpPr>
              <p:cNvPr id="51" name="矩形 50"/>
              <p:cNvSpPr/>
              <p:nvPr/>
            </p:nvSpPr>
            <p:spPr>
              <a:xfrm>
                <a:off x="2725699" y="185737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74" name="TextBox 73"/>
              <p:cNvSpPr txBox="1"/>
              <p:nvPr/>
            </p:nvSpPr>
            <p:spPr>
              <a:xfrm>
                <a:off x="2668574" y="1841495"/>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nvGrpSpPr>
            <p:cNvPr id="4" name="组合 3"/>
            <p:cNvGrpSpPr/>
            <p:nvPr/>
          </p:nvGrpSpPr>
          <p:grpSpPr>
            <a:xfrm>
              <a:off x="2573846" y="1260626"/>
              <a:ext cx="378630" cy="338554"/>
              <a:chOff x="2674924" y="1130290"/>
              <a:chExt cx="378630" cy="338554"/>
            </a:xfrm>
          </p:grpSpPr>
          <p:sp>
            <p:nvSpPr>
              <p:cNvPr id="50" name="矩形 49"/>
              <p:cNvSpPr/>
              <p:nvPr/>
            </p:nvSpPr>
            <p:spPr>
              <a:xfrm>
                <a:off x="2725699" y="1142990"/>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93" name="TextBox 92"/>
              <p:cNvSpPr txBox="1"/>
              <p:nvPr/>
            </p:nvSpPr>
            <p:spPr>
              <a:xfrm>
                <a:off x="2674924" y="1130290"/>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nvGrpSpPr>
            <p:cNvPr id="2" name="组合 1"/>
            <p:cNvGrpSpPr/>
            <p:nvPr/>
          </p:nvGrpSpPr>
          <p:grpSpPr>
            <a:xfrm>
              <a:off x="2573846" y="3935168"/>
              <a:ext cx="378630" cy="338554"/>
              <a:chOff x="2674924" y="3804832"/>
              <a:chExt cx="378630" cy="338554"/>
            </a:xfrm>
          </p:grpSpPr>
          <p:sp>
            <p:nvSpPr>
              <p:cNvPr id="52" name="矩形 51"/>
              <p:cNvSpPr/>
              <p:nvPr/>
            </p:nvSpPr>
            <p:spPr>
              <a:xfrm>
                <a:off x="2725699" y="3824296"/>
                <a:ext cx="288000" cy="288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94" name="TextBox 93"/>
              <p:cNvSpPr txBox="1"/>
              <p:nvPr/>
            </p:nvSpPr>
            <p:spPr>
              <a:xfrm>
                <a:off x="2674924" y="3804832"/>
                <a:ext cx="378630" cy="338554"/>
              </a:xfrm>
              <a:prstGeom prst="rect">
                <a:avLst/>
              </a:prstGeom>
              <a:noFill/>
            </p:spPr>
            <p:txBody>
              <a:bodyPr wrap="none" rtlCol="0">
                <a:spAutoFit/>
              </a:bodyPr>
              <a:lstStyle/>
              <a:p>
                <a:pPr defTabSz="914400" eaLnBrk="0" fontAlgn="base" hangingPunct="0">
                  <a:spcBef>
                    <a:spcPct val="0"/>
                  </a:spcBef>
                  <a:spcAft>
                    <a:spcPct val="0"/>
                  </a:spcAft>
                  <a:defRPr/>
                </a:pPr>
                <a:r>
                  <a:rPr lang="en-US" altLang="zh-CN" sz="1600" b="1" dirty="0">
                    <a:solidFill>
                      <a:srgbClr val="FFFFFF"/>
                    </a:solidFill>
                    <a:latin typeface="Verdana" panose="020B0604030504040204" pitchFamily="34" charset="0"/>
                    <a:ea typeface="微软雅黑" panose="020B0503020204020204" pitchFamily="34" charset="-122"/>
                  </a:rPr>
                  <a:t>M</a:t>
                </a:r>
                <a:endParaRPr lang="zh-CN" altLang="en-US" sz="1600" b="1" dirty="0">
                  <a:solidFill>
                    <a:srgbClr val="FFFFFF"/>
                  </a:solidFill>
                  <a:latin typeface="Verdana" panose="020B0604030504040204" pitchFamily="34" charset="0"/>
                  <a:ea typeface="微软雅黑" panose="020B0503020204020204" pitchFamily="34" charset="-122"/>
                </a:endParaRPr>
              </a:p>
            </p:txBody>
          </p:sp>
        </p:grpSp>
      </p:grpSp>
      <p:sp>
        <p:nvSpPr>
          <p:cNvPr id="13" name="标题 12">
            <a:extLst>
              <a:ext uri="{FF2B5EF4-FFF2-40B4-BE49-F238E27FC236}">
                <a16:creationId xmlns:a16="http://schemas.microsoft.com/office/drawing/2014/main" id="{7F6E535A-5EF8-D25D-5868-80BE16ADF420}"/>
              </a:ext>
            </a:extLst>
          </p:cNvPr>
          <p:cNvSpPr>
            <a:spLocks noGrp="1"/>
          </p:cNvSpPr>
          <p:nvPr>
            <p:ph type="title"/>
          </p:nvPr>
        </p:nvSpPr>
        <p:spPr/>
        <p:txBody>
          <a:bodyPr>
            <a:normAutofit/>
          </a:bodyPr>
          <a:lstStyle/>
          <a:p>
            <a:r>
              <a:rPr lang="zh-CN" altLang="en-US" dirty="0"/>
              <a:t>通信方式</a:t>
            </a:r>
          </a:p>
        </p:txBody>
      </p:sp>
      <p:sp>
        <p:nvSpPr>
          <p:cNvPr id="8" name="灯片编号占位符 7">
            <a:extLst>
              <a:ext uri="{FF2B5EF4-FFF2-40B4-BE49-F238E27FC236}">
                <a16:creationId xmlns:a16="http://schemas.microsoft.com/office/drawing/2014/main" id="{6F3D76E7-F4C4-66EF-3123-B24B98427029}"/>
              </a:ext>
            </a:extLst>
          </p:cNvPr>
          <p:cNvSpPr>
            <a:spLocks noGrp="1"/>
          </p:cNvSpPr>
          <p:nvPr>
            <p:ph type="sldNum" sz="quarter" idx="12"/>
          </p:nvPr>
        </p:nvSpPr>
        <p:spPr/>
        <p:txBody>
          <a:bodyPr/>
          <a:lstStyle/>
          <a:p>
            <a:pPr>
              <a:defRPr/>
            </a:pPr>
            <a:fld id="{3884BE4A-665D-4750-B82A-97CE17AE2019}" type="slidenum">
              <a:rPr lang="en-US" altLang="ko-KR" smtClean="0"/>
              <a:pPr>
                <a:defRPr/>
              </a:pPr>
              <a:t>39</a:t>
            </a:fld>
            <a:endParaRPr lang="en-US" altLang="ko-KR" dirty="0"/>
          </a:p>
        </p:txBody>
      </p:sp>
    </p:spTree>
    <p:extLst>
      <p:ext uri="{BB962C8B-B14F-4D97-AF65-F5344CB8AC3E}">
        <p14:creationId xmlns:p14="http://schemas.microsoft.com/office/powerpoint/2010/main" val="401016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你信任你的“邻居”进程吗？</a:t>
            </a:r>
          </a:p>
        </p:txBody>
      </p:sp>
      <p:sp>
        <p:nvSpPr>
          <p:cNvPr id="3" name="内容占位符 2"/>
          <p:cNvSpPr>
            <a:spLocks noGrp="1"/>
          </p:cNvSpPr>
          <p:nvPr>
            <p:ph idx="1"/>
          </p:nvPr>
        </p:nvSpPr>
        <p:spPr>
          <a:prstGeom prst="rect">
            <a:avLst/>
          </a:prstGeom>
        </p:spPr>
        <p:txBody>
          <a:bodyPr/>
          <a:lstStyle/>
          <a:p>
            <a:r>
              <a:rPr lang="zh-CN" altLang="en-US" dirty="0"/>
              <a:t>会不会因为它的错误导致你的程序也跟着出错？</a:t>
            </a:r>
            <a:endParaRPr lang="en-US" altLang="zh-CN" dirty="0"/>
          </a:p>
          <a:p>
            <a:r>
              <a:rPr lang="zh-CN" altLang="en-US" dirty="0"/>
              <a:t>既然大家运行在一台计算机上，它的指针会不会一不小心修改了你的数据？</a:t>
            </a:r>
            <a:endParaRPr lang="en-US" altLang="zh-CN" dirty="0"/>
          </a:p>
          <a:p>
            <a:r>
              <a:rPr lang="zh-CN" altLang="en-US" dirty="0"/>
              <a:t>你想不想看到它的一些“秘密信息”？</a:t>
            </a:r>
          </a:p>
        </p:txBody>
      </p:sp>
      <p:sp>
        <p:nvSpPr>
          <p:cNvPr id="6" name="灯片编号占位符 5"/>
          <p:cNvSpPr>
            <a:spLocks noGrp="1"/>
          </p:cNvSpPr>
          <p:nvPr>
            <p:ph type="sldNum" sz="quarter" idx="12"/>
          </p:nvPr>
        </p:nvSpPr>
        <p:spPr>
          <a:xfrm>
            <a:off x="9347200" y="6508750"/>
            <a:ext cx="2844800" cy="304800"/>
          </a:xfrm>
          <a:prstGeom prst="rect">
            <a:avLst/>
          </a:prstGeom>
        </p:spPr>
        <p:txBody>
          <a:bodyPr/>
          <a:lstStyle/>
          <a:p>
            <a:pPr>
              <a:defRPr/>
            </a:pPr>
            <a:fld id="{32C7C19E-C979-4A8C-991F-EB73B2F94084}" type="slidenum">
              <a:rPr lang="en-US" altLang="ko-KR" smtClean="0"/>
              <a:pPr>
                <a:defRPr/>
              </a:pPr>
              <a:t>4</a:t>
            </a:fld>
            <a:endParaRPr lang="en-US" altLang="ko-KR"/>
          </a:p>
        </p:txBody>
      </p:sp>
      <p:pic>
        <p:nvPicPr>
          <p:cNvPr id="5" name="图片 4">
            <a:extLst>
              <a:ext uri="{FF2B5EF4-FFF2-40B4-BE49-F238E27FC236}">
                <a16:creationId xmlns:a16="http://schemas.microsoft.com/office/drawing/2014/main" id="{4C171CB5-246E-45B0-A223-2CB224A86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592" y="0"/>
            <a:ext cx="3238500" cy="714375"/>
          </a:xfrm>
          <a:prstGeom prst="rect">
            <a:avLst/>
          </a:prstGeom>
        </p:spPr>
      </p:pic>
    </p:spTree>
    <p:extLst>
      <p:ext uri="{BB962C8B-B14F-4D97-AF65-F5344CB8AC3E}">
        <p14:creationId xmlns:p14="http://schemas.microsoft.com/office/powerpoint/2010/main" val="1829933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400" y="1552258"/>
            <a:ext cx="4941553" cy="400110"/>
            <a:chOff x="844893" y="1000114"/>
            <a:chExt cx="4941553" cy="400110"/>
          </a:xfrm>
        </p:grpSpPr>
        <p:sp>
          <p:nvSpPr>
            <p:cNvPr id="9" name="内容占位符 2"/>
            <p:cNvSpPr txBox="1">
              <a:spLocks/>
            </p:cNvSpPr>
            <p:nvPr/>
          </p:nvSpPr>
          <p:spPr>
            <a:xfrm>
              <a:off x="1142976" y="1000114"/>
              <a:ext cx="4643470"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0"/>
                </a:spcBef>
                <a:spcAft>
                  <a:spcPct val="0"/>
                </a:spcAft>
                <a:defRPr/>
              </a:pPr>
              <a:r>
                <a:rPr lang="zh-CN" altLang="en-US" dirty="0"/>
                <a:t>进程通信是进程进行通信和同步的机制</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95400" y="1884050"/>
            <a:ext cx="4441487" cy="1043051"/>
            <a:chOff x="844893" y="1331904"/>
            <a:chExt cx="4441487" cy="1043051"/>
          </a:xfrm>
        </p:grpSpPr>
        <p:pic>
          <p:nvPicPr>
            <p:cNvPr id="14" name="图片 13" descr="小点1.png"/>
            <p:cNvPicPr>
              <a:picLocks noChangeAspect="1"/>
            </p:cNvPicPr>
            <p:nvPr/>
          </p:nvPicPr>
          <p:blipFill>
            <a:blip r:embed="rId2" cstate="print"/>
            <a:stretch>
              <a:fillRect/>
            </a:stretch>
          </p:blipFill>
          <p:spPr>
            <a:xfrm>
              <a:off x="1262422" y="2124133"/>
              <a:ext cx="151066" cy="148997"/>
            </a:xfrm>
            <a:prstGeom prst="rect">
              <a:avLst/>
            </a:prstGeom>
            <a:effectLst/>
          </p:spPr>
        </p:pic>
        <p:sp>
          <p:nvSpPr>
            <p:cNvPr id="17" name="内容占位符 2"/>
            <p:cNvSpPr txBox="1">
              <a:spLocks/>
            </p:cNvSpPr>
            <p:nvPr/>
          </p:nvSpPr>
          <p:spPr>
            <a:xfrm>
              <a:off x="1394985" y="2019357"/>
              <a:ext cx="389139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接收操作：</a:t>
              </a:r>
              <a:r>
                <a:rPr lang="en-US" altLang="zh-CN" dirty="0"/>
                <a:t>receive(message)</a:t>
              </a:r>
              <a:endParaRPr lang="zh-CN" altLang="en-US" dirty="0"/>
            </a:p>
          </p:txBody>
        </p:sp>
        <p:sp>
          <p:nvSpPr>
            <p:cNvPr id="26" name="内容占位符 2"/>
            <p:cNvSpPr txBox="1">
              <a:spLocks/>
            </p:cNvSpPr>
            <p:nvPr/>
          </p:nvSpPr>
          <p:spPr>
            <a:xfrm>
              <a:off x="1394985" y="1676394"/>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发送操作：</a:t>
              </a:r>
              <a:r>
                <a:rPr lang="en-US" altLang="zh-CN" dirty="0"/>
                <a:t>send(message)</a:t>
              </a:r>
              <a:endParaRPr lang="zh-CN" altLang="en-US"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sp>
          <p:nvSpPr>
            <p:cNvPr id="13" name="内容占位符 2"/>
            <p:cNvSpPr txBox="1">
              <a:spLocks/>
            </p:cNvSpPr>
            <p:nvPr/>
          </p:nvSpPr>
          <p:spPr>
            <a:xfrm>
              <a:off x="1142976" y="1331904"/>
              <a:ext cx="271464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0"/>
                </a:spcBef>
                <a:spcAft>
                  <a:spcPct val="0"/>
                </a:spcAft>
                <a:defRPr/>
              </a:pPr>
              <a:r>
                <a:rPr lang="en-US" altLang="zh-CN" dirty="0"/>
                <a:t>IPC</a:t>
              </a:r>
              <a:r>
                <a:rPr lang="zh-CN" altLang="en-US" dirty="0"/>
                <a:t>提供</a:t>
              </a:r>
              <a:r>
                <a:rPr lang="en-US" altLang="zh-CN" dirty="0"/>
                <a:t>2</a:t>
              </a:r>
              <a:r>
                <a:rPr lang="zh-CN" altLang="en-US" dirty="0"/>
                <a:t>个基本操作</a:t>
              </a:r>
              <a:endParaRPr lang="en-US" altLang="zh-CN" dirty="0"/>
            </a:p>
          </p:txBody>
        </p:sp>
        <p:sp>
          <p:nvSpPr>
            <p:cNvPr id="20" name="TextBox 19"/>
            <p:cNvSpPr txBox="1"/>
            <p:nvPr/>
          </p:nvSpPr>
          <p:spPr>
            <a:xfrm>
              <a:off x="844893" y="133190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695400" y="2981301"/>
            <a:ext cx="4227173" cy="1028023"/>
            <a:chOff x="844893" y="2429155"/>
            <a:chExt cx="4227173" cy="1028023"/>
          </a:xfrm>
        </p:grpSpPr>
        <p:sp>
          <p:nvSpPr>
            <p:cNvPr id="30" name="内容占位符 2"/>
            <p:cNvSpPr txBox="1">
              <a:spLocks/>
            </p:cNvSpPr>
            <p:nvPr/>
          </p:nvSpPr>
          <p:spPr>
            <a:xfrm>
              <a:off x="1394985" y="2799045"/>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在通信进程间建立通信链路</a:t>
              </a:r>
            </a:p>
          </p:txBody>
        </p:sp>
        <p:pic>
          <p:nvPicPr>
            <p:cNvPr id="31" name="图片 30" descr="小点1.png"/>
            <p:cNvPicPr>
              <a:picLocks noChangeAspect="1"/>
            </p:cNvPicPr>
            <p:nvPr/>
          </p:nvPicPr>
          <p:blipFill>
            <a:blip r:embed="rId2" cstate="print"/>
            <a:stretch>
              <a:fillRect/>
            </a:stretch>
          </p:blipFill>
          <p:spPr>
            <a:xfrm>
              <a:off x="1262422" y="2895202"/>
              <a:ext cx="151066" cy="148997"/>
            </a:xfrm>
            <a:prstGeom prst="rect">
              <a:avLst/>
            </a:prstGeom>
            <a:effectLst/>
          </p:spPr>
        </p:pic>
        <p:sp>
          <p:nvSpPr>
            <p:cNvPr id="32" name="内容占位符 2"/>
            <p:cNvSpPr txBox="1">
              <a:spLocks/>
            </p:cNvSpPr>
            <p:nvPr/>
          </p:nvSpPr>
          <p:spPr>
            <a:xfrm>
              <a:off x="1142976" y="2454555"/>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进程通信流程</a:t>
              </a:r>
              <a:endParaRPr lang="en-US" altLang="zh-CN" dirty="0"/>
            </a:p>
          </p:txBody>
        </p:sp>
        <p:sp>
          <p:nvSpPr>
            <p:cNvPr id="33" name="TextBox 32"/>
            <p:cNvSpPr txBox="1"/>
            <p:nvPr/>
          </p:nvSpPr>
          <p:spPr>
            <a:xfrm>
              <a:off x="844893" y="2429155"/>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34" name="内容占位符 2"/>
            <p:cNvSpPr txBox="1">
              <a:spLocks/>
            </p:cNvSpPr>
            <p:nvPr/>
          </p:nvSpPr>
          <p:spPr>
            <a:xfrm>
              <a:off x="1394985" y="3105435"/>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通过</a:t>
              </a:r>
              <a:r>
                <a:rPr lang="en-US" altLang="zh-CN" dirty="0"/>
                <a:t> send/receive</a:t>
              </a:r>
              <a:r>
                <a:rPr lang="zh-CN" altLang="en-US" dirty="0"/>
                <a:t>交换消息</a:t>
              </a:r>
            </a:p>
          </p:txBody>
        </p:sp>
        <p:pic>
          <p:nvPicPr>
            <p:cNvPr id="35" name="图片 34" descr="小点1.png"/>
            <p:cNvPicPr>
              <a:picLocks noChangeAspect="1"/>
            </p:cNvPicPr>
            <p:nvPr/>
          </p:nvPicPr>
          <p:blipFill>
            <a:blip r:embed="rId2" cstate="print"/>
            <a:stretch>
              <a:fillRect/>
            </a:stretch>
          </p:blipFill>
          <p:spPr>
            <a:xfrm>
              <a:off x="1262422" y="3201592"/>
              <a:ext cx="151066" cy="148997"/>
            </a:xfrm>
            <a:prstGeom prst="rect">
              <a:avLst/>
            </a:prstGeom>
            <a:effectLst/>
          </p:spPr>
        </p:pic>
      </p:grpSp>
      <p:grpSp>
        <p:nvGrpSpPr>
          <p:cNvPr id="5" name="组合 4"/>
          <p:cNvGrpSpPr/>
          <p:nvPr/>
        </p:nvGrpSpPr>
        <p:grpSpPr>
          <a:xfrm>
            <a:off x="695400" y="4022024"/>
            <a:ext cx="4798677" cy="1028023"/>
            <a:chOff x="844893" y="3469878"/>
            <a:chExt cx="4798677" cy="1028023"/>
          </a:xfrm>
        </p:grpSpPr>
        <p:sp>
          <p:nvSpPr>
            <p:cNvPr id="36" name="内容占位符 2"/>
            <p:cNvSpPr txBox="1">
              <a:spLocks/>
            </p:cNvSpPr>
            <p:nvPr/>
          </p:nvSpPr>
          <p:spPr>
            <a:xfrm>
              <a:off x="1394985" y="3839768"/>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物理</a:t>
              </a:r>
              <a:r>
                <a:rPr lang="en-US" altLang="zh-CN" dirty="0"/>
                <a:t> (</a:t>
              </a:r>
              <a:r>
                <a:rPr lang="zh-CN" altLang="en-US" dirty="0"/>
                <a:t>如，共享内存，硬件总线）</a:t>
              </a:r>
            </a:p>
          </p:txBody>
        </p:sp>
        <p:pic>
          <p:nvPicPr>
            <p:cNvPr id="37" name="图片 36" descr="小点1.png"/>
            <p:cNvPicPr>
              <a:picLocks noChangeAspect="1"/>
            </p:cNvPicPr>
            <p:nvPr/>
          </p:nvPicPr>
          <p:blipFill>
            <a:blip r:embed="rId2" cstate="print"/>
            <a:stretch>
              <a:fillRect/>
            </a:stretch>
          </p:blipFill>
          <p:spPr>
            <a:xfrm>
              <a:off x="1262422" y="3935925"/>
              <a:ext cx="151066" cy="148997"/>
            </a:xfrm>
            <a:prstGeom prst="rect">
              <a:avLst/>
            </a:prstGeom>
            <a:effectLst/>
          </p:spPr>
        </p:pic>
        <p:sp>
          <p:nvSpPr>
            <p:cNvPr id="38" name="内容占位符 2"/>
            <p:cNvSpPr txBox="1">
              <a:spLocks/>
            </p:cNvSpPr>
            <p:nvPr/>
          </p:nvSpPr>
          <p:spPr>
            <a:xfrm>
              <a:off x="1142976" y="3495278"/>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进程链路特征</a:t>
              </a:r>
              <a:endParaRPr lang="en-US" altLang="zh-CN" dirty="0"/>
            </a:p>
          </p:txBody>
        </p:sp>
        <p:sp>
          <p:nvSpPr>
            <p:cNvPr id="39" name="TextBox 38"/>
            <p:cNvSpPr txBox="1"/>
            <p:nvPr/>
          </p:nvSpPr>
          <p:spPr>
            <a:xfrm>
              <a:off x="844893" y="346987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40" name="内容占位符 2"/>
            <p:cNvSpPr txBox="1">
              <a:spLocks/>
            </p:cNvSpPr>
            <p:nvPr/>
          </p:nvSpPr>
          <p:spPr>
            <a:xfrm>
              <a:off x="1394985" y="4146158"/>
              <a:ext cx="3677081"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逻辑</a:t>
              </a:r>
              <a:r>
                <a:rPr lang="en-US" altLang="zh-CN" dirty="0"/>
                <a:t> (</a:t>
              </a:r>
              <a:r>
                <a:rPr lang="zh-CN" altLang="en-US" dirty="0"/>
                <a:t>如，逻辑属性）</a:t>
              </a:r>
            </a:p>
          </p:txBody>
        </p:sp>
        <p:pic>
          <p:nvPicPr>
            <p:cNvPr id="41" name="图片 40" descr="小点1.png"/>
            <p:cNvPicPr>
              <a:picLocks noChangeAspect="1"/>
            </p:cNvPicPr>
            <p:nvPr/>
          </p:nvPicPr>
          <p:blipFill>
            <a:blip r:embed="rId2" cstate="print"/>
            <a:stretch>
              <a:fillRect/>
            </a:stretch>
          </p:blipFill>
          <p:spPr>
            <a:xfrm>
              <a:off x="1262422" y="4242315"/>
              <a:ext cx="151066" cy="148997"/>
            </a:xfrm>
            <a:prstGeom prst="rect">
              <a:avLst/>
            </a:prstGeom>
            <a:effectLst/>
          </p:spPr>
        </p:pic>
      </p:grpSp>
      <p:sp>
        <p:nvSpPr>
          <p:cNvPr id="6" name="标题 5">
            <a:extLst>
              <a:ext uri="{FF2B5EF4-FFF2-40B4-BE49-F238E27FC236}">
                <a16:creationId xmlns:a16="http://schemas.microsoft.com/office/drawing/2014/main" id="{15ADE03F-3580-E286-F748-91566ADE33C4}"/>
              </a:ext>
            </a:extLst>
          </p:cNvPr>
          <p:cNvSpPr>
            <a:spLocks noGrp="1"/>
          </p:cNvSpPr>
          <p:nvPr>
            <p:ph type="title"/>
          </p:nvPr>
        </p:nvSpPr>
        <p:spPr/>
        <p:txBody>
          <a:bodyPr>
            <a:normAutofit/>
          </a:bodyPr>
          <a:lstStyle/>
          <a:p>
            <a:r>
              <a:rPr lang="zh-CN" altLang="en-US" dirty="0"/>
              <a:t>进程通信（</a:t>
            </a:r>
            <a:r>
              <a:rPr lang="en-US" altLang="zh-CN" dirty="0"/>
              <a:t>IPC, Inter-Process Communication</a:t>
            </a:r>
            <a:r>
              <a:rPr lang="zh-CN" altLang="en-US" dirty="0"/>
              <a:t>）</a:t>
            </a:r>
          </a:p>
        </p:txBody>
      </p:sp>
      <p:sp>
        <p:nvSpPr>
          <p:cNvPr id="7" name="灯片编号占位符 6">
            <a:extLst>
              <a:ext uri="{FF2B5EF4-FFF2-40B4-BE49-F238E27FC236}">
                <a16:creationId xmlns:a16="http://schemas.microsoft.com/office/drawing/2014/main" id="{6D3A6AB9-9C11-E2D7-1731-19FD07BAE131}"/>
              </a:ext>
            </a:extLst>
          </p:cNvPr>
          <p:cNvSpPr>
            <a:spLocks noGrp="1"/>
          </p:cNvSpPr>
          <p:nvPr>
            <p:ph type="sldNum" sz="quarter" idx="12"/>
          </p:nvPr>
        </p:nvSpPr>
        <p:spPr/>
        <p:txBody>
          <a:bodyPr/>
          <a:lstStyle/>
          <a:p>
            <a:pPr>
              <a:defRPr/>
            </a:pPr>
            <a:fld id="{3884BE4A-665D-4750-B82A-97CE17AE2019}" type="slidenum">
              <a:rPr lang="en-US" altLang="ko-KR" smtClean="0"/>
              <a:pPr>
                <a:defRPr/>
              </a:pPr>
              <a:t>40</a:t>
            </a:fld>
            <a:endParaRPr lang="en-US" altLang="ko-KR" dirty="0"/>
          </a:p>
        </p:txBody>
      </p:sp>
    </p:spTree>
    <p:extLst>
      <p:ext uri="{BB962C8B-B14F-4D97-AF65-F5344CB8AC3E}">
        <p14:creationId xmlns:p14="http://schemas.microsoft.com/office/powerpoint/2010/main" val="26739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400" y="1640548"/>
            <a:ext cx="5870247" cy="998540"/>
            <a:chOff x="844893" y="1000114"/>
            <a:chExt cx="5870247" cy="998540"/>
          </a:xfrm>
        </p:grpSpPr>
        <p:sp>
          <p:nvSpPr>
            <p:cNvPr id="9" name="内容占位符 2"/>
            <p:cNvSpPr txBox="1">
              <a:spLocks/>
            </p:cNvSpPr>
            <p:nvPr/>
          </p:nvSpPr>
          <p:spPr>
            <a:xfrm>
              <a:off x="1142976" y="1000114"/>
              <a:ext cx="314327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0"/>
                </a:spcBef>
                <a:spcAft>
                  <a:spcPct val="0"/>
                </a:spcAft>
                <a:defRPr/>
              </a:pPr>
              <a:r>
                <a:rPr lang="zh-CN" altLang="en-US" dirty="0"/>
                <a:t>进程必须正确的命名对方</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pic>
          <p:nvPicPr>
            <p:cNvPr id="14" name="图片 13" descr="小点1.png"/>
            <p:cNvPicPr>
              <a:picLocks noChangeAspect="1"/>
            </p:cNvPicPr>
            <p:nvPr/>
          </p:nvPicPr>
          <p:blipFill>
            <a:blip r:embed="rId2" cstate="print"/>
            <a:stretch>
              <a:fillRect/>
            </a:stretch>
          </p:blipFill>
          <p:spPr>
            <a:xfrm>
              <a:off x="1262422" y="1747832"/>
              <a:ext cx="151066" cy="148997"/>
            </a:xfrm>
            <a:prstGeom prst="rect">
              <a:avLst/>
            </a:prstGeom>
            <a:effectLst/>
          </p:spPr>
        </p:pic>
        <p:sp>
          <p:nvSpPr>
            <p:cNvPr id="17" name="内容占位符 2"/>
            <p:cNvSpPr txBox="1">
              <a:spLocks/>
            </p:cNvSpPr>
            <p:nvPr/>
          </p:nvSpPr>
          <p:spPr>
            <a:xfrm>
              <a:off x="1394985" y="1643056"/>
              <a:ext cx="532015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a:t>receive(Q, message) – </a:t>
              </a:r>
              <a:r>
                <a:rPr lang="zh-CN" altLang="en-US" dirty="0"/>
                <a:t>从进程</a:t>
              </a:r>
              <a:r>
                <a:rPr lang="en-US" altLang="zh-CN" dirty="0"/>
                <a:t> Q</a:t>
              </a:r>
              <a:r>
                <a:rPr lang="zh-CN" altLang="en-US" dirty="0"/>
                <a:t>接受消息</a:t>
              </a:r>
            </a:p>
          </p:txBody>
        </p:sp>
        <p:sp>
          <p:nvSpPr>
            <p:cNvPr id="26" name="内容占位符 2"/>
            <p:cNvSpPr txBox="1">
              <a:spLocks/>
            </p:cNvSpPr>
            <p:nvPr/>
          </p:nvSpPr>
          <p:spPr>
            <a:xfrm>
              <a:off x="1394985" y="1331904"/>
              <a:ext cx="489152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a:t>send (P, message) – </a:t>
              </a:r>
              <a:r>
                <a:rPr lang="zh-CN" altLang="en-US" dirty="0"/>
                <a:t>发送信息到进程</a:t>
              </a:r>
              <a:r>
                <a:rPr lang="en-US" altLang="zh-CN" dirty="0"/>
                <a:t>P</a:t>
              </a:r>
              <a:endParaRPr lang="zh-CN" altLang="en-US" dirty="0"/>
            </a:p>
          </p:txBody>
        </p:sp>
        <p:pic>
          <p:nvPicPr>
            <p:cNvPr id="27" name="图片 26" descr="小点1.png"/>
            <p:cNvPicPr>
              <a:picLocks noChangeAspect="1"/>
            </p:cNvPicPr>
            <p:nvPr/>
          </p:nvPicPr>
          <p:blipFill>
            <a:blip r:embed="rId2" cstate="print"/>
            <a:stretch>
              <a:fillRect/>
            </a:stretch>
          </p:blipFill>
          <p:spPr>
            <a:xfrm>
              <a:off x="1262422" y="1428061"/>
              <a:ext cx="151066" cy="148997"/>
            </a:xfrm>
            <a:prstGeom prst="rect">
              <a:avLst/>
            </a:prstGeom>
            <a:effectLst/>
          </p:spPr>
        </p:pic>
      </p:grpSp>
      <p:grpSp>
        <p:nvGrpSpPr>
          <p:cNvPr id="5" name="组合 4"/>
          <p:cNvGrpSpPr/>
          <p:nvPr/>
        </p:nvGrpSpPr>
        <p:grpSpPr>
          <a:xfrm>
            <a:off x="1112927" y="3033404"/>
            <a:ext cx="2095132" cy="351743"/>
            <a:chOff x="1262422" y="2298698"/>
            <a:chExt cx="2095132" cy="351743"/>
          </a:xfrm>
        </p:grpSpPr>
        <p:sp>
          <p:nvSpPr>
            <p:cNvPr id="30" name="内容占位符 2"/>
            <p:cNvSpPr txBox="1">
              <a:spLocks/>
            </p:cNvSpPr>
            <p:nvPr/>
          </p:nvSpPr>
          <p:spPr>
            <a:xfrm>
              <a:off x="1394985" y="2298698"/>
              <a:ext cx="196256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自动建立链路</a:t>
              </a:r>
            </a:p>
          </p:txBody>
        </p:sp>
        <p:pic>
          <p:nvPicPr>
            <p:cNvPr id="31" name="图片 30" descr="小点1.png"/>
            <p:cNvPicPr>
              <a:picLocks noChangeAspect="1"/>
            </p:cNvPicPr>
            <p:nvPr/>
          </p:nvPicPr>
          <p:blipFill>
            <a:blip r:embed="rId2" cstate="print"/>
            <a:stretch>
              <a:fillRect/>
            </a:stretch>
          </p:blipFill>
          <p:spPr>
            <a:xfrm>
              <a:off x="1262422" y="2394855"/>
              <a:ext cx="151066" cy="148997"/>
            </a:xfrm>
            <a:prstGeom prst="rect">
              <a:avLst/>
            </a:prstGeom>
            <a:effectLst/>
          </p:spPr>
        </p:pic>
      </p:grpSp>
      <p:grpSp>
        <p:nvGrpSpPr>
          <p:cNvPr id="4" name="组合 3"/>
          <p:cNvGrpSpPr/>
          <p:nvPr/>
        </p:nvGrpSpPr>
        <p:grpSpPr>
          <a:xfrm>
            <a:off x="695400" y="2663512"/>
            <a:ext cx="2298347" cy="400110"/>
            <a:chOff x="844893" y="1928808"/>
            <a:chExt cx="2298347" cy="400110"/>
          </a:xfrm>
        </p:grpSpPr>
        <p:sp>
          <p:nvSpPr>
            <p:cNvPr id="32" name="内容占位符 2"/>
            <p:cNvSpPr txBox="1">
              <a:spLocks/>
            </p:cNvSpPr>
            <p:nvPr/>
          </p:nvSpPr>
          <p:spPr>
            <a:xfrm>
              <a:off x="1142976" y="1954208"/>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通信链路的属性</a:t>
              </a:r>
              <a:endParaRPr lang="en-US" altLang="zh-CN" dirty="0"/>
            </a:p>
          </p:txBody>
        </p:sp>
        <p:sp>
          <p:nvSpPr>
            <p:cNvPr id="33" name="TextBox 32"/>
            <p:cNvSpPr txBox="1"/>
            <p:nvPr/>
          </p:nvSpPr>
          <p:spPr>
            <a:xfrm>
              <a:off x="844893" y="192880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 name="组合 1"/>
          <p:cNvGrpSpPr/>
          <p:nvPr/>
        </p:nvGrpSpPr>
        <p:grpSpPr>
          <a:xfrm>
            <a:off x="1112927" y="3339794"/>
            <a:ext cx="4023958" cy="658133"/>
            <a:chOff x="1262422" y="2605088"/>
            <a:chExt cx="4023958" cy="658133"/>
          </a:xfrm>
        </p:grpSpPr>
        <p:sp>
          <p:nvSpPr>
            <p:cNvPr id="34" name="内容占位符 2"/>
            <p:cNvSpPr txBox="1">
              <a:spLocks/>
            </p:cNvSpPr>
            <p:nvPr/>
          </p:nvSpPr>
          <p:spPr>
            <a:xfrm>
              <a:off x="1394985" y="2605088"/>
              <a:ext cx="389139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一条链路恰好对应一对通信进程</a:t>
              </a:r>
            </a:p>
          </p:txBody>
        </p:sp>
        <p:pic>
          <p:nvPicPr>
            <p:cNvPr id="35" name="图片 34" descr="小点1.png"/>
            <p:cNvPicPr>
              <a:picLocks noChangeAspect="1"/>
            </p:cNvPicPr>
            <p:nvPr/>
          </p:nvPicPr>
          <p:blipFill>
            <a:blip r:embed="rId2" cstate="print"/>
            <a:stretch>
              <a:fillRect/>
            </a:stretch>
          </p:blipFill>
          <p:spPr>
            <a:xfrm>
              <a:off x="1262422" y="2701245"/>
              <a:ext cx="151066" cy="148997"/>
            </a:xfrm>
            <a:prstGeom prst="rect">
              <a:avLst/>
            </a:prstGeom>
            <a:effectLst/>
          </p:spPr>
        </p:pic>
        <p:sp>
          <p:nvSpPr>
            <p:cNvPr id="36" name="内容占位符 2"/>
            <p:cNvSpPr txBox="1">
              <a:spLocks/>
            </p:cNvSpPr>
            <p:nvPr/>
          </p:nvSpPr>
          <p:spPr>
            <a:xfrm>
              <a:off x="1394985" y="2911478"/>
              <a:ext cx="381995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每对进程之间只有一个链接存在</a:t>
              </a:r>
            </a:p>
          </p:txBody>
        </p:sp>
        <p:pic>
          <p:nvPicPr>
            <p:cNvPr id="37" name="图片 36" descr="小点1.png"/>
            <p:cNvPicPr>
              <a:picLocks noChangeAspect="1"/>
            </p:cNvPicPr>
            <p:nvPr/>
          </p:nvPicPr>
          <p:blipFill>
            <a:blip r:embed="rId2" cstate="print"/>
            <a:stretch>
              <a:fillRect/>
            </a:stretch>
          </p:blipFill>
          <p:spPr>
            <a:xfrm>
              <a:off x="1262422" y="3007635"/>
              <a:ext cx="151066" cy="148997"/>
            </a:xfrm>
            <a:prstGeom prst="rect">
              <a:avLst/>
            </a:prstGeom>
            <a:effectLst/>
          </p:spPr>
        </p:pic>
      </p:grpSp>
      <p:grpSp>
        <p:nvGrpSpPr>
          <p:cNvPr id="6" name="组合 5"/>
          <p:cNvGrpSpPr/>
          <p:nvPr/>
        </p:nvGrpSpPr>
        <p:grpSpPr>
          <a:xfrm>
            <a:off x="1112927" y="3952574"/>
            <a:ext cx="4381148" cy="351743"/>
            <a:chOff x="1262422" y="3217868"/>
            <a:chExt cx="4381148" cy="351743"/>
          </a:xfrm>
        </p:grpSpPr>
        <p:sp>
          <p:nvSpPr>
            <p:cNvPr id="40" name="内容占位符 2"/>
            <p:cNvSpPr txBox="1">
              <a:spLocks/>
            </p:cNvSpPr>
            <p:nvPr/>
          </p:nvSpPr>
          <p:spPr>
            <a:xfrm>
              <a:off x="1394985" y="3217868"/>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链接可以是单向的，但通常为双向的</a:t>
              </a:r>
            </a:p>
          </p:txBody>
        </p:sp>
        <p:pic>
          <p:nvPicPr>
            <p:cNvPr id="41" name="图片 40" descr="小点1.png"/>
            <p:cNvPicPr>
              <a:picLocks noChangeAspect="1"/>
            </p:cNvPicPr>
            <p:nvPr/>
          </p:nvPicPr>
          <p:blipFill>
            <a:blip r:embed="rId2" cstate="print"/>
            <a:stretch>
              <a:fillRect/>
            </a:stretch>
          </p:blipFill>
          <p:spPr>
            <a:xfrm>
              <a:off x="1262422" y="3314025"/>
              <a:ext cx="151066" cy="148997"/>
            </a:xfrm>
            <a:prstGeom prst="rect">
              <a:avLst/>
            </a:prstGeom>
            <a:effectLst/>
          </p:spPr>
        </p:pic>
      </p:grpSp>
      <p:sp>
        <p:nvSpPr>
          <p:cNvPr id="7" name="标题 6">
            <a:extLst>
              <a:ext uri="{FF2B5EF4-FFF2-40B4-BE49-F238E27FC236}">
                <a16:creationId xmlns:a16="http://schemas.microsoft.com/office/drawing/2014/main" id="{1C3DD2D5-E249-B17A-AEE2-955C8398EC74}"/>
              </a:ext>
            </a:extLst>
          </p:cNvPr>
          <p:cNvSpPr>
            <a:spLocks noGrp="1"/>
          </p:cNvSpPr>
          <p:nvPr>
            <p:ph type="title"/>
          </p:nvPr>
        </p:nvSpPr>
        <p:spPr/>
        <p:txBody>
          <a:bodyPr>
            <a:normAutofit/>
          </a:bodyPr>
          <a:lstStyle/>
          <a:p>
            <a:r>
              <a:rPr lang="zh-CN" altLang="en-US" dirty="0"/>
              <a:t>直接通信</a:t>
            </a:r>
          </a:p>
        </p:txBody>
      </p:sp>
      <p:sp>
        <p:nvSpPr>
          <p:cNvPr id="8" name="灯片编号占位符 7">
            <a:extLst>
              <a:ext uri="{FF2B5EF4-FFF2-40B4-BE49-F238E27FC236}">
                <a16:creationId xmlns:a16="http://schemas.microsoft.com/office/drawing/2014/main" id="{01DA2375-BD27-7F0D-F33A-72D2875E5ADC}"/>
              </a:ext>
            </a:extLst>
          </p:cNvPr>
          <p:cNvSpPr>
            <a:spLocks noGrp="1"/>
          </p:cNvSpPr>
          <p:nvPr>
            <p:ph type="sldNum" sz="quarter" idx="12"/>
          </p:nvPr>
        </p:nvSpPr>
        <p:spPr/>
        <p:txBody>
          <a:bodyPr/>
          <a:lstStyle/>
          <a:p>
            <a:pPr>
              <a:defRPr/>
            </a:pPr>
            <a:fld id="{3884BE4A-665D-4750-B82A-97CE17AE2019}" type="slidenum">
              <a:rPr lang="en-US" altLang="ko-KR" smtClean="0"/>
              <a:pPr>
                <a:defRPr/>
              </a:pPr>
              <a:t>41</a:t>
            </a:fld>
            <a:endParaRPr lang="en-US" altLang="ko-KR" dirty="0"/>
          </a:p>
        </p:txBody>
      </p:sp>
    </p:spTree>
    <p:extLst>
      <p:ext uri="{BB962C8B-B14F-4D97-AF65-F5344CB8AC3E}">
        <p14:creationId xmlns:p14="http://schemas.microsoft.com/office/powerpoint/2010/main" val="458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8822" y="1654791"/>
            <a:ext cx="7241969" cy="642942"/>
            <a:chOff x="844893" y="1000114"/>
            <a:chExt cx="7241969" cy="642942"/>
          </a:xfrm>
        </p:grpSpPr>
        <p:sp>
          <p:nvSpPr>
            <p:cNvPr id="9" name="内容占位符 2"/>
            <p:cNvSpPr txBox="1">
              <a:spLocks/>
            </p:cNvSpPr>
            <p:nvPr/>
          </p:nvSpPr>
          <p:spPr>
            <a:xfrm>
              <a:off x="1142976" y="1000114"/>
              <a:ext cx="6943886"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通过操作系统维护的消息队列实现进程间的消息接收和发送</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1106349" y="2342536"/>
            <a:ext cx="5452718" cy="355598"/>
            <a:chOff x="1262422" y="1961241"/>
            <a:chExt cx="5452718" cy="355598"/>
          </a:xfrm>
        </p:grpSpPr>
        <p:pic>
          <p:nvPicPr>
            <p:cNvPr id="14" name="图片 13" descr="小点1.png"/>
            <p:cNvPicPr>
              <a:picLocks noChangeAspect="1"/>
            </p:cNvPicPr>
            <p:nvPr/>
          </p:nvPicPr>
          <p:blipFill>
            <a:blip r:embed="rId2" cstate="print"/>
            <a:stretch>
              <a:fillRect/>
            </a:stretch>
          </p:blipFill>
          <p:spPr>
            <a:xfrm>
              <a:off x="1262422" y="2066017"/>
              <a:ext cx="151066" cy="148997"/>
            </a:xfrm>
            <a:prstGeom prst="rect">
              <a:avLst/>
            </a:prstGeom>
            <a:effectLst/>
          </p:spPr>
        </p:pic>
        <p:sp>
          <p:nvSpPr>
            <p:cNvPr id="17" name="内容占位符 2"/>
            <p:cNvSpPr txBox="1">
              <a:spLocks/>
            </p:cNvSpPr>
            <p:nvPr/>
          </p:nvSpPr>
          <p:spPr>
            <a:xfrm>
              <a:off x="1394985" y="1961241"/>
              <a:ext cx="5320155"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只有共享了相同消息队列的进程，才能够通信</a:t>
              </a:r>
            </a:p>
          </p:txBody>
        </p:sp>
      </p:grpSp>
      <p:grpSp>
        <p:nvGrpSpPr>
          <p:cNvPr id="4" name="组合 3"/>
          <p:cNvGrpSpPr/>
          <p:nvPr/>
        </p:nvGrpSpPr>
        <p:grpSpPr>
          <a:xfrm>
            <a:off x="1106349" y="2031386"/>
            <a:ext cx="4381148" cy="351743"/>
            <a:chOff x="1262422" y="1650089"/>
            <a:chExt cx="4381148" cy="351743"/>
          </a:xfrm>
        </p:grpSpPr>
        <p:sp>
          <p:nvSpPr>
            <p:cNvPr id="26" name="内容占位符 2"/>
            <p:cNvSpPr txBox="1">
              <a:spLocks/>
            </p:cNvSpPr>
            <p:nvPr/>
          </p:nvSpPr>
          <p:spPr>
            <a:xfrm>
              <a:off x="1394985" y="1650089"/>
              <a:ext cx="424858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每个消息队列都有一个唯一的标识</a:t>
              </a:r>
            </a:p>
          </p:txBody>
        </p:sp>
        <p:pic>
          <p:nvPicPr>
            <p:cNvPr id="27" name="图片 26" descr="小点1.png"/>
            <p:cNvPicPr>
              <a:picLocks noChangeAspect="1"/>
            </p:cNvPicPr>
            <p:nvPr/>
          </p:nvPicPr>
          <p:blipFill>
            <a:blip r:embed="rId2" cstate="print"/>
            <a:stretch>
              <a:fillRect/>
            </a:stretch>
          </p:blipFill>
          <p:spPr>
            <a:xfrm>
              <a:off x="1262422" y="1746246"/>
              <a:ext cx="151066" cy="148997"/>
            </a:xfrm>
            <a:prstGeom prst="rect">
              <a:avLst/>
            </a:prstGeom>
            <a:effectLst/>
          </p:spPr>
        </p:pic>
      </p:grpSp>
      <p:grpSp>
        <p:nvGrpSpPr>
          <p:cNvPr id="7" name="组合 6"/>
          <p:cNvGrpSpPr/>
          <p:nvPr/>
        </p:nvGrpSpPr>
        <p:grpSpPr>
          <a:xfrm>
            <a:off x="1106349" y="3271562"/>
            <a:ext cx="5524156" cy="351743"/>
            <a:chOff x="1262422" y="2616883"/>
            <a:chExt cx="5524156" cy="351743"/>
          </a:xfrm>
        </p:grpSpPr>
        <p:sp>
          <p:nvSpPr>
            <p:cNvPr id="30" name="内容占位符 2"/>
            <p:cNvSpPr txBox="1">
              <a:spLocks/>
            </p:cNvSpPr>
            <p:nvPr/>
          </p:nvSpPr>
          <p:spPr>
            <a:xfrm>
              <a:off x="1394985" y="2616883"/>
              <a:ext cx="539159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只有共享了相同消息队列的进程，才建立连接</a:t>
              </a:r>
            </a:p>
          </p:txBody>
        </p:sp>
        <p:pic>
          <p:nvPicPr>
            <p:cNvPr id="31" name="图片 30" descr="小点1.png"/>
            <p:cNvPicPr>
              <a:picLocks noChangeAspect="1"/>
            </p:cNvPicPr>
            <p:nvPr/>
          </p:nvPicPr>
          <p:blipFill>
            <a:blip r:embed="rId2" cstate="print"/>
            <a:stretch>
              <a:fillRect/>
            </a:stretch>
          </p:blipFill>
          <p:spPr>
            <a:xfrm>
              <a:off x="1262422" y="2713040"/>
              <a:ext cx="151066" cy="148997"/>
            </a:xfrm>
            <a:prstGeom prst="rect">
              <a:avLst/>
            </a:prstGeom>
            <a:effectLst/>
          </p:spPr>
        </p:pic>
      </p:grpSp>
      <p:grpSp>
        <p:nvGrpSpPr>
          <p:cNvPr id="6" name="组合 5"/>
          <p:cNvGrpSpPr/>
          <p:nvPr/>
        </p:nvGrpSpPr>
        <p:grpSpPr>
          <a:xfrm>
            <a:off x="688822" y="2901670"/>
            <a:ext cx="2298347" cy="400110"/>
            <a:chOff x="844893" y="2246993"/>
            <a:chExt cx="2298347" cy="400110"/>
          </a:xfrm>
        </p:grpSpPr>
        <p:sp>
          <p:nvSpPr>
            <p:cNvPr id="32" name="内容占位符 2"/>
            <p:cNvSpPr txBox="1">
              <a:spLocks/>
            </p:cNvSpPr>
            <p:nvPr/>
          </p:nvSpPr>
          <p:spPr>
            <a:xfrm>
              <a:off x="1142976" y="2272393"/>
              <a:ext cx="200026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通信链路的属性</a:t>
              </a:r>
              <a:endParaRPr lang="en-US" altLang="zh-CN" dirty="0"/>
            </a:p>
          </p:txBody>
        </p:sp>
        <p:sp>
          <p:nvSpPr>
            <p:cNvPr id="33" name="TextBox 32"/>
            <p:cNvSpPr txBox="1"/>
            <p:nvPr/>
          </p:nvSpPr>
          <p:spPr>
            <a:xfrm>
              <a:off x="844893" y="2246993"/>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0" name="组合 9"/>
          <p:cNvGrpSpPr/>
          <p:nvPr/>
        </p:nvGrpSpPr>
        <p:grpSpPr>
          <a:xfrm>
            <a:off x="1106349" y="3577952"/>
            <a:ext cx="3023826" cy="351743"/>
            <a:chOff x="1262422" y="2923273"/>
            <a:chExt cx="3023826" cy="351743"/>
          </a:xfrm>
        </p:grpSpPr>
        <p:sp>
          <p:nvSpPr>
            <p:cNvPr id="34" name="内容占位符 2"/>
            <p:cNvSpPr txBox="1">
              <a:spLocks/>
            </p:cNvSpPr>
            <p:nvPr/>
          </p:nvSpPr>
          <p:spPr>
            <a:xfrm>
              <a:off x="1394985" y="2923273"/>
              <a:ext cx="289126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连接可以是单向或双向</a:t>
              </a:r>
            </a:p>
          </p:txBody>
        </p:sp>
        <p:pic>
          <p:nvPicPr>
            <p:cNvPr id="35" name="图片 34" descr="小点1.png"/>
            <p:cNvPicPr>
              <a:picLocks noChangeAspect="1"/>
            </p:cNvPicPr>
            <p:nvPr/>
          </p:nvPicPr>
          <p:blipFill>
            <a:blip r:embed="rId2" cstate="print"/>
            <a:stretch>
              <a:fillRect/>
            </a:stretch>
          </p:blipFill>
          <p:spPr>
            <a:xfrm>
              <a:off x="1262422" y="3019430"/>
              <a:ext cx="151066" cy="148997"/>
            </a:xfrm>
            <a:prstGeom prst="rect">
              <a:avLst/>
            </a:prstGeom>
            <a:effectLst/>
          </p:spPr>
        </p:pic>
      </p:grpSp>
      <p:grpSp>
        <p:nvGrpSpPr>
          <p:cNvPr id="2" name="组合 1"/>
          <p:cNvGrpSpPr/>
          <p:nvPr/>
        </p:nvGrpSpPr>
        <p:grpSpPr>
          <a:xfrm>
            <a:off x="1106349" y="3884342"/>
            <a:ext cx="4023958" cy="658133"/>
            <a:chOff x="1262422" y="3229663"/>
            <a:chExt cx="4023958" cy="658133"/>
          </a:xfrm>
        </p:grpSpPr>
        <p:sp>
          <p:nvSpPr>
            <p:cNvPr id="36" name="内容占位符 2"/>
            <p:cNvSpPr txBox="1">
              <a:spLocks/>
            </p:cNvSpPr>
            <p:nvPr/>
          </p:nvSpPr>
          <p:spPr>
            <a:xfrm>
              <a:off x="1394985" y="3229663"/>
              <a:ext cx="3819957"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消息队列可以与多个进程相关联</a:t>
              </a:r>
            </a:p>
          </p:txBody>
        </p:sp>
        <p:pic>
          <p:nvPicPr>
            <p:cNvPr id="37" name="图片 36" descr="小点1.png"/>
            <p:cNvPicPr>
              <a:picLocks noChangeAspect="1"/>
            </p:cNvPicPr>
            <p:nvPr/>
          </p:nvPicPr>
          <p:blipFill>
            <a:blip r:embed="rId2" cstate="print"/>
            <a:stretch>
              <a:fillRect/>
            </a:stretch>
          </p:blipFill>
          <p:spPr>
            <a:xfrm>
              <a:off x="1262422" y="3325820"/>
              <a:ext cx="151066" cy="148997"/>
            </a:xfrm>
            <a:prstGeom prst="rect">
              <a:avLst/>
            </a:prstGeom>
            <a:effectLst/>
          </p:spPr>
        </p:pic>
        <p:sp>
          <p:nvSpPr>
            <p:cNvPr id="40" name="内容占位符 2"/>
            <p:cNvSpPr txBox="1">
              <a:spLocks/>
            </p:cNvSpPr>
            <p:nvPr/>
          </p:nvSpPr>
          <p:spPr>
            <a:xfrm>
              <a:off x="1394985" y="3536053"/>
              <a:ext cx="389139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每对进程可以共享多个消息队列</a:t>
              </a:r>
            </a:p>
          </p:txBody>
        </p:sp>
        <p:pic>
          <p:nvPicPr>
            <p:cNvPr id="41" name="图片 40" descr="小点1.png"/>
            <p:cNvPicPr>
              <a:picLocks noChangeAspect="1"/>
            </p:cNvPicPr>
            <p:nvPr/>
          </p:nvPicPr>
          <p:blipFill>
            <a:blip r:embed="rId2" cstate="print"/>
            <a:stretch>
              <a:fillRect/>
            </a:stretch>
          </p:blipFill>
          <p:spPr>
            <a:xfrm>
              <a:off x="1262422" y="3632210"/>
              <a:ext cx="151066" cy="148997"/>
            </a:xfrm>
            <a:prstGeom prst="rect">
              <a:avLst/>
            </a:prstGeom>
            <a:effectLst/>
          </p:spPr>
        </p:pic>
      </p:grpSp>
      <p:sp>
        <p:nvSpPr>
          <p:cNvPr id="11" name="标题 10">
            <a:extLst>
              <a:ext uri="{FF2B5EF4-FFF2-40B4-BE49-F238E27FC236}">
                <a16:creationId xmlns:a16="http://schemas.microsoft.com/office/drawing/2014/main" id="{2AA661CC-A235-2E1C-766A-A87874859645}"/>
              </a:ext>
            </a:extLst>
          </p:cNvPr>
          <p:cNvSpPr>
            <a:spLocks noGrp="1"/>
          </p:cNvSpPr>
          <p:nvPr>
            <p:ph type="title"/>
          </p:nvPr>
        </p:nvSpPr>
        <p:spPr/>
        <p:txBody>
          <a:bodyPr>
            <a:normAutofit/>
          </a:bodyPr>
          <a:lstStyle/>
          <a:p>
            <a:r>
              <a:rPr lang="zh-CN" altLang="en-US" dirty="0"/>
              <a:t>间接通信</a:t>
            </a:r>
          </a:p>
        </p:txBody>
      </p:sp>
      <p:sp>
        <p:nvSpPr>
          <p:cNvPr id="8" name="灯片编号占位符 7">
            <a:extLst>
              <a:ext uri="{FF2B5EF4-FFF2-40B4-BE49-F238E27FC236}">
                <a16:creationId xmlns:a16="http://schemas.microsoft.com/office/drawing/2014/main" id="{F366EE69-BBC1-9712-7F8A-C0DF9B7158CE}"/>
              </a:ext>
            </a:extLst>
          </p:cNvPr>
          <p:cNvSpPr>
            <a:spLocks noGrp="1"/>
          </p:cNvSpPr>
          <p:nvPr>
            <p:ph type="sldNum" sz="quarter" idx="12"/>
          </p:nvPr>
        </p:nvSpPr>
        <p:spPr/>
        <p:txBody>
          <a:bodyPr/>
          <a:lstStyle/>
          <a:p>
            <a:pPr>
              <a:defRPr/>
            </a:pPr>
            <a:fld id="{3884BE4A-665D-4750-B82A-97CE17AE2019}" type="slidenum">
              <a:rPr lang="en-US" altLang="ko-KR" smtClean="0"/>
              <a:pPr>
                <a:defRPr/>
              </a:pPr>
              <a:t>42</a:t>
            </a:fld>
            <a:endParaRPr lang="en-US" altLang="ko-KR" dirty="0"/>
          </a:p>
        </p:txBody>
      </p:sp>
    </p:spTree>
    <p:extLst>
      <p:ext uri="{BB962C8B-B14F-4D97-AF65-F5344CB8AC3E}">
        <p14:creationId xmlns:p14="http://schemas.microsoft.com/office/powerpoint/2010/main" val="294817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8822" y="1649976"/>
            <a:ext cx="4155735" cy="1305837"/>
            <a:chOff x="844893" y="1000114"/>
            <a:chExt cx="4155735" cy="1305837"/>
          </a:xfrm>
        </p:grpSpPr>
        <p:sp>
          <p:nvSpPr>
            <p:cNvPr id="9" name="内容占位符 2"/>
            <p:cNvSpPr txBox="1">
              <a:spLocks/>
            </p:cNvSpPr>
            <p:nvPr/>
          </p:nvSpPr>
          <p:spPr>
            <a:xfrm>
              <a:off x="1142976" y="1000114"/>
              <a:ext cx="184484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通信流程</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pic>
          <p:nvPicPr>
            <p:cNvPr id="14" name="图片 13" descr="小点1.png"/>
            <p:cNvPicPr>
              <a:picLocks noChangeAspect="1"/>
            </p:cNvPicPr>
            <p:nvPr/>
          </p:nvPicPr>
          <p:blipFill>
            <a:blip r:embed="rId2" cstate="print"/>
            <a:stretch>
              <a:fillRect/>
            </a:stretch>
          </p:blipFill>
          <p:spPr>
            <a:xfrm>
              <a:off x="1262422" y="1747832"/>
              <a:ext cx="151066" cy="148997"/>
            </a:xfrm>
            <a:prstGeom prst="rect">
              <a:avLst/>
            </a:prstGeom>
            <a:effectLst/>
          </p:spPr>
        </p:pic>
        <p:sp>
          <p:nvSpPr>
            <p:cNvPr id="17" name="内容占位符 2"/>
            <p:cNvSpPr txBox="1">
              <a:spLocks/>
            </p:cNvSpPr>
            <p:nvPr/>
          </p:nvSpPr>
          <p:spPr>
            <a:xfrm>
              <a:off x="1394985" y="1643056"/>
              <a:ext cx="3605643" cy="35559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通过消息队列发送和接收消息</a:t>
              </a:r>
            </a:p>
          </p:txBody>
        </p:sp>
        <p:sp>
          <p:nvSpPr>
            <p:cNvPr id="26" name="内容占位符 2"/>
            <p:cNvSpPr txBox="1">
              <a:spLocks/>
            </p:cNvSpPr>
            <p:nvPr/>
          </p:nvSpPr>
          <p:spPr>
            <a:xfrm>
              <a:off x="1394985" y="1331904"/>
              <a:ext cx="2891263"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创建一个新的消息队列</a:t>
              </a:r>
            </a:p>
          </p:txBody>
        </p:sp>
        <p:pic>
          <p:nvPicPr>
            <p:cNvPr id="27" name="图片 26" descr="小点1.png"/>
            <p:cNvPicPr>
              <a:picLocks noChangeAspect="1"/>
            </p:cNvPicPr>
            <p:nvPr/>
          </p:nvPicPr>
          <p:blipFill>
            <a:blip r:embed="rId2" cstate="print"/>
            <a:stretch>
              <a:fillRect/>
            </a:stretch>
          </p:blipFill>
          <p:spPr>
            <a:xfrm>
              <a:off x="1262422" y="1428061"/>
              <a:ext cx="151066" cy="148997"/>
            </a:xfrm>
            <a:prstGeom prst="rect">
              <a:avLst/>
            </a:prstGeom>
            <a:effectLst/>
          </p:spPr>
        </p:pic>
        <p:sp>
          <p:nvSpPr>
            <p:cNvPr id="30" name="内容占位符 2"/>
            <p:cNvSpPr txBox="1">
              <a:spLocks/>
            </p:cNvSpPr>
            <p:nvPr/>
          </p:nvSpPr>
          <p:spPr>
            <a:xfrm>
              <a:off x="1394985" y="1954208"/>
              <a:ext cx="196256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销毁消息队列</a:t>
              </a:r>
            </a:p>
          </p:txBody>
        </p:sp>
        <p:pic>
          <p:nvPicPr>
            <p:cNvPr id="31" name="图片 30" descr="小点1.png"/>
            <p:cNvPicPr>
              <a:picLocks noChangeAspect="1"/>
            </p:cNvPicPr>
            <p:nvPr/>
          </p:nvPicPr>
          <p:blipFill>
            <a:blip r:embed="rId2" cstate="print"/>
            <a:stretch>
              <a:fillRect/>
            </a:stretch>
          </p:blipFill>
          <p:spPr>
            <a:xfrm>
              <a:off x="1262422" y="2050365"/>
              <a:ext cx="151066" cy="148997"/>
            </a:xfrm>
            <a:prstGeom prst="rect">
              <a:avLst/>
            </a:prstGeom>
            <a:effectLst/>
          </p:spPr>
        </p:pic>
      </p:grpSp>
      <p:grpSp>
        <p:nvGrpSpPr>
          <p:cNvPr id="3" name="组合 2"/>
          <p:cNvGrpSpPr/>
          <p:nvPr/>
        </p:nvGrpSpPr>
        <p:grpSpPr>
          <a:xfrm>
            <a:off x="688822" y="3016132"/>
            <a:ext cx="5870247" cy="1013737"/>
            <a:chOff x="844893" y="2234293"/>
            <a:chExt cx="5870247" cy="1013737"/>
          </a:xfrm>
        </p:grpSpPr>
        <p:sp>
          <p:nvSpPr>
            <p:cNvPr id="32" name="内容占位符 2"/>
            <p:cNvSpPr txBox="1">
              <a:spLocks/>
            </p:cNvSpPr>
            <p:nvPr/>
          </p:nvSpPr>
          <p:spPr>
            <a:xfrm>
              <a:off x="1142976" y="2272393"/>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基本通信操作</a:t>
              </a:r>
              <a:endParaRPr lang="en-US" altLang="zh-CN" dirty="0"/>
            </a:p>
          </p:txBody>
        </p:sp>
        <p:sp>
          <p:nvSpPr>
            <p:cNvPr id="33" name="TextBox 32"/>
            <p:cNvSpPr txBox="1"/>
            <p:nvPr/>
          </p:nvSpPr>
          <p:spPr>
            <a:xfrm>
              <a:off x="844893" y="2234293"/>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34" name="内容占位符 2"/>
            <p:cNvSpPr txBox="1">
              <a:spLocks/>
            </p:cNvSpPr>
            <p:nvPr/>
          </p:nvSpPr>
          <p:spPr>
            <a:xfrm>
              <a:off x="1394985" y="2589897"/>
              <a:ext cx="4820089"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a:t>send(A, message) – </a:t>
              </a:r>
              <a:r>
                <a:rPr lang="zh-CN" altLang="en-US" dirty="0"/>
                <a:t>发送消息到队列</a:t>
              </a:r>
              <a:r>
                <a:rPr lang="en-US" altLang="zh-CN" dirty="0"/>
                <a:t>A</a:t>
              </a:r>
              <a:endParaRPr lang="zh-CN" altLang="en-US" dirty="0"/>
            </a:p>
          </p:txBody>
        </p:sp>
        <p:sp>
          <p:nvSpPr>
            <p:cNvPr id="36" name="内容占位符 2"/>
            <p:cNvSpPr txBox="1">
              <a:spLocks/>
            </p:cNvSpPr>
            <p:nvPr/>
          </p:nvSpPr>
          <p:spPr>
            <a:xfrm>
              <a:off x="1394985" y="2896287"/>
              <a:ext cx="5320155" cy="35174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a:t>receive(A, message) – </a:t>
              </a:r>
              <a:r>
                <a:rPr lang="zh-CN" altLang="en-US" dirty="0"/>
                <a:t>从队列</a:t>
              </a:r>
              <a:r>
                <a:rPr lang="en-US" altLang="zh-CN" dirty="0"/>
                <a:t> A</a:t>
              </a:r>
              <a:r>
                <a:rPr lang="zh-CN" altLang="en-US" dirty="0"/>
                <a:t>接受消息</a:t>
              </a:r>
            </a:p>
          </p:txBody>
        </p:sp>
      </p:grpSp>
      <p:sp>
        <p:nvSpPr>
          <p:cNvPr id="4" name="标题 3">
            <a:extLst>
              <a:ext uri="{FF2B5EF4-FFF2-40B4-BE49-F238E27FC236}">
                <a16:creationId xmlns:a16="http://schemas.microsoft.com/office/drawing/2014/main" id="{F7728AF6-CA0A-AD14-68A5-E43DC33CEAB1}"/>
              </a:ext>
            </a:extLst>
          </p:cNvPr>
          <p:cNvSpPr>
            <a:spLocks noGrp="1"/>
          </p:cNvSpPr>
          <p:nvPr>
            <p:ph type="title"/>
          </p:nvPr>
        </p:nvSpPr>
        <p:spPr/>
        <p:txBody>
          <a:bodyPr/>
          <a:lstStyle/>
          <a:p>
            <a:r>
              <a:rPr lang="zh-CN" altLang="en-US" dirty="0"/>
              <a:t>间接通信</a:t>
            </a:r>
          </a:p>
        </p:txBody>
      </p:sp>
      <p:sp>
        <p:nvSpPr>
          <p:cNvPr id="5" name="灯片编号占位符 4">
            <a:extLst>
              <a:ext uri="{FF2B5EF4-FFF2-40B4-BE49-F238E27FC236}">
                <a16:creationId xmlns:a16="http://schemas.microsoft.com/office/drawing/2014/main" id="{78A0DCBA-68E6-3187-CF8E-43E485843DFB}"/>
              </a:ext>
            </a:extLst>
          </p:cNvPr>
          <p:cNvSpPr>
            <a:spLocks noGrp="1"/>
          </p:cNvSpPr>
          <p:nvPr>
            <p:ph type="sldNum" sz="quarter" idx="12"/>
          </p:nvPr>
        </p:nvSpPr>
        <p:spPr/>
        <p:txBody>
          <a:bodyPr/>
          <a:lstStyle/>
          <a:p>
            <a:pPr>
              <a:defRPr/>
            </a:pPr>
            <a:fld id="{3884BE4A-665D-4750-B82A-97CE17AE2019}" type="slidenum">
              <a:rPr lang="en-US" altLang="ko-KR" smtClean="0"/>
              <a:pPr>
                <a:defRPr/>
              </a:pPr>
              <a:t>43</a:t>
            </a:fld>
            <a:endParaRPr lang="en-US" altLang="ko-KR" dirty="0"/>
          </a:p>
        </p:txBody>
      </p:sp>
    </p:spTree>
    <p:extLst>
      <p:ext uri="{BB962C8B-B14F-4D97-AF65-F5344CB8AC3E}">
        <p14:creationId xmlns:p14="http://schemas.microsoft.com/office/powerpoint/2010/main" val="39991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400" y="1649975"/>
            <a:ext cx="6679433" cy="400110"/>
            <a:chOff x="844893" y="1000114"/>
            <a:chExt cx="6679433" cy="400110"/>
          </a:xfrm>
        </p:grpSpPr>
        <p:sp>
          <p:nvSpPr>
            <p:cNvPr id="9" name="内容占位符 2"/>
            <p:cNvSpPr txBox="1">
              <a:spLocks/>
            </p:cNvSpPr>
            <p:nvPr/>
          </p:nvSpPr>
          <p:spPr>
            <a:xfrm>
              <a:off x="1142975" y="1000114"/>
              <a:ext cx="6381351"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112927" y="2326255"/>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阻塞发送</a:t>
              </a:r>
              <a:endParaRPr lang="en-US" altLang="zh-CN" dirty="0"/>
            </a:p>
            <a:p>
              <a:pPr marL="0" lvl="1" indent="0" defTabSz="914400" eaLnBrk="0" fontAlgn="base" hangingPunct="0">
                <a:lnSpc>
                  <a:spcPct val="90000"/>
                </a:lnSpc>
                <a:spcBef>
                  <a:spcPct val="0"/>
                </a:spcBef>
                <a:spcAft>
                  <a:spcPct val="0"/>
                </a:spcAft>
                <a:defRPr/>
              </a:pPr>
              <a:r>
                <a:rPr lang="zh-CN" altLang="en-US" dirty="0"/>
                <a:t>发送者在发送消息后进入等待，直到接收者成功收到</a:t>
              </a:r>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695400" y="1981765"/>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5" name="标题 4">
            <a:extLst>
              <a:ext uri="{FF2B5EF4-FFF2-40B4-BE49-F238E27FC236}">
                <a16:creationId xmlns:a16="http://schemas.microsoft.com/office/drawing/2014/main" id="{1203738F-DBEB-638B-950A-F8F82D93BCE7}"/>
              </a:ext>
            </a:extLst>
          </p:cNvPr>
          <p:cNvSpPr>
            <a:spLocks noGrp="1"/>
          </p:cNvSpPr>
          <p:nvPr>
            <p:ph type="title"/>
          </p:nvPr>
        </p:nvSpPr>
        <p:spPr/>
        <p:txBody>
          <a:bodyPr>
            <a:normAutofit/>
          </a:bodyPr>
          <a:lstStyle/>
          <a:p>
            <a:r>
              <a:rPr lang="zh-CN" altLang="en-US" dirty="0"/>
              <a:t>阻塞与非阻塞通信</a:t>
            </a:r>
          </a:p>
        </p:txBody>
      </p:sp>
      <p:sp>
        <p:nvSpPr>
          <p:cNvPr id="6" name="灯片编号占位符 5">
            <a:extLst>
              <a:ext uri="{FF2B5EF4-FFF2-40B4-BE49-F238E27FC236}">
                <a16:creationId xmlns:a16="http://schemas.microsoft.com/office/drawing/2014/main" id="{B7A35BAF-3096-2344-1D8F-C33C9224051C}"/>
              </a:ext>
            </a:extLst>
          </p:cNvPr>
          <p:cNvSpPr>
            <a:spLocks noGrp="1"/>
          </p:cNvSpPr>
          <p:nvPr>
            <p:ph type="sldNum" sz="quarter" idx="12"/>
          </p:nvPr>
        </p:nvSpPr>
        <p:spPr/>
        <p:txBody>
          <a:bodyPr/>
          <a:lstStyle/>
          <a:p>
            <a:pPr>
              <a:defRPr/>
            </a:pPr>
            <a:fld id="{3884BE4A-665D-4750-B82A-97CE17AE2019}" type="slidenum">
              <a:rPr lang="en-US" altLang="ko-KR" smtClean="0"/>
              <a:pPr>
                <a:defRPr/>
              </a:pPr>
              <a:t>44</a:t>
            </a:fld>
            <a:endParaRPr lang="en-US" altLang="ko-KR" dirty="0"/>
          </a:p>
        </p:txBody>
      </p:sp>
    </p:spTree>
    <p:extLst>
      <p:ext uri="{BB962C8B-B14F-4D97-AF65-F5344CB8AC3E}">
        <p14:creationId xmlns:p14="http://schemas.microsoft.com/office/powerpoint/2010/main" val="317401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3090" y="1651465"/>
            <a:ext cx="6823449" cy="400110"/>
            <a:chOff x="844893" y="1000114"/>
            <a:chExt cx="6823449" cy="400110"/>
          </a:xfrm>
        </p:grpSpPr>
        <p:sp>
          <p:nvSpPr>
            <p:cNvPr id="9" name="内容占位符 2"/>
            <p:cNvSpPr txBox="1">
              <a:spLocks/>
            </p:cNvSpPr>
            <p:nvPr/>
          </p:nvSpPr>
          <p:spPr>
            <a:xfrm>
              <a:off x="1142975" y="1000114"/>
              <a:ext cx="652536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100617" y="2327745"/>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683090" y="1983255"/>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100617" y="2659535"/>
            <a:ext cx="7270018" cy="596904"/>
            <a:chOff x="1262422" y="2260598"/>
            <a:chExt cx="7270018" cy="596904"/>
          </a:xfrm>
        </p:grpSpPr>
        <p:pic>
          <p:nvPicPr>
            <p:cNvPr id="14" name="图片 13" descr="小点1.png"/>
            <p:cNvPicPr>
              <a:picLocks noChangeAspect="1"/>
            </p:cNvPicPr>
            <p:nvPr/>
          </p:nvPicPr>
          <p:blipFill>
            <a:blip r:embed="rId2" cstate="print"/>
            <a:stretch>
              <a:fillRect/>
            </a:stretch>
          </p:blipFill>
          <p:spPr>
            <a:xfrm>
              <a:off x="1262422" y="2365374"/>
              <a:ext cx="151066" cy="148997"/>
            </a:xfrm>
            <a:prstGeom prst="rect">
              <a:avLst/>
            </a:prstGeom>
            <a:effectLst/>
          </p:spPr>
        </p:pic>
        <p:sp>
          <p:nvSpPr>
            <p:cNvPr id="15" name="内容占位符 2"/>
            <p:cNvSpPr txBox="1">
              <a:spLocks/>
            </p:cNvSpPr>
            <p:nvPr/>
          </p:nvSpPr>
          <p:spPr>
            <a:xfrm>
              <a:off x="1394985" y="2260598"/>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阻塞接收</a:t>
              </a:r>
              <a:endParaRPr lang="en-US" altLang="zh-CN" dirty="0"/>
            </a:p>
            <a:p>
              <a:pPr marL="0" lvl="1" indent="0" defTabSz="914400" eaLnBrk="0" fontAlgn="base" hangingPunct="0">
                <a:lnSpc>
                  <a:spcPct val="90000"/>
                </a:lnSpc>
                <a:spcBef>
                  <a:spcPct val="0"/>
                </a:spcBef>
                <a:spcAft>
                  <a:spcPct val="0"/>
                </a:spcAft>
                <a:defRPr/>
              </a:pPr>
              <a:r>
                <a:rPr lang="zh-CN" altLang="en-US" dirty="0"/>
                <a:t>接收者在请求接收消息后进入等待，直到成功收到一个消息</a:t>
              </a:r>
            </a:p>
          </p:txBody>
        </p:sp>
      </p:grpSp>
      <p:sp>
        <p:nvSpPr>
          <p:cNvPr id="5" name="标题 4">
            <a:extLst>
              <a:ext uri="{FF2B5EF4-FFF2-40B4-BE49-F238E27FC236}">
                <a16:creationId xmlns:a16="http://schemas.microsoft.com/office/drawing/2014/main" id="{8A8829F7-4E44-7F3B-0C5D-3A9B14B5C322}"/>
              </a:ext>
            </a:extLst>
          </p:cNvPr>
          <p:cNvSpPr>
            <a:spLocks noGrp="1"/>
          </p:cNvSpPr>
          <p:nvPr>
            <p:ph type="title"/>
          </p:nvPr>
        </p:nvSpPr>
        <p:spPr/>
        <p:txBody>
          <a:bodyPr/>
          <a:lstStyle/>
          <a:p>
            <a:r>
              <a:rPr lang="zh-CN" altLang="en-US" dirty="0"/>
              <a:t>阻塞与非阻塞通信</a:t>
            </a:r>
          </a:p>
        </p:txBody>
      </p:sp>
      <p:sp>
        <p:nvSpPr>
          <p:cNvPr id="7" name="灯片编号占位符 6">
            <a:extLst>
              <a:ext uri="{FF2B5EF4-FFF2-40B4-BE49-F238E27FC236}">
                <a16:creationId xmlns:a16="http://schemas.microsoft.com/office/drawing/2014/main" id="{A28885EC-EEAA-BA85-4837-E4DEFD2ADCDF}"/>
              </a:ext>
            </a:extLst>
          </p:cNvPr>
          <p:cNvSpPr>
            <a:spLocks noGrp="1"/>
          </p:cNvSpPr>
          <p:nvPr>
            <p:ph type="sldNum" sz="quarter" idx="12"/>
          </p:nvPr>
        </p:nvSpPr>
        <p:spPr/>
        <p:txBody>
          <a:bodyPr/>
          <a:lstStyle/>
          <a:p>
            <a:pPr>
              <a:defRPr/>
            </a:pPr>
            <a:fld id="{3884BE4A-665D-4750-B82A-97CE17AE2019}" type="slidenum">
              <a:rPr lang="en-US" altLang="ko-KR" smtClean="0"/>
              <a:pPr>
                <a:defRPr/>
              </a:pPr>
              <a:t>45</a:t>
            </a:fld>
            <a:endParaRPr lang="en-US" altLang="ko-KR" dirty="0"/>
          </a:p>
        </p:txBody>
      </p:sp>
    </p:spTree>
    <p:extLst>
      <p:ext uri="{BB962C8B-B14F-4D97-AF65-F5344CB8AC3E}">
        <p14:creationId xmlns:p14="http://schemas.microsoft.com/office/powerpoint/2010/main" val="92352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3093" y="1651466"/>
            <a:ext cx="7183489" cy="400110"/>
            <a:chOff x="844893" y="1000114"/>
            <a:chExt cx="7183489" cy="400110"/>
          </a:xfrm>
        </p:grpSpPr>
        <p:sp>
          <p:nvSpPr>
            <p:cNvPr id="9" name="内容占位符 2"/>
            <p:cNvSpPr txBox="1">
              <a:spLocks/>
            </p:cNvSpPr>
            <p:nvPr/>
          </p:nvSpPr>
          <p:spPr>
            <a:xfrm>
              <a:off x="1142975" y="1000114"/>
              <a:ext cx="688540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100620" y="2327746"/>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683093" y="1983256"/>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100620" y="2623467"/>
            <a:ext cx="7270018" cy="596904"/>
            <a:chOff x="1262422" y="2260598"/>
            <a:chExt cx="7270018" cy="596904"/>
          </a:xfrm>
        </p:grpSpPr>
        <p:pic>
          <p:nvPicPr>
            <p:cNvPr id="14" name="图片 13" descr="小点1.png"/>
            <p:cNvPicPr>
              <a:picLocks noChangeAspect="1"/>
            </p:cNvPicPr>
            <p:nvPr/>
          </p:nvPicPr>
          <p:blipFill>
            <a:blip r:embed="rId2" cstate="print"/>
            <a:stretch>
              <a:fillRect/>
            </a:stretch>
          </p:blipFill>
          <p:spPr>
            <a:xfrm>
              <a:off x="1262422" y="2365374"/>
              <a:ext cx="151066" cy="148997"/>
            </a:xfrm>
            <a:prstGeom prst="rect">
              <a:avLst/>
            </a:prstGeom>
            <a:effectLst/>
          </p:spPr>
        </p:pic>
        <p:sp>
          <p:nvSpPr>
            <p:cNvPr id="15" name="内容占位符 2"/>
            <p:cNvSpPr txBox="1">
              <a:spLocks/>
            </p:cNvSpPr>
            <p:nvPr/>
          </p:nvSpPr>
          <p:spPr>
            <a:xfrm>
              <a:off x="1394985" y="2260598"/>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阻塞接收</a:t>
              </a:r>
              <a:endParaRPr lang="en-US" altLang="zh-CN" dirty="0"/>
            </a:p>
          </p:txBody>
        </p:sp>
      </p:grpSp>
      <p:grpSp>
        <p:nvGrpSpPr>
          <p:cNvPr id="16" name="组合 15"/>
          <p:cNvGrpSpPr/>
          <p:nvPr/>
        </p:nvGrpSpPr>
        <p:grpSpPr>
          <a:xfrm>
            <a:off x="683093" y="2948989"/>
            <a:ext cx="2512661" cy="400110"/>
            <a:chOff x="844893" y="2794002"/>
            <a:chExt cx="2512661" cy="400110"/>
          </a:xfrm>
        </p:grpSpPr>
        <p:sp>
          <p:nvSpPr>
            <p:cNvPr id="17" name="内容占位符 2"/>
            <p:cNvSpPr txBox="1">
              <a:spLocks/>
            </p:cNvSpPr>
            <p:nvPr/>
          </p:nvSpPr>
          <p:spPr>
            <a:xfrm>
              <a:off x="1142976" y="2832102"/>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非阻塞通信</a:t>
              </a:r>
              <a:endParaRPr lang="en-US" altLang="zh-CN" dirty="0"/>
            </a:p>
          </p:txBody>
        </p:sp>
        <p:sp>
          <p:nvSpPr>
            <p:cNvPr id="20" name="TextBox 32"/>
            <p:cNvSpPr txBox="1"/>
            <p:nvPr/>
          </p:nvSpPr>
          <p:spPr>
            <a:xfrm>
              <a:off x="844893" y="279400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1" name="组合 20"/>
          <p:cNvGrpSpPr/>
          <p:nvPr/>
        </p:nvGrpSpPr>
        <p:grpSpPr>
          <a:xfrm>
            <a:off x="1100620" y="3304593"/>
            <a:ext cx="6765962" cy="551544"/>
            <a:chOff x="1262422" y="3149606"/>
            <a:chExt cx="6765962" cy="551544"/>
          </a:xfrm>
        </p:grpSpPr>
        <p:sp>
          <p:nvSpPr>
            <p:cNvPr id="22" name="内容占位符 2"/>
            <p:cNvSpPr txBox="1">
              <a:spLocks/>
            </p:cNvSpPr>
            <p:nvPr/>
          </p:nvSpPr>
          <p:spPr>
            <a:xfrm>
              <a:off x="1394985" y="3149606"/>
              <a:ext cx="6633399" cy="55154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非阻塞发送</a:t>
              </a:r>
              <a:endParaRPr lang="en-US" altLang="zh-CN" dirty="0"/>
            </a:p>
            <a:p>
              <a:pPr marL="0" lvl="1" indent="0" defTabSz="914400" eaLnBrk="0" fontAlgn="base" hangingPunct="0">
                <a:lnSpc>
                  <a:spcPct val="90000"/>
                </a:lnSpc>
                <a:spcBef>
                  <a:spcPct val="0"/>
                </a:spcBef>
                <a:spcAft>
                  <a:spcPct val="0"/>
                </a:spcAft>
                <a:defRPr/>
              </a:pPr>
              <a:r>
                <a:rPr lang="zh-CN" altLang="en-US" dirty="0"/>
                <a:t>发送者在消息发送后，可立即进行其他操作</a:t>
              </a:r>
            </a:p>
          </p:txBody>
        </p:sp>
        <p:pic>
          <p:nvPicPr>
            <p:cNvPr id="23" name="图片 22" descr="小点1.png"/>
            <p:cNvPicPr>
              <a:picLocks noChangeAspect="1"/>
            </p:cNvPicPr>
            <p:nvPr/>
          </p:nvPicPr>
          <p:blipFill>
            <a:blip r:embed="rId2" cstate="print"/>
            <a:stretch>
              <a:fillRect/>
            </a:stretch>
          </p:blipFill>
          <p:spPr>
            <a:xfrm>
              <a:off x="1262422" y="3245763"/>
              <a:ext cx="151066" cy="148997"/>
            </a:xfrm>
            <a:prstGeom prst="rect">
              <a:avLst/>
            </a:prstGeom>
            <a:effectLst/>
          </p:spPr>
        </p:pic>
      </p:grpSp>
      <p:sp>
        <p:nvSpPr>
          <p:cNvPr id="7" name="灯片编号占位符 6">
            <a:extLst>
              <a:ext uri="{FF2B5EF4-FFF2-40B4-BE49-F238E27FC236}">
                <a16:creationId xmlns:a16="http://schemas.microsoft.com/office/drawing/2014/main" id="{861C6625-38BB-AC9A-061A-36D0D9312FF0}"/>
              </a:ext>
            </a:extLst>
          </p:cNvPr>
          <p:cNvSpPr>
            <a:spLocks noGrp="1"/>
          </p:cNvSpPr>
          <p:nvPr>
            <p:ph type="sldNum" sz="quarter" idx="12"/>
          </p:nvPr>
        </p:nvSpPr>
        <p:spPr/>
        <p:txBody>
          <a:bodyPr/>
          <a:lstStyle/>
          <a:p>
            <a:pPr>
              <a:defRPr/>
            </a:pPr>
            <a:fld id="{3884BE4A-665D-4750-B82A-97CE17AE2019}" type="slidenum">
              <a:rPr lang="en-US" altLang="ko-KR" smtClean="0"/>
              <a:pPr>
                <a:defRPr/>
              </a:pPr>
              <a:t>46</a:t>
            </a:fld>
            <a:endParaRPr lang="en-US" altLang="ko-KR" dirty="0"/>
          </a:p>
        </p:txBody>
      </p:sp>
      <p:sp>
        <p:nvSpPr>
          <p:cNvPr id="10" name="标题 4">
            <a:extLst>
              <a:ext uri="{FF2B5EF4-FFF2-40B4-BE49-F238E27FC236}">
                <a16:creationId xmlns:a16="http://schemas.microsoft.com/office/drawing/2014/main" id="{9D4892DB-09A8-FE4F-76EA-9A7A99624CA8}"/>
              </a:ext>
            </a:extLst>
          </p:cNvPr>
          <p:cNvSpPr>
            <a:spLocks noGrp="1"/>
          </p:cNvSpPr>
          <p:nvPr>
            <p:ph type="title"/>
          </p:nvPr>
        </p:nvSpPr>
        <p:spPr>
          <a:xfrm>
            <a:off x="695400" y="871855"/>
            <a:ext cx="10801200" cy="680403"/>
          </a:xfrm>
        </p:spPr>
        <p:txBody>
          <a:bodyPr/>
          <a:lstStyle/>
          <a:p>
            <a:r>
              <a:rPr lang="zh-CN" altLang="en-US" dirty="0"/>
              <a:t>阻塞与非阻塞通信</a:t>
            </a:r>
          </a:p>
        </p:txBody>
      </p:sp>
    </p:spTree>
    <p:extLst>
      <p:ext uri="{BB962C8B-B14F-4D97-AF65-F5344CB8AC3E}">
        <p14:creationId xmlns:p14="http://schemas.microsoft.com/office/powerpoint/2010/main" val="19179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1403" y="1653444"/>
            <a:ext cx="6823449" cy="400110"/>
            <a:chOff x="844893" y="1000114"/>
            <a:chExt cx="6823449" cy="400110"/>
          </a:xfrm>
        </p:grpSpPr>
        <p:sp>
          <p:nvSpPr>
            <p:cNvPr id="9" name="内容占位符 2"/>
            <p:cNvSpPr txBox="1">
              <a:spLocks/>
            </p:cNvSpPr>
            <p:nvPr/>
          </p:nvSpPr>
          <p:spPr>
            <a:xfrm>
              <a:off x="1142975" y="1000114"/>
              <a:ext cx="6525367"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进程通信可划分为阻塞（同步）或非阻塞（异步）</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1108930" y="2329724"/>
            <a:ext cx="6261906" cy="609604"/>
            <a:chOff x="1262422" y="1676394"/>
            <a:chExt cx="6261906" cy="609604"/>
          </a:xfrm>
        </p:grpSpPr>
        <p:sp>
          <p:nvSpPr>
            <p:cNvPr id="26" name="内容占位符 2"/>
            <p:cNvSpPr txBox="1">
              <a:spLocks/>
            </p:cNvSpPr>
            <p:nvPr/>
          </p:nvSpPr>
          <p:spPr>
            <a:xfrm>
              <a:off x="1394985" y="1676394"/>
              <a:ext cx="6129343" cy="6096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阻塞发送</a:t>
              </a:r>
              <a:endParaRPr lang="en-US" altLang="zh-CN" dirty="0"/>
            </a:p>
          </p:txBody>
        </p:sp>
        <p:pic>
          <p:nvPicPr>
            <p:cNvPr id="27" name="图片 26" descr="小点1.png"/>
            <p:cNvPicPr>
              <a:picLocks noChangeAspect="1"/>
            </p:cNvPicPr>
            <p:nvPr/>
          </p:nvPicPr>
          <p:blipFill>
            <a:blip r:embed="rId2" cstate="print"/>
            <a:stretch>
              <a:fillRect/>
            </a:stretch>
          </p:blipFill>
          <p:spPr>
            <a:xfrm>
              <a:off x="1262422" y="1772551"/>
              <a:ext cx="151066" cy="148997"/>
            </a:xfrm>
            <a:prstGeom prst="rect">
              <a:avLst/>
            </a:prstGeom>
            <a:effectLst/>
          </p:spPr>
        </p:pic>
      </p:grpSp>
      <p:grpSp>
        <p:nvGrpSpPr>
          <p:cNvPr id="3" name="组合 2"/>
          <p:cNvGrpSpPr/>
          <p:nvPr/>
        </p:nvGrpSpPr>
        <p:grpSpPr>
          <a:xfrm>
            <a:off x="691403" y="1985234"/>
            <a:ext cx="1512529" cy="400110"/>
            <a:chOff x="844893" y="1331904"/>
            <a:chExt cx="1512529" cy="400110"/>
          </a:xfrm>
        </p:grpSpPr>
        <p:sp>
          <p:nvSpPr>
            <p:cNvPr id="18" name="内容占位符 2"/>
            <p:cNvSpPr txBox="1">
              <a:spLocks/>
            </p:cNvSpPr>
            <p:nvPr/>
          </p:nvSpPr>
          <p:spPr>
            <a:xfrm>
              <a:off x="1142976" y="1331904"/>
              <a:ext cx="121444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阻塞通信</a:t>
              </a:r>
              <a:endParaRPr lang="en-US" altLang="zh-CN" dirty="0"/>
            </a:p>
          </p:txBody>
        </p:sp>
        <p:sp>
          <p:nvSpPr>
            <p:cNvPr id="19" name="TextBox 18"/>
            <p:cNvSpPr txBox="1"/>
            <p:nvPr/>
          </p:nvSpPr>
          <p:spPr>
            <a:xfrm>
              <a:off x="844893" y="133190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3" name="组合 12"/>
          <p:cNvGrpSpPr/>
          <p:nvPr/>
        </p:nvGrpSpPr>
        <p:grpSpPr>
          <a:xfrm>
            <a:off x="1108930" y="2622046"/>
            <a:ext cx="7270018" cy="596904"/>
            <a:chOff x="1262422" y="2221130"/>
            <a:chExt cx="7270018" cy="596904"/>
          </a:xfrm>
        </p:grpSpPr>
        <p:pic>
          <p:nvPicPr>
            <p:cNvPr id="14" name="图片 13" descr="小点1.png"/>
            <p:cNvPicPr>
              <a:picLocks noChangeAspect="1"/>
            </p:cNvPicPr>
            <p:nvPr/>
          </p:nvPicPr>
          <p:blipFill>
            <a:blip r:embed="rId2" cstate="print"/>
            <a:stretch>
              <a:fillRect/>
            </a:stretch>
          </p:blipFill>
          <p:spPr>
            <a:xfrm>
              <a:off x="1262422" y="2325906"/>
              <a:ext cx="151066" cy="148997"/>
            </a:xfrm>
            <a:prstGeom prst="rect">
              <a:avLst/>
            </a:prstGeom>
            <a:effectLst/>
          </p:spPr>
        </p:pic>
        <p:sp>
          <p:nvSpPr>
            <p:cNvPr id="15" name="内容占位符 2"/>
            <p:cNvSpPr txBox="1">
              <a:spLocks/>
            </p:cNvSpPr>
            <p:nvPr/>
          </p:nvSpPr>
          <p:spPr>
            <a:xfrm>
              <a:off x="1394985" y="2221130"/>
              <a:ext cx="7137455" cy="5969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阻塞接收</a:t>
              </a:r>
              <a:endParaRPr lang="en-US" altLang="zh-CN" dirty="0"/>
            </a:p>
          </p:txBody>
        </p:sp>
      </p:grpSp>
      <p:grpSp>
        <p:nvGrpSpPr>
          <p:cNvPr id="16" name="组合 15"/>
          <p:cNvGrpSpPr/>
          <p:nvPr/>
        </p:nvGrpSpPr>
        <p:grpSpPr>
          <a:xfrm>
            <a:off x="691403" y="2950967"/>
            <a:ext cx="2512661" cy="400110"/>
            <a:chOff x="844893" y="2794002"/>
            <a:chExt cx="2512661" cy="400110"/>
          </a:xfrm>
        </p:grpSpPr>
        <p:sp>
          <p:nvSpPr>
            <p:cNvPr id="17" name="内容占位符 2"/>
            <p:cNvSpPr txBox="1">
              <a:spLocks/>
            </p:cNvSpPr>
            <p:nvPr/>
          </p:nvSpPr>
          <p:spPr>
            <a:xfrm>
              <a:off x="1142976" y="2832102"/>
              <a:ext cx="2214578"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lnSpc>
                  <a:spcPct val="90000"/>
                </a:lnSpc>
                <a:spcBef>
                  <a:spcPct val="0"/>
                </a:spcBef>
                <a:spcAft>
                  <a:spcPct val="0"/>
                </a:spcAft>
                <a:defRPr/>
              </a:pPr>
              <a:r>
                <a:rPr lang="zh-CN" altLang="en-US" dirty="0"/>
                <a:t>非阻塞通信</a:t>
              </a:r>
              <a:endParaRPr lang="en-US" altLang="zh-CN" dirty="0"/>
            </a:p>
          </p:txBody>
        </p:sp>
        <p:sp>
          <p:nvSpPr>
            <p:cNvPr id="20" name="TextBox 32"/>
            <p:cNvSpPr txBox="1"/>
            <p:nvPr/>
          </p:nvSpPr>
          <p:spPr>
            <a:xfrm>
              <a:off x="844893" y="279400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21" name="组合 20"/>
          <p:cNvGrpSpPr/>
          <p:nvPr/>
        </p:nvGrpSpPr>
        <p:grpSpPr>
          <a:xfrm>
            <a:off x="1108930" y="3306571"/>
            <a:ext cx="6765962" cy="551544"/>
            <a:chOff x="1262422" y="3149606"/>
            <a:chExt cx="6765962" cy="551544"/>
          </a:xfrm>
        </p:grpSpPr>
        <p:sp>
          <p:nvSpPr>
            <p:cNvPr id="22" name="内容占位符 2"/>
            <p:cNvSpPr txBox="1">
              <a:spLocks/>
            </p:cNvSpPr>
            <p:nvPr/>
          </p:nvSpPr>
          <p:spPr>
            <a:xfrm>
              <a:off x="1394985" y="3149606"/>
              <a:ext cx="6633399" cy="55154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非阻塞发送</a:t>
              </a:r>
              <a:endParaRPr lang="en-US" altLang="zh-CN" dirty="0"/>
            </a:p>
          </p:txBody>
        </p:sp>
        <p:pic>
          <p:nvPicPr>
            <p:cNvPr id="23" name="图片 22" descr="小点1.png"/>
            <p:cNvPicPr>
              <a:picLocks noChangeAspect="1"/>
            </p:cNvPicPr>
            <p:nvPr/>
          </p:nvPicPr>
          <p:blipFill>
            <a:blip r:embed="rId2" cstate="print"/>
            <a:stretch>
              <a:fillRect/>
            </a:stretch>
          </p:blipFill>
          <p:spPr>
            <a:xfrm>
              <a:off x="1262422" y="3245763"/>
              <a:ext cx="151066" cy="148997"/>
            </a:xfrm>
            <a:prstGeom prst="rect">
              <a:avLst/>
            </a:prstGeom>
            <a:effectLst/>
          </p:spPr>
        </p:pic>
      </p:grpSp>
      <p:grpSp>
        <p:nvGrpSpPr>
          <p:cNvPr id="24" name="组合 23"/>
          <p:cNvGrpSpPr/>
          <p:nvPr/>
        </p:nvGrpSpPr>
        <p:grpSpPr>
          <a:xfrm>
            <a:off x="1108930" y="3634507"/>
            <a:ext cx="5397810" cy="873216"/>
            <a:chOff x="1262422" y="3714758"/>
            <a:chExt cx="5397810" cy="873216"/>
          </a:xfrm>
        </p:grpSpPr>
        <p:sp>
          <p:nvSpPr>
            <p:cNvPr id="25" name="内容占位符 2"/>
            <p:cNvSpPr txBox="1">
              <a:spLocks/>
            </p:cNvSpPr>
            <p:nvPr/>
          </p:nvSpPr>
          <p:spPr>
            <a:xfrm>
              <a:off x="1394985" y="3714758"/>
              <a:ext cx="5265247" cy="8732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非阻塞接收</a:t>
              </a:r>
              <a:endParaRPr lang="en-US" altLang="zh-CN" dirty="0"/>
            </a:p>
            <a:p>
              <a:pPr marL="0" lvl="1" indent="0" defTabSz="914400" eaLnBrk="0" fontAlgn="base" hangingPunct="0">
                <a:lnSpc>
                  <a:spcPct val="90000"/>
                </a:lnSpc>
                <a:spcBef>
                  <a:spcPct val="0"/>
                </a:spcBef>
                <a:spcAft>
                  <a:spcPct val="0"/>
                </a:spcAft>
                <a:defRPr/>
              </a:pPr>
              <a:r>
                <a:rPr lang="zh-CN" altLang="en-US" dirty="0"/>
                <a:t>没有消息发送时，接收者在请求接收消息后，接收不到任何消息，也不影响程序执行</a:t>
              </a:r>
            </a:p>
          </p:txBody>
        </p:sp>
        <p:pic>
          <p:nvPicPr>
            <p:cNvPr id="28" name="图片 27" descr="小点1.png"/>
            <p:cNvPicPr>
              <a:picLocks noChangeAspect="1"/>
            </p:cNvPicPr>
            <p:nvPr/>
          </p:nvPicPr>
          <p:blipFill>
            <a:blip r:embed="rId2" cstate="print"/>
            <a:stretch>
              <a:fillRect/>
            </a:stretch>
          </p:blipFill>
          <p:spPr>
            <a:xfrm>
              <a:off x="1262422" y="3810915"/>
              <a:ext cx="151066" cy="148997"/>
            </a:xfrm>
            <a:prstGeom prst="rect">
              <a:avLst/>
            </a:prstGeom>
            <a:effectLst/>
          </p:spPr>
        </p:pic>
      </p:grpSp>
      <p:sp>
        <p:nvSpPr>
          <p:cNvPr id="7" name="灯片编号占位符 6">
            <a:extLst>
              <a:ext uri="{FF2B5EF4-FFF2-40B4-BE49-F238E27FC236}">
                <a16:creationId xmlns:a16="http://schemas.microsoft.com/office/drawing/2014/main" id="{3819E202-6226-95BB-369E-C65FFEAF11F1}"/>
              </a:ext>
            </a:extLst>
          </p:cNvPr>
          <p:cNvSpPr>
            <a:spLocks noGrp="1"/>
          </p:cNvSpPr>
          <p:nvPr>
            <p:ph type="sldNum" sz="quarter" idx="12"/>
          </p:nvPr>
        </p:nvSpPr>
        <p:spPr/>
        <p:txBody>
          <a:bodyPr/>
          <a:lstStyle/>
          <a:p>
            <a:pPr>
              <a:defRPr/>
            </a:pPr>
            <a:fld id="{3884BE4A-665D-4750-B82A-97CE17AE2019}" type="slidenum">
              <a:rPr lang="en-US" altLang="ko-KR" smtClean="0"/>
              <a:pPr>
                <a:defRPr/>
              </a:pPr>
              <a:t>47</a:t>
            </a:fld>
            <a:endParaRPr lang="en-US" altLang="ko-KR" dirty="0"/>
          </a:p>
        </p:txBody>
      </p:sp>
      <p:sp>
        <p:nvSpPr>
          <p:cNvPr id="10" name="标题 4">
            <a:extLst>
              <a:ext uri="{FF2B5EF4-FFF2-40B4-BE49-F238E27FC236}">
                <a16:creationId xmlns:a16="http://schemas.microsoft.com/office/drawing/2014/main" id="{598185D7-E8C0-2C91-9242-7C7253E6ABB1}"/>
              </a:ext>
            </a:extLst>
          </p:cNvPr>
          <p:cNvSpPr>
            <a:spLocks noGrp="1"/>
          </p:cNvSpPr>
          <p:nvPr>
            <p:ph type="title"/>
          </p:nvPr>
        </p:nvSpPr>
        <p:spPr>
          <a:xfrm>
            <a:off x="695400" y="871855"/>
            <a:ext cx="10801200" cy="680403"/>
          </a:xfrm>
        </p:spPr>
        <p:txBody>
          <a:bodyPr/>
          <a:lstStyle/>
          <a:p>
            <a:r>
              <a:rPr lang="zh-CN" altLang="en-US" dirty="0"/>
              <a:t>阻塞与非阻塞通信</a:t>
            </a:r>
          </a:p>
        </p:txBody>
      </p:sp>
    </p:spTree>
    <p:extLst>
      <p:ext uri="{BB962C8B-B14F-4D97-AF65-F5344CB8AC3E}">
        <p14:creationId xmlns:p14="http://schemas.microsoft.com/office/powerpoint/2010/main" val="224150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8822" y="1653441"/>
            <a:ext cx="5584495" cy="400110"/>
            <a:chOff x="844893" y="1000114"/>
            <a:chExt cx="5584495" cy="400110"/>
          </a:xfrm>
        </p:grpSpPr>
        <p:sp>
          <p:nvSpPr>
            <p:cNvPr id="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进程发送的消息在链路上可能有</a:t>
              </a:r>
              <a:r>
                <a:rPr lang="en-US" altLang="zh-CN" dirty="0"/>
                <a:t>3</a:t>
              </a:r>
              <a:r>
                <a:rPr lang="zh-CN" altLang="en-US" dirty="0"/>
                <a:t>种缓冲方式</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106349" y="1972533"/>
            <a:ext cx="3023826" cy="681043"/>
            <a:chOff x="1262422" y="1319204"/>
            <a:chExt cx="3023826" cy="681043"/>
          </a:xfrm>
        </p:grpSpPr>
        <p:sp>
          <p:nvSpPr>
            <p:cNvPr id="17" name="内容占位符 2"/>
            <p:cNvSpPr txBox="1">
              <a:spLocks/>
            </p:cNvSpPr>
            <p:nvPr/>
          </p:nvSpPr>
          <p:spPr>
            <a:xfrm>
              <a:off x="1394985" y="1638295"/>
              <a:ext cx="2891263"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发送方必须等待接收方</a:t>
              </a:r>
            </a:p>
          </p:txBody>
        </p:sp>
        <p:sp>
          <p:nvSpPr>
            <p:cNvPr id="26" name="内容占位符 2"/>
            <p:cNvSpPr txBox="1">
              <a:spLocks/>
            </p:cNvSpPr>
            <p:nvPr/>
          </p:nvSpPr>
          <p:spPr>
            <a:xfrm>
              <a:off x="1394985" y="1319204"/>
              <a:ext cx="103387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a:t>0 </a:t>
              </a:r>
              <a:r>
                <a:rPr lang="zh-CN" altLang="en-US" dirty="0"/>
                <a:t>容量</a:t>
              </a:r>
            </a:p>
          </p:txBody>
        </p:sp>
        <p:pic>
          <p:nvPicPr>
            <p:cNvPr id="27" name="图片 26" descr="小点1.png"/>
            <p:cNvPicPr>
              <a:picLocks noChangeAspect="1"/>
            </p:cNvPicPr>
            <p:nvPr/>
          </p:nvPicPr>
          <p:blipFill>
            <a:blip r:embed="rId2" cstate="print"/>
            <a:stretch>
              <a:fillRect/>
            </a:stretch>
          </p:blipFill>
          <p:spPr>
            <a:xfrm>
              <a:off x="1262422" y="1415361"/>
              <a:ext cx="151066" cy="148997"/>
            </a:xfrm>
            <a:prstGeom prst="rect">
              <a:avLst/>
            </a:prstGeom>
            <a:effectLst/>
          </p:spPr>
        </p:pic>
      </p:grpSp>
      <p:grpSp>
        <p:nvGrpSpPr>
          <p:cNvPr id="4" name="组合 3"/>
          <p:cNvGrpSpPr/>
          <p:nvPr/>
        </p:nvGrpSpPr>
        <p:grpSpPr>
          <a:xfrm>
            <a:off x="1106349" y="2612299"/>
            <a:ext cx="5024090" cy="681043"/>
            <a:chOff x="1262422" y="1958970"/>
            <a:chExt cx="5024090" cy="681043"/>
          </a:xfrm>
        </p:grpSpPr>
        <p:sp>
          <p:nvSpPr>
            <p:cNvPr id="23" name="内容占位符 2"/>
            <p:cNvSpPr txBox="1">
              <a:spLocks/>
            </p:cNvSpPr>
            <p:nvPr/>
          </p:nvSpPr>
          <p:spPr>
            <a:xfrm>
              <a:off x="1394985" y="2278061"/>
              <a:ext cx="4891527"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通信链路缓冲队列满时，发送方必须等待</a:t>
              </a:r>
            </a:p>
          </p:txBody>
        </p:sp>
        <p:sp>
          <p:nvSpPr>
            <p:cNvPr id="24" name="内容占位符 2"/>
            <p:cNvSpPr txBox="1">
              <a:spLocks/>
            </p:cNvSpPr>
            <p:nvPr/>
          </p:nvSpPr>
          <p:spPr>
            <a:xfrm>
              <a:off x="1394985" y="1958970"/>
              <a:ext cx="139106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有限容量</a:t>
              </a:r>
            </a:p>
          </p:txBody>
        </p:sp>
        <p:pic>
          <p:nvPicPr>
            <p:cNvPr id="25" name="图片 24" descr="小点1.png"/>
            <p:cNvPicPr>
              <a:picLocks noChangeAspect="1"/>
            </p:cNvPicPr>
            <p:nvPr/>
          </p:nvPicPr>
          <p:blipFill>
            <a:blip r:embed="rId2" cstate="print"/>
            <a:stretch>
              <a:fillRect/>
            </a:stretch>
          </p:blipFill>
          <p:spPr>
            <a:xfrm>
              <a:off x="1262422" y="2055127"/>
              <a:ext cx="151066" cy="148997"/>
            </a:xfrm>
            <a:prstGeom prst="rect">
              <a:avLst/>
            </a:prstGeom>
            <a:effectLst/>
          </p:spPr>
        </p:pic>
      </p:grpSp>
      <p:grpSp>
        <p:nvGrpSpPr>
          <p:cNvPr id="5" name="组合 4"/>
          <p:cNvGrpSpPr/>
          <p:nvPr/>
        </p:nvGrpSpPr>
        <p:grpSpPr>
          <a:xfrm>
            <a:off x="1106349" y="3242540"/>
            <a:ext cx="2523760" cy="681043"/>
            <a:chOff x="1262422" y="2589211"/>
            <a:chExt cx="2523760" cy="681043"/>
          </a:xfrm>
        </p:grpSpPr>
        <p:sp>
          <p:nvSpPr>
            <p:cNvPr id="28" name="内容占位符 2"/>
            <p:cNvSpPr txBox="1">
              <a:spLocks/>
            </p:cNvSpPr>
            <p:nvPr/>
          </p:nvSpPr>
          <p:spPr>
            <a:xfrm>
              <a:off x="1394985" y="2908302"/>
              <a:ext cx="2391197" cy="3619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发送方不需要等待</a:t>
              </a:r>
            </a:p>
          </p:txBody>
        </p:sp>
        <p:sp>
          <p:nvSpPr>
            <p:cNvPr id="29" name="内容占位符 2"/>
            <p:cNvSpPr txBox="1">
              <a:spLocks/>
            </p:cNvSpPr>
            <p:nvPr/>
          </p:nvSpPr>
          <p:spPr>
            <a:xfrm>
              <a:off x="1394985" y="2589211"/>
              <a:ext cx="139106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无限容量</a:t>
              </a:r>
            </a:p>
          </p:txBody>
        </p:sp>
        <p:pic>
          <p:nvPicPr>
            <p:cNvPr id="30" name="图片 29" descr="小点1.png"/>
            <p:cNvPicPr>
              <a:picLocks noChangeAspect="1"/>
            </p:cNvPicPr>
            <p:nvPr/>
          </p:nvPicPr>
          <p:blipFill>
            <a:blip r:embed="rId2" cstate="print"/>
            <a:stretch>
              <a:fillRect/>
            </a:stretch>
          </p:blipFill>
          <p:spPr>
            <a:xfrm>
              <a:off x="1262422" y="2685368"/>
              <a:ext cx="151066" cy="148997"/>
            </a:xfrm>
            <a:prstGeom prst="rect">
              <a:avLst/>
            </a:prstGeom>
            <a:effectLst/>
          </p:spPr>
        </p:pic>
      </p:grpSp>
      <p:sp>
        <p:nvSpPr>
          <p:cNvPr id="6" name="标题 5">
            <a:extLst>
              <a:ext uri="{FF2B5EF4-FFF2-40B4-BE49-F238E27FC236}">
                <a16:creationId xmlns:a16="http://schemas.microsoft.com/office/drawing/2014/main" id="{34035580-92CB-09A3-6352-C5C6491562EF}"/>
              </a:ext>
            </a:extLst>
          </p:cNvPr>
          <p:cNvSpPr>
            <a:spLocks noGrp="1"/>
          </p:cNvSpPr>
          <p:nvPr>
            <p:ph type="title"/>
          </p:nvPr>
        </p:nvSpPr>
        <p:spPr/>
        <p:txBody>
          <a:bodyPr>
            <a:normAutofit/>
          </a:bodyPr>
          <a:lstStyle/>
          <a:p>
            <a:r>
              <a:rPr lang="zh-CN" altLang="en-US" dirty="0"/>
              <a:t>通信链路缓冲</a:t>
            </a:r>
          </a:p>
        </p:txBody>
      </p:sp>
      <p:sp>
        <p:nvSpPr>
          <p:cNvPr id="10" name="灯片编号占位符 9">
            <a:extLst>
              <a:ext uri="{FF2B5EF4-FFF2-40B4-BE49-F238E27FC236}">
                <a16:creationId xmlns:a16="http://schemas.microsoft.com/office/drawing/2014/main" id="{C8C7CE98-63FA-8794-AF7D-F6A65397276E}"/>
              </a:ext>
            </a:extLst>
          </p:cNvPr>
          <p:cNvSpPr>
            <a:spLocks noGrp="1"/>
          </p:cNvSpPr>
          <p:nvPr>
            <p:ph type="sldNum" sz="quarter" idx="12"/>
          </p:nvPr>
        </p:nvSpPr>
        <p:spPr/>
        <p:txBody>
          <a:bodyPr/>
          <a:lstStyle/>
          <a:p>
            <a:pPr>
              <a:defRPr/>
            </a:pPr>
            <a:fld id="{3884BE4A-665D-4750-B82A-97CE17AE2019}" type="slidenum">
              <a:rPr lang="en-US" altLang="ko-KR" smtClean="0"/>
              <a:pPr>
                <a:defRPr/>
              </a:pPr>
              <a:t>48</a:t>
            </a:fld>
            <a:endParaRPr lang="en-US" altLang="ko-KR" dirty="0"/>
          </a:p>
        </p:txBody>
      </p:sp>
    </p:spTree>
    <p:extLst>
      <p:ext uri="{BB962C8B-B14F-4D97-AF65-F5344CB8AC3E}">
        <p14:creationId xmlns:p14="http://schemas.microsoft.com/office/powerpoint/2010/main" val="161088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8822" y="1653433"/>
            <a:ext cx="5584495" cy="400110"/>
            <a:chOff x="844893" y="1000114"/>
            <a:chExt cx="5584495" cy="400110"/>
          </a:xfrm>
        </p:grpSpPr>
        <p:sp>
          <p:nvSpPr>
            <p:cNvPr id="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信号</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18" name="组合 17"/>
          <p:cNvGrpSpPr/>
          <p:nvPr/>
        </p:nvGrpSpPr>
        <p:grpSpPr>
          <a:xfrm>
            <a:off x="684668" y="2144949"/>
            <a:ext cx="5584495" cy="400110"/>
            <a:chOff x="844893" y="1000114"/>
            <a:chExt cx="5584495" cy="400110"/>
          </a:xfrm>
        </p:grpSpPr>
        <p:sp>
          <p:nvSpPr>
            <p:cNvPr id="1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管道</a:t>
              </a:r>
              <a:endParaRPr lang="en-US" altLang="zh-CN" dirty="0"/>
            </a:p>
          </p:txBody>
        </p:sp>
        <p:sp>
          <p:nvSpPr>
            <p:cNvPr id="20"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2" name="组合 31"/>
          <p:cNvGrpSpPr/>
          <p:nvPr/>
        </p:nvGrpSpPr>
        <p:grpSpPr>
          <a:xfrm>
            <a:off x="684668" y="2721013"/>
            <a:ext cx="5584495" cy="400110"/>
            <a:chOff x="844893" y="1000114"/>
            <a:chExt cx="5584495" cy="400110"/>
          </a:xfrm>
        </p:grpSpPr>
        <p:sp>
          <p:nvSpPr>
            <p:cNvPr id="33"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消息队列</a:t>
              </a:r>
              <a:endParaRPr lang="en-US" altLang="zh-CN" dirty="0"/>
            </a:p>
          </p:txBody>
        </p:sp>
        <p:sp>
          <p:nvSpPr>
            <p:cNvPr id="34"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8" name="组合 37"/>
          <p:cNvGrpSpPr/>
          <p:nvPr/>
        </p:nvGrpSpPr>
        <p:grpSpPr>
          <a:xfrm>
            <a:off x="690485" y="3329015"/>
            <a:ext cx="5584495" cy="400110"/>
            <a:chOff x="844893" y="1000114"/>
            <a:chExt cx="5584495" cy="400110"/>
          </a:xfrm>
        </p:grpSpPr>
        <p:sp>
          <p:nvSpPr>
            <p:cNvPr id="39" name="内容占位符 2"/>
            <p:cNvSpPr txBox="1">
              <a:spLocks/>
            </p:cNvSpPr>
            <p:nvPr/>
          </p:nvSpPr>
          <p:spPr>
            <a:xfrm>
              <a:off x="1142976" y="1000114"/>
              <a:ext cx="5286412"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共享内存</a:t>
              </a:r>
              <a:endParaRPr lang="en-US" altLang="zh-CN" dirty="0"/>
            </a:p>
          </p:txBody>
        </p:sp>
        <p:sp>
          <p:nvSpPr>
            <p:cNvPr id="40"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3" name="标题 2">
            <a:extLst>
              <a:ext uri="{FF2B5EF4-FFF2-40B4-BE49-F238E27FC236}">
                <a16:creationId xmlns:a16="http://schemas.microsoft.com/office/drawing/2014/main" id="{C98E67B0-4BEE-5A81-C3C8-69F271A02502}"/>
              </a:ext>
            </a:extLst>
          </p:cNvPr>
          <p:cNvSpPr>
            <a:spLocks noGrp="1"/>
          </p:cNvSpPr>
          <p:nvPr>
            <p:ph type="title"/>
          </p:nvPr>
        </p:nvSpPr>
        <p:spPr/>
        <p:txBody>
          <a:bodyPr>
            <a:normAutofit/>
          </a:bodyPr>
          <a:lstStyle/>
          <a:p>
            <a:r>
              <a:rPr lang="zh-CN" altLang="en-US" dirty="0"/>
              <a:t>常见的四种</a:t>
            </a:r>
            <a:r>
              <a:rPr lang="en-US" altLang="zh-CN" dirty="0"/>
              <a:t>IPC</a:t>
            </a:r>
            <a:r>
              <a:rPr lang="zh-CN" altLang="en-US" dirty="0"/>
              <a:t>方法</a:t>
            </a:r>
          </a:p>
        </p:txBody>
      </p:sp>
      <p:sp>
        <p:nvSpPr>
          <p:cNvPr id="5" name="灯片编号占位符 4">
            <a:extLst>
              <a:ext uri="{FF2B5EF4-FFF2-40B4-BE49-F238E27FC236}">
                <a16:creationId xmlns:a16="http://schemas.microsoft.com/office/drawing/2014/main" id="{CE8C8CED-923E-B38E-13A2-79D8AAF7C3DD}"/>
              </a:ext>
            </a:extLst>
          </p:cNvPr>
          <p:cNvSpPr>
            <a:spLocks noGrp="1"/>
          </p:cNvSpPr>
          <p:nvPr>
            <p:ph type="sldNum" sz="quarter" idx="12"/>
          </p:nvPr>
        </p:nvSpPr>
        <p:spPr/>
        <p:txBody>
          <a:bodyPr/>
          <a:lstStyle/>
          <a:p>
            <a:pPr>
              <a:defRPr/>
            </a:pPr>
            <a:fld id="{3884BE4A-665D-4750-B82A-97CE17AE2019}" type="slidenum">
              <a:rPr lang="en-US" altLang="ko-KR" smtClean="0"/>
              <a:pPr>
                <a:defRPr/>
              </a:pPr>
              <a:t>49</a:t>
            </a:fld>
            <a:endParaRPr lang="en-US" altLang="ko-KR" dirty="0"/>
          </a:p>
        </p:txBody>
      </p:sp>
    </p:spTree>
    <p:extLst>
      <p:ext uri="{BB962C8B-B14F-4D97-AF65-F5344CB8AC3E}">
        <p14:creationId xmlns:p14="http://schemas.microsoft.com/office/powerpoint/2010/main" val="24617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标题 1"/>
          <p:cNvSpPr>
            <a:spLocks noGrp="1"/>
          </p:cNvSpPr>
          <p:nvPr>
            <p:ph type="title"/>
          </p:nvPr>
        </p:nvSpPr>
        <p:spPr>
          <a:prstGeom prst="rect">
            <a:avLst/>
          </a:prstGeom>
        </p:spPr>
        <p:txBody>
          <a:bodyPr>
            <a:noAutofit/>
          </a:bodyPr>
          <a:lstStyle/>
          <a:p>
            <a:r>
              <a:rPr lang="zh-CN" altLang="en-US" dirty="0">
                <a:ea typeface="微软雅黑" panose="020B0503020204020204" pitchFamily="34" charset="-122"/>
              </a:rPr>
              <a:t>多进程共存的设计之初即在考虑安全问题</a:t>
            </a:r>
          </a:p>
        </p:txBody>
      </p:sp>
      <p:grpSp>
        <p:nvGrpSpPr>
          <p:cNvPr id="266" name="组合 265"/>
          <p:cNvGrpSpPr>
            <a:grpSpLocks/>
          </p:cNvGrpSpPr>
          <p:nvPr/>
        </p:nvGrpSpPr>
        <p:grpSpPr bwMode="auto">
          <a:xfrm>
            <a:off x="2197631" y="5241608"/>
            <a:ext cx="2390775" cy="306387"/>
            <a:chOff x="1909409" y="865238"/>
            <a:chExt cx="2390714" cy="307777"/>
          </a:xfrm>
        </p:grpSpPr>
        <p:pic>
          <p:nvPicPr>
            <p:cNvPr id="22580" name="图片 26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9409" y="875401"/>
              <a:ext cx="2390714" cy="28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1" name="矩形 267"/>
            <p:cNvSpPr>
              <a:spLocks noChangeArrowheads="1"/>
            </p:cNvSpPr>
            <p:nvPr/>
          </p:nvSpPr>
          <p:spPr bwMode="auto">
            <a:xfrm>
              <a:off x="2644543" y="865238"/>
              <a:ext cx="920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r>
                <a:rPr lang="en-US" altLang="zh-CN"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jmp</a:t>
              </a:r>
              <a:r>
                <a:rPr lang="zh-CN" altLang="en-US"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 </a:t>
              </a:r>
              <a:r>
                <a:rPr lang="en-US" altLang="zh-CN"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175</a:t>
              </a:r>
              <a:endParaRPr lang="zh-CN" altLang="en-US"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endParaRPr>
            </a:p>
          </p:txBody>
        </p:sp>
      </p:grpSp>
      <p:pic>
        <p:nvPicPr>
          <p:cNvPr id="22532" name="图片 26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67505" y="4184332"/>
            <a:ext cx="1871662"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26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50105" y="3301682"/>
            <a:ext cx="9080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27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77105" y="2563495"/>
            <a:ext cx="65246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27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4655" y="2711132"/>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27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2755" y="2711132"/>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矩形 273"/>
          <p:cNvSpPr/>
          <p:nvPr/>
        </p:nvSpPr>
        <p:spPr>
          <a:xfrm>
            <a:off x="8563505" y="2592069"/>
            <a:ext cx="939800" cy="11049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2538" name="图片 27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7280" y="1633219"/>
            <a:ext cx="1397000"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Rectangle 2"/>
          <p:cNvSpPr>
            <a:spLocks noChangeArrowheads="1"/>
          </p:cNvSpPr>
          <p:nvPr/>
        </p:nvSpPr>
        <p:spPr bwMode="auto">
          <a:xfrm>
            <a:off x="8249181" y="4984433"/>
            <a:ext cx="301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0</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40" name="Rectangle 22"/>
          <p:cNvSpPr>
            <a:spLocks noChangeArrowheads="1"/>
          </p:cNvSpPr>
          <p:nvPr/>
        </p:nvSpPr>
        <p:spPr bwMode="auto">
          <a:xfrm>
            <a:off x="7604655" y="1552258"/>
            <a:ext cx="8572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MAX</a:t>
            </a:r>
            <a:r>
              <a:rPr lang="zh-CN" altLang="en-US" sz="1500" b="1" i="1" baseline="-25000">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sys</a:t>
            </a:r>
            <a:endParaRPr lang="zh-CN" altLang="en-US" sz="1500" b="1" i="1">
              <a:solidFill>
                <a:srgbClr val="11576A"/>
              </a:solidFill>
              <a:latin typeface="微软雅黑" panose="020B0503020204020204" pitchFamily="34" charset="-122"/>
              <a:ea typeface="微软雅黑" panose="020B0503020204020204" pitchFamily="34" charset="-122"/>
            </a:endParaRPr>
          </a:p>
        </p:txBody>
      </p:sp>
      <p:sp>
        <p:nvSpPr>
          <p:cNvPr id="22541" name="Rectangle 30"/>
          <p:cNvSpPr>
            <a:spLocks noChangeArrowheads="1"/>
          </p:cNvSpPr>
          <p:nvPr/>
        </p:nvSpPr>
        <p:spPr bwMode="auto">
          <a:xfrm>
            <a:off x="7626881" y="3536633"/>
            <a:ext cx="6572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1000</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42" name="Rectangle 31"/>
          <p:cNvSpPr>
            <a:spLocks noChangeArrowheads="1"/>
          </p:cNvSpPr>
          <p:nvPr/>
        </p:nvSpPr>
        <p:spPr bwMode="auto">
          <a:xfrm>
            <a:off x="7626881" y="2407920"/>
            <a:ext cx="6572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1500</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43" name="Rectangle 23"/>
          <p:cNvSpPr>
            <a:spLocks noChangeArrowheads="1"/>
          </p:cNvSpPr>
          <p:nvPr/>
        </p:nvSpPr>
        <p:spPr bwMode="auto">
          <a:xfrm>
            <a:off x="8677805" y="2512695"/>
            <a:ext cx="6985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lnSpc>
                <a:spcPct val="110000"/>
              </a:lnSpc>
              <a:buSzPct val="100000"/>
            </a:pPr>
            <a:r>
              <a:rPr lang="zh-CN" altLang="en-US" sz="1400" b="1">
                <a:solidFill>
                  <a:srgbClr val="C00000"/>
                </a:solidFill>
                <a:latin typeface="微软雅黑" panose="020B0503020204020204" pitchFamily="34" charset="-122"/>
                <a:ea typeface="微软雅黑" panose="020B0503020204020204" pitchFamily="34" charset="-122"/>
              </a:rPr>
              <a:t>进程</a:t>
            </a:r>
            <a:endParaRPr lang="en-US" altLang="zh-CN" sz="1400" b="1">
              <a:solidFill>
                <a:srgbClr val="C00000"/>
              </a:solidFill>
              <a:latin typeface="微软雅黑" panose="020B0503020204020204" pitchFamily="34" charset="-122"/>
              <a:ea typeface="微软雅黑" panose="020B0503020204020204" pitchFamily="34" charset="-122"/>
            </a:endParaRPr>
          </a:p>
          <a:p>
            <a:pPr algn="ctr">
              <a:lnSpc>
                <a:spcPct val="110000"/>
              </a:lnSpc>
              <a:buSzPct val="100000"/>
            </a:pPr>
            <a:r>
              <a:rPr lang="en-US" altLang="zh-CN" sz="1400" b="1">
                <a:solidFill>
                  <a:srgbClr val="C00000"/>
                </a:solidFill>
                <a:latin typeface="微软雅黑" panose="020B0503020204020204" pitchFamily="34" charset="-122"/>
                <a:ea typeface="微软雅黑" panose="020B0503020204020204" pitchFamily="34" charset="-122"/>
              </a:rPr>
              <a:t>P</a:t>
            </a:r>
            <a:r>
              <a:rPr lang="zh-CN" altLang="en-US" sz="1400" b="1">
                <a:solidFill>
                  <a:srgbClr val="C00000"/>
                </a:solidFill>
                <a:latin typeface="微软雅黑" panose="020B0503020204020204" pitchFamily="34" charset="-122"/>
                <a:ea typeface="微软雅黑" panose="020B0503020204020204" pitchFamily="34" charset="-122"/>
              </a:rPr>
              <a:t>的</a:t>
            </a:r>
            <a:endParaRPr lang="en-US" altLang="zh-CN" sz="1400" b="1">
              <a:solidFill>
                <a:srgbClr val="C00000"/>
              </a:solidFill>
              <a:latin typeface="微软雅黑" panose="020B0503020204020204" pitchFamily="34" charset="-122"/>
              <a:ea typeface="微软雅黑" panose="020B0503020204020204" pitchFamily="34" charset="-122"/>
            </a:endParaRPr>
          </a:p>
          <a:p>
            <a:pPr algn="ctr">
              <a:lnSpc>
                <a:spcPct val="110000"/>
              </a:lnSpc>
              <a:buSzPct val="100000"/>
            </a:pPr>
            <a:r>
              <a:rPr lang="zh-CN" altLang="en-US" sz="1400" b="1">
                <a:solidFill>
                  <a:srgbClr val="C00000"/>
                </a:solidFill>
                <a:latin typeface="微软雅黑" panose="020B0503020204020204" pitchFamily="34" charset="-122"/>
                <a:ea typeface="微软雅黑" panose="020B0503020204020204" pitchFamily="34" charset="-122"/>
              </a:rPr>
              <a:t>物理</a:t>
            </a:r>
            <a:endParaRPr lang="en-US" altLang="zh-CN" sz="1400" b="1">
              <a:solidFill>
                <a:srgbClr val="C00000"/>
              </a:solidFill>
              <a:latin typeface="微软雅黑" panose="020B0503020204020204" pitchFamily="34" charset="-122"/>
              <a:ea typeface="微软雅黑" panose="020B0503020204020204" pitchFamily="34" charset="-122"/>
            </a:endParaRPr>
          </a:p>
          <a:p>
            <a:pPr algn="ctr">
              <a:lnSpc>
                <a:spcPct val="110000"/>
              </a:lnSpc>
              <a:buSzPct val="100000"/>
            </a:pPr>
            <a:r>
              <a:rPr lang="zh-CN" altLang="en-US" sz="1400" b="1">
                <a:solidFill>
                  <a:srgbClr val="C00000"/>
                </a:solidFill>
                <a:latin typeface="微软雅黑" panose="020B0503020204020204" pitchFamily="34" charset="-122"/>
                <a:ea typeface="微软雅黑" panose="020B0503020204020204" pitchFamily="34" charset="-122"/>
              </a:rPr>
              <a:t>地址</a:t>
            </a:r>
            <a:endParaRPr lang="en-US" altLang="zh-CN" sz="1400" b="1">
              <a:solidFill>
                <a:srgbClr val="C00000"/>
              </a:solidFill>
              <a:latin typeface="微软雅黑" panose="020B0503020204020204" pitchFamily="34" charset="-122"/>
              <a:ea typeface="微软雅黑" panose="020B0503020204020204" pitchFamily="34" charset="-122"/>
            </a:endParaRPr>
          </a:p>
          <a:p>
            <a:pPr algn="ctr">
              <a:lnSpc>
                <a:spcPct val="110000"/>
              </a:lnSpc>
              <a:buSzPct val="100000"/>
            </a:pPr>
            <a:r>
              <a:rPr lang="zh-CN" altLang="en-US" sz="1400" b="1">
                <a:solidFill>
                  <a:srgbClr val="C00000"/>
                </a:solidFill>
                <a:latin typeface="微软雅黑" panose="020B0503020204020204" pitchFamily="34" charset="-122"/>
                <a:ea typeface="微软雅黑" panose="020B0503020204020204" pitchFamily="34" charset="-122"/>
              </a:rPr>
              <a:t>空间</a:t>
            </a:r>
          </a:p>
        </p:txBody>
      </p:sp>
      <p:sp>
        <p:nvSpPr>
          <p:cNvPr id="22544" name="Rectangle 28"/>
          <p:cNvSpPr>
            <a:spLocks noChangeArrowheads="1"/>
          </p:cNvSpPr>
          <p:nvPr/>
        </p:nvSpPr>
        <p:spPr bwMode="auto">
          <a:xfrm>
            <a:off x="2051581" y="4827270"/>
            <a:ext cx="301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mic Sans MS" panose="030F0702030302020204" pitchFamily="66" charset="0"/>
              </a:rPr>
              <a:t>0</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45" name="Rectangle 29"/>
          <p:cNvSpPr>
            <a:spLocks noChangeArrowheads="1"/>
          </p:cNvSpPr>
          <p:nvPr/>
        </p:nvSpPr>
        <p:spPr bwMode="auto">
          <a:xfrm>
            <a:off x="1546756" y="4150995"/>
            <a:ext cx="9683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MAX</a:t>
            </a:r>
            <a:r>
              <a:rPr lang="zh-CN" altLang="en-US" sz="1500" b="1" i="1" baseline="-25000">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prog</a:t>
            </a:r>
            <a:endParaRPr lang="zh-CN" altLang="en-US" sz="1500" b="1" i="1" baseline="-25000">
              <a:solidFill>
                <a:srgbClr val="11576A"/>
              </a:solidFill>
              <a:latin typeface="微软雅黑" panose="020B0503020204020204" pitchFamily="34" charset="-122"/>
              <a:ea typeface="微软雅黑" panose="020B0503020204020204" pitchFamily="34" charset="-122"/>
            </a:endParaRPr>
          </a:p>
        </p:txBody>
      </p:sp>
      <p:sp>
        <p:nvSpPr>
          <p:cNvPr id="22546" name="Rectangle 37"/>
          <p:cNvSpPr>
            <a:spLocks noChangeArrowheads="1"/>
          </p:cNvSpPr>
          <p:nvPr/>
        </p:nvSpPr>
        <p:spPr bwMode="auto">
          <a:xfrm>
            <a:off x="6247342" y="4049394"/>
            <a:ext cx="642938"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sz="12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段基址</a:t>
            </a:r>
            <a:endParaRPr lang="en-US" altLang="zh-CN" sz="12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endParaRPr>
          </a:p>
          <a:p>
            <a:pPr algn="ctr">
              <a:buSzPct val="100000"/>
            </a:pPr>
            <a:r>
              <a:rPr lang="zh-CN" altLang="en-US" sz="12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寄存器</a:t>
            </a:r>
            <a:endParaRPr lang="zh-CN" altLang="en-US" sz="1200" b="1">
              <a:solidFill>
                <a:srgbClr val="11576A"/>
              </a:solidFill>
              <a:latin typeface="微软雅黑" panose="020B0503020204020204" pitchFamily="34" charset="-122"/>
              <a:ea typeface="微软雅黑" panose="020B0503020204020204" pitchFamily="34" charset="-122"/>
            </a:endParaRPr>
          </a:p>
        </p:txBody>
      </p:sp>
      <p:sp>
        <p:nvSpPr>
          <p:cNvPr id="22547" name="Rectangle 40"/>
          <p:cNvSpPr>
            <a:spLocks noChangeArrowheads="1"/>
          </p:cNvSpPr>
          <p:nvPr/>
        </p:nvSpPr>
        <p:spPr bwMode="auto">
          <a:xfrm>
            <a:off x="4004206" y="2353945"/>
            <a:ext cx="5683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逻辑</a:t>
            </a:r>
          </a:p>
          <a:p>
            <a:pPr algn="ct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地址</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48" name="Rectangle 45"/>
          <p:cNvSpPr>
            <a:spLocks noChangeArrowheads="1"/>
          </p:cNvSpPr>
          <p:nvPr/>
        </p:nvSpPr>
        <p:spPr bwMode="auto">
          <a:xfrm>
            <a:off x="4897968" y="4036694"/>
            <a:ext cx="6445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sz="12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段长度</a:t>
            </a:r>
          </a:p>
          <a:p>
            <a:pPr algn="ctr">
              <a:buSzPct val="100000"/>
            </a:pPr>
            <a:r>
              <a:rPr lang="zh-CN" altLang="en-US" sz="12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寄存器</a:t>
            </a:r>
            <a:endParaRPr lang="zh-CN" altLang="en-US" sz="1200" b="1">
              <a:solidFill>
                <a:srgbClr val="11576A"/>
              </a:solidFill>
              <a:latin typeface="微软雅黑" panose="020B0503020204020204" pitchFamily="34" charset="-122"/>
              <a:ea typeface="微软雅黑" panose="020B0503020204020204" pitchFamily="34" charset="-122"/>
            </a:endParaRPr>
          </a:p>
        </p:txBody>
      </p:sp>
      <p:sp>
        <p:nvSpPr>
          <p:cNvPr id="22549" name="Rectangle 47"/>
          <p:cNvSpPr>
            <a:spLocks noChangeArrowheads="1"/>
          </p:cNvSpPr>
          <p:nvPr/>
        </p:nvSpPr>
        <p:spPr bwMode="auto">
          <a:xfrm>
            <a:off x="4488393" y="1791970"/>
            <a:ext cx="15287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sz="1500" b="1">
                <a:solidFill>
                  <a:srgbClr val="11576A"/>
                </a:solidFill>
                <a:latin typeface="微软雅黑" panose="020B0503020204020204" pitchFamily="34" charset="-122"/>
                <a:ea typeface="微软雅黑" panose="020B0503020204020204" pitchFamily="34" charset="-122"/>
                <a:sym typeface="Verdana" panose="020B0604030504040204" pitchFamily="34" charset="0"/>
              </a:rPr>
              <a:t>内存异常</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50" name="Rectangle 49"/>
          <p:cNvSpPr>
            <a:spLocks noChangeArrowheads="1"/>
          </p:cNvSpPr>
          <p:nvPr/>
        </p:nvSpPr>
        <p:spPr bwMode="auto">
          <a:xfrm>
            <a:off x="6910917" y="2353945"/>
            <a:ext cx="5667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物理</a:t>
            </a:r>
          </a:p>
          <a:p>
            <a:pPr algn="ct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地址</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51" name="Text Box 52"/>
          <p:cNvSpPr>
            <a:spLocks noChangeArrowheads="1"/>
          </p:cNvSpPr>
          <p:nvPr/>
        </p:nvSpPr>
        <p:spPr bwMode="auto">
          <a:xfrm>
            <a:off x="3153306" y="3674745"/>
            <a:ext cx="541337"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SzPct val="100000"/>
            </a:pPr>
            <a:r>
              <a:rPr lang="zh-CN" altLang="en-US" sz="1400" b="1">
                <a:solidFill>
                  <a:srgbClr val="11576A"/>
                </a:solidFill>
                <a:latin typeface="微软雅黑" panose="020B0503020204020204" pitchFamily="34" charset="-122"/>
                <a:ea typeface="微软雅黑" panose="020B0503020204020204" pitchFamily="34" charset="-122"/>
              </a:rPr>
              <a:t>指令</a:t>
            </a:r>
          </a:p>
        </p:txBody>
      </p:sp>
      <p:sp>
        <p:nvSpPr>
          <p:cNvPr id="22552" name="Rectangle 50"/>
          <p:cNvSpPr>
            <a:spLocks noChangeArrowheads="1"/>
          </p:cNvSpPr>
          <p:nvPr/>
        </p:nvSpPr>
        <p:spPr bwMode="auto">
          <a:xfrm>
            <a:off x="5523442" y="2831783"/>
            <a:ext cx="4968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yes</a:t>
            </a:r>
            <a:endParaRPr lang="zh-CN" altLang="en-US" sz="1500" b="1">
              <a:solidFill>
                <a:srgbClr val="11576A"/>
              </a:solidFill>
              <a:latin typeface="微软雅黑" panose="020B0503020204020204" pitchFamily="34" charset="-122"/>
              <a:ea typeface="微软雅黑" panose="020B0503020204020204" pitchFamily="34" charset="-122"/>
            </a:endParaRPr>
          </a:p>
        </p:txBody>
      </p:sp>
      <p:sp>
        <p:nvSpPr>
          <p:cNvPr id="22553" name="Rectangle 51"/>
          <p:cNvSpPr>
            <a:spLocks noChangeArrowheads="1"/>
          </p:cNvSpPr>
          <p:nvPr/>
        </p:nvSpPr>
        <p:spPr bwMode="auto">
          <a:xfrm>
            <a:off x="5163081" y="2368233"/>
            <a:ext cx="4333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Times New Roman" panose="02020603050405020304" pitchFamily="18" charset="0"/>
              </a:rPr>
              <a:t>no</a:t>
            </a:r>
            <a:endParaRPr lang="zh-CN" altLang="en-US" sz="1500" b="1">
              <a:solidFill>
                <a:srgbClr val="11576A"/>
              </a:solidFill>
              <a:latin typeface="微软雅黑" panose="020B0503020204020204" pitchFamily="34" charset="-122"/>
              <a:ea typeface="微软雅黑" panose="020B0503020204020204" pitchFamily="34" charset="-122"/>
            </a:endParaRPr>
          </a:p>
        </p:txBody>
      </p:sp>
      <p:grpSp>
        <p:nvGrpSpPr>
          <p:cNvPr id="22554" name="组合 290"/>
          <p:cNvGrpSpPr>
            <a:grpSpLocks/>
          </p:cNvGrpSpPr>
          <p:nvPr/>
        </p:nvGrpSpPr>
        <p:grpSpPr bwMode="auto">
          <a:xfrm>
            <a:off x="4882093" y="3679507"/>
            <a:ext cx="720725" cy="334962"/>
            <a:chOff x="3514416" y="2898184"/>
            <a:chExt cx="720080" cy="334727"/>
          </a:xfrm>
        </p:grpSpPr>
        <p:pic>
          <p:nvPicPr>
            <p:cNvPr id="22578" name="图片 29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14416" y="2898186"/>
              <a:ext cx="720080" cy="33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9" name="Rectangle 31"/>
            <p:cNvSpPr>
              <a:spLocks noChangeArrowheads="1"/>
            </p:cNvSpPr>
            <p:nvPr/>
          </p:nvSpPr>
          <p:spPr bwMode="auto">
            <a:xfrm>
              <a:off x="3605988" y="2898184"/>
              <a:ext cx="538351" cy="32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500</a:t>
              </a:r>
              <a:endParaRPr lang="zh-CN" altLang="en-US" sz="1500" b="1">
                <a:solidFill>
                  <a:srgbClr val="11576A"/>
                </a:solidFill>
                <a:latin typeface="微软雅黑" panose="020B0503020204020204" pitchFamily="34" charset="-122"/>
                <a:ea typeface="微软雅黑" panose="020B0503020204020204" pitchFamily="34" charset="-122"/>
              </a:endParaRPr>
            </a:p>
          </p:txBody>
        </p:sp>
      </p:grpSp>
      <p:grpSp>
        <p:nvGrpSpPr>
          <p:cNvPr id="22555" name="组合 293"/>
          <p:cNvGrpSpPr>
            <a:grpSpLocks/>
          </p:cNvGrpSpPr>
          <p:nvPr/>
        </p:nvGrpSpPr>
        <p:grpSpPr bwMode="auto">
          <a:xfrm>
            <a:off x="6190193" y="3679507"/>
            <a:ext cx="720725" cy="334962"/>
            <a:chOff x="4822354" y="2898185"/>
            <a:chExt cx="720080" cy="334725"/>
          </a:xfrm>
        </p:grpSpPr>
        <p:pic>
          <p:nvPicPr>
            <p:cNvPr id="22576" name="图片 29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822354" y="2898185"/>
              <a:ext cx="720080" cy="33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7" name="Rectangle 31"/>
            <p:cNvSpPr>
              <a:spLocks noChangeArrowheads="1"/>
            </p:cNvSpPr>
            <p:nvPr/>
          </p:nvSpPr>
          <p:spPr bwMode="auto">
            <a:xfrm>
              <a:off x="4839867" y="2905448"/>
              <a:ext cx="656974" cy="32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en-US" altLang="zh-CN"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10</a:t>
              </a:r>
              <a:r>
                <a:rPr lang="zh-CN" altLang="en-US" sz="15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00</a:t>
              </a:r>
              <a:endParaRPr lang="zh-CN" altLang="en-US" sz="1500" b="1">
                <a:solidFill>
                  <a:srgbClr val="11576A"/>
                </a:solidFill>
                <a:latin typeface="微软雅黑" panose="020B0503020204020204" pitchFamily="34" charset="-122"/>
                <a:ea typeface="微软雅黑" panose="020B0503020204020204" pitchFamily="34" charset="-122"/>
              </a:endParaRPr>
            </a:p>
          </p:txBody>
        </p:sp>
      </p:grpSp>
      <p:sp>
        <p:nvSpPr>
          <p:cNvPr id="22556" name="矩形 296"/>
          <p:cNvSpPr>
            <a:spLocks noChangeArrowheads="1"/>
          </p:cNvSpPr>
          <p:nvPr/>
        </p:nvSpPr>
        <p:spPr bwMode="auto">
          <a:xfrm>
            <a:off x="2629431" y="4273232"/>
            <a:ext cx="1571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zh-CN" altLang="en-US" b="1">
                <a:solidFill>
                  <a:schemeClr val="bg1"/>
                </a:solidFill>
                <a:latin typeface="微软雅黑" panose="020B0503020204020204" pitchFamily="34" charset="-122"/>
                <a:ea typeface="微软雅黑" panose="020B0503020204020204" pitchFamily="34" charset="-122"/>
                <a:sym typeface="Comic Sans MS" panose="030F0702030302020204" pitchFamily="66" charset="0"/>
              </a:rPr>
              <a:t>进程</a:t>
            </a:r>
            <a:r>
              <a:rPr lang="en-US" altLang="zh-CN" b="1">
                <a:solidFill>
                  <a:schemeClr val="bg1"/>
                </a:solidFill>
                <a:latin typeface="微软雅黑" panose="020B0503020204020204" pitchFamily="34" charset="-122"/>
                <a:ea typeface="微软雅黑" panose="020B0503020204020204" pitchFamily="34" charset="-122"/>
                <a:sym typeface="Comic Sans MS" panose="030F0702030302020204" pitchFamily="66" charset="0"/>
              </a:rPr>
              <a:t>P</a:t>
            </a:r>
          </a:p>
          <a:p>
            <a:pPr algn="ctr">
              <a:buSzPct val="100000"/>
            </a:pPr>
            <a:r>
              <a:rPr lang="zh-CN" altLang="en-US" b="1">
                <a:solidFill>
                  <a:schemeClr val="bg1"/>
                </a:solidFill>
                <a:latin typeface="微软雅黑" panose="020B0503020204020204" pitchFamily="34" charset="-122"/>
                <a:ea typeface="微软雅黑" panose="020B0503020204020204" pitchFamily="34" charset="-122"/>
                <a:sym typeface="Comic Sans MS" panose="030F0702030302020204" pitchFamily="66" charset="0"/>
              </a:rPr>
              <a:t>逻辑地址空间</a:t>
            </a:r>
            <a:endParaRPr lang="zh-CN" altLang="en-US" b="1" i="1">
              <a:solidFill>
                <a:schemeClr val="bg1"/>
              </a:solidFill>
              <a:latin typeface="微软雅黑" panose="020B0503020204020204" pitchFamily="34" charset="-122"/>
              <a:ea typeface="微软雅黑" panose="020B0503020204020204" pitchFamily="34" charset="-122"/>
              <a:sym typeface="Comic Sans MS" panose="030F0702030302020204" pitchFamily="66" charset="0"/>
            </a:endParaRPr>
          </a:p>
        </p:txBody>
      </p:sp>
      <p:sp>
        <p:nvSpPr>
          <p:cNvPr id="22557" name="Rectangle 40"/>
          <p:cNvSpPr>
            <a:spLocks noChangeArrowheads="1"/>
          </p:cNvSpPr>
          <p:nvPr/>
        </p:nvSpPr>
        <p:spPr bwMode="auto">
          <a:xfrm>
            <a:off x="3110443" y="2733358"/>
            <a:ext cx="5873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buSzPct val="100000"/>
            </a:pPr>
            <a:r>
              <a:rPr lang="en-US" altLang="zh-CN" sz="1500" b="1">
                <a:solidFill>
                  <a:schemeClr val="bg1"/>
                </a:solidFill>
                <a:latin typeface="微软雅黑" panose="020B0503020204020204" pitchFamily="34" charset="-122"/>
                <a:ea typeface="微软雅黑" panose="020B0503020204020204" pitchFamily="34" charset="-122"/>
              </a:rPr>
              <a:t>CPU</a:t>
            </a:r>
            <a:endParaRPr lang="zh-CN" altLang="en-US" sz="1500" b="1">
              <a:solidFill>
                <a:schemeClr val="bg1"/>
              </a:solidFill>
              <a:latin typeface="微软雅黑" panose="020B0503020204020204" pitchFamily="34" charset="-122"/>
              <a:ea typeface="微软雅黑" panose="020B0503020204020204" pitchFamily="34" charset="-122"/>
            </a:endParaRPr>
          </a:p>
        </p:txBody>
      </p:sp>
      <p:cxnSp>
        <p:nvCxnSpPr>
          <p:cNvPr id="299" name="直接箭头连接符 298"/>
          <p:cNvCxnSpPr/>
          <p:nvPr/>
        </p:nvCxnSpPr>
        <p:spPr>
          <a:xfrm>
            <a:off x="3794655" y="2898457"/>
            <a:ext cx="117951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a:off x="5523443" y="2893695"/>
            <a:ext cx="817563" cy="47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39467" y="2893694"/>
            <a:ext cx="1722438" cy="15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H="1" flipV="1">
            <a:off x="5221818" y="2076133"/>
            <a:ext cx="3175" cy="6254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H="1" flipV="1">
            <a:off x="5236106" y="3066732"/>
            <a:ext cx="3175" cy="62706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直接箭头连接符 303"/>
          <p:cNvCxnSpPr/>
          <p:nvPr/>
        </p:nvCxnSpPr>
        <p:spPr>
          <a:xfrm flipH="1" flipV="1">
            <a:off x="6548968" y="3060383"/>
            <a:ext cx="3175" cy="6254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564" name="Rectangle 50"/>
          <p:cNvSpPr>
            <a:spLocks noChangeArrowheads="1"/>
          </p:cNvSpPr>
          <p:nvPr/>
        </p:nvSpPr>
        <p:spPr bwMode="auto">
          <a:xfrm>
            <a:off x="5074180" y="2711133"/>
            <a:ext cx="3286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zh-CN" altLang="en-US" sz="1500" b="1">
                <a:solidFill>
                  <a:schemeClr val="bg1"/>
                </a:solidFill>
                <a:latin typeface="微软雅黑" panose="020B0503020204020204" pitchFamily="34" charset="-122"/>
                <a:ea typeface="微软雅黑" panose="020B0503020204020204" pitchFamily="34" charset="-122"/>
              </a:rPr>
              <a:t>≤</a:t>
            </a:r>
          </a:p>
        </p:txBody>
      </p:sp>
      <p:sp>
        <p:nvSpPr>
          <p:cNvPr id="22565" name="Rectangle 50"/>
          <p:cNvSpPr>
            <a:spLocks noChangeArrowheads="1"/>
          </p:cNvSpPr>
          <p:nvPr/>
        </p:nvSpPr>
        <p:spPr bwMode="auto">
          <a:xfrm>
            <a:off x="6390218" y="2711133"/>
            <a:ext cx="3270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buSzPct val="100000"/>
            </a:pPr>
            <a:r>
              <a:rPr lang="en-US" altLang="zh-CN" sz="1500" b="1">
                <a:solidFill>
                  <a:schemeClr val="bg1"/>
                </a:solidFill>
                <a:latin typeface="微软雅黑" panose="020B0503020204020204" pitchFamily="34" charset="-122"/>
                <a:ea typeface="微软雅黑" panose="020B0503020204020204" pitchFamily="34" charset="-122"/>
              </a:rPr>
              <a:t>+</a:t>
            </a:r>
            <a:endParaRPr lang="zh-CN" altLang="en-US" sz="1500" b="1">
              <a:solidFill>
                <a:schemeClr val="bg1"/>
              </a:solidFill>
              <a:latin typeface="微软雅黑" panose="020B0503020204020204" pitchFamily="34" charset="-122"/>
              <a:ea typeface="微软雅黑" panose="020B0503020204020204" pitchFamily="34" charset="-122"/>
            </a:endParaRPr>
          </a:p>
        </p:txBody>
      </p:sp>
      <p:grpSp>
        <p:nvGrpSpPr>
          <p:cNvPr id="311" name="组合 310"/>
          <p:cNvGrpSpPr>
            <a:grpSpLocks/>
          </p:cNvGrpSpPr>
          <p:nvPr/>
        </p:nvGrpSpPr>
        <p:grpSpPr bwMode="auto">
          <a:xfrm>
            <a:off x="2854856" y="3263582"/>
            <a:ext cx="1081087" cy="901700"/>
            <a:chOff x="1929246" y="2751523"/>
            <a:chExt cx="1081524" cy="902738"/>
          </a:xfrm>
        </p:grpSpPr>
        <p:sp>
          <p:nvSpPr>
            <p:cNvPr id="312" name="上箭头 311"/>
            <p:cNvSpPr/>
            <p:nvPr/>
          </p:nvSpPr>
          <p:spPr>
            <a:xfrm>
              <a:off x="1929246" y="2751523"/>
              <a:ext cx="1081524" cy="902738"/>
            </a:xfrm>
            <a:prstGeom prst="up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75" name="Text Box 52"/>
            <p:cNvSpPr>
              <a:spLocks noChangeArrowheads="1"/>
            </p:cNvSpPr>
            <p:nvPr/>
          </p:nvSpPr>
          <p:spPr bwMode="auto">
            <a:xfrm>
              <a:off x="2186089" y="3192652"/>
              <a:ext cx="59212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SzPct val="100000"/>
              </a:pPr>
              <a:r>
                <a:rPr lang="zh-CN" altLang="en-US" sz="1600" b="1">
                  <a:solidFill>
                    <a:srgbClr val="C00000"/>
                  </a:solidFill>
                  <a:latin typeface="微软雅黑" panose="020B0503020204020204" pitchFamily="34" charset="-122"/>
                  <a:ea typeface="微软雅黑" panose="020B0503020204020204" pitchFamily="34" charset="-122"/>
                </a:rPr>
                <a:t>指令</a:t>
              </a:r>
            </a:p>
          </p:txBody>
        </p:sp>
      </p:grpSp>
      <p:cxnSp>
        <p:nvCxnSpPr>
          <p:cNvPr id="314" name="直接箭头连接符 313"/>
          <p:cNvCxnSpPr/>
          <p:nvPr/>
        </p:nvCxnSpPr>
        <p:spPr>
          <a:xfrm>
            <a:off x="3742268" y="2892107"/>
            <a:ext cx="1304925" cy="0"/>
          </a:xfrm>
          <a:prstGeom prst="straightConnector1">
            <a:avLst/>
          </a:prstGeom>
          <a:ln w="762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5223405" y="1982470"/>
            <a:ext cx="12700" cy="728663"/>
          </a:xfrm>
          <a:prstGeom prst="straightConnector1">
            <a:avLst/>
          </a:prstGeom>
          <a:ln w="762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接箭头连接符 315"/>
          <p:cNvCxnSpPr/>
          <p:nvPr/>
        </p:nvCxnSpPr>
        <p:spPr>
          <a:xfrm>
            <a:off x="5467880" y="2893694"/>
            <a:ext cx="900112" cy="12700"/>
          </a:xfrm>
          <a:prstGeom prst="straightConnector1">
            <a:avLst/>
          </a:prstGeom>
          <a:ln w="76200">
            <a:solidFill>
              <a:srgbClr val="D60093"/>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a:off x="6739467" y="2893694"/>
            <a:ext cx="1809750" cy="0"/>
          </a:xfrm>
          <a:prstGeom prst="straightConnector1">
            <a:avLst/>
          </a:prstGeom>
          <a:ln w="76200">
            <a:solidFill>
              <a:srgbClr val="D60093"/>
            </a:solidFill>
            <a:tailEnd type="triangle"/>
          </a:ln>
        </p:spPr>
        <p:style>
          <a:lnRef idx="1">
            <a:schemeClr val="accent1"/>
          </a:lnRef>
          <a:fillRef idx="0">
            <a:schemeClr val="accent1"/>
          </a:fillRef>
          <a:effectRef idx="0">
            <a:schemeClr val="accent1"/>
          </a:effectRef>
          <a:fontRef idx="minor">
            <a:schemeClr val="tx1"/>
          </a:fontRef>
        </p:style>
      </p:cxnSp>
      <p:grpSp>
        <p:nvGrpSpPr>
          <p:cNvPr id="318" name="组合 317"/>
          <p:cNvGrpSpPr>
            <a:grpSpLocks/>
          </p:cNvGrpSpPr>
          <p:nvPr/>
        </p:nvGrpSpPr>
        <p:grpSpPr bwMode="auto">
          <a:xfrm>
            <a:off x="7022042" y="3038158"/>
            <a:ext cx="1422400" cy="307975"/>
            <a:chOff x="1909409" y="865238"/>
            <a:chExt cx="2390714" cy="307777"/>
          </a:xfrm>
        </p:grpSpPr>
        <p:pic>
          <p:nvPicPr>
            <p:cNvPr id="22572" name="图片 3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9409" y="875401"/>
              <a:ext cx="2390714" cy="28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3" name="矩形 319"/>
            <p:cNvSpPr>
              <a:spLocks noChangeArrowheads="1"/>
            </p:cNvSpPr>
            <p:nvPr/>
          </p:nvSpPr>
          <p:spPr bwMode="auto">
            <a:xfrm>
              <a:off x="2238250" y="865238"/>
              <a:ext cx="17330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Verdana" panose="020B0604030504040204" pitchFamily="34" charset="0"/>
                  <a:ea typeface="宋体" panose="02010600030101010101" pitchFamily="2" charset="-122"/>
                </a:defRPr>
              </a:lvl9pPr>
            </a:lstStyle>
            <a:p>
              <a:pPr algn="ctr"/>
              <a:r>
                <a:rPr lang="en-US" altLang="zh-CN"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rPr>
                <a:t>jmp 1175</a:t>
              </a:r>
              <a:endParaRPr lang="zh-CN" altLang="en-US" sz="1400" b="1">
                <a:solidFill>
                  <a:srgbClr val="11576A"/>
                </a:solidFill>
                <a:latin typeface="微软雅黑" panose="020B0503020204020204" pitchFamily="34" charset="-122"/>
                <a:ea typeface="微软雅黑" panose="020B0503020204020204" pitchFamily="34" charset="-122"/>
                <a:sym typeface="Courier New" panose="02070309020205020404" pitchFamily="49" charset="0"/>
              </a:endParaRPr>
            </a:p>
          </p:txBody>
        </p:sp>
      </p:grpSp>
      <p:sp>
        <p:nvSpPr>
          <p:cNvPr id="2" name="线形标注 2 1"/>
          <p:cNvSpPr/>
          <p:nvPr/>
        </p:nvSpPr>
        <p:spPr bwMode="auto">
          <a:xfrm>
            <a:off x="5905386" y="5404347"/>
            <a:ext cx="3048000" cy="638432"/>
          </a:xfrm>
          <a:prstGeom prst="borderCallout2">
            <a:avLst>
              <a:gd name="adj1" fmla="val 18750"/>
              <a:gd name="adj2" fmla="val -8333"/>
              <a:gd name="adj3" fmla="val 18750"/>
              <a:gd name="adj4" fmla="val -16667"/>
              <a:gd name="adj5" fmla="val -213952"/>
              <a:gd name="adj6" fmla="val -2267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zh-CN" altLang="en-US" dirty="0">
                <a:latin typeface="Times New Roman" pitchFamily="18" charset="0"/>
              </a:rPr>
              <a:t>用于从硬件上限制（禁止）跨区（跨进程）的内存访问</a:t>
            </a:r>
          </a:p>
        </p:txBody>
      </p:sp>
      <p:sp>
        <p:nvSpPr>
          <p:cNvPr id="3" name="灯片编号占位符 2">
            <a:extLst>
              <a:ext uri="{FF2B5EF4-FFF2-40B4-BE49-F238E27FC236}">
                <a16:creationId xmlns:a16="http://schemas.microsoft.com/office/drawing/2014/main" id="{603B6840-056F-46DD-CD9B-F1F539C1AEF2}"/>
              </a:ext>
            </a:extLst>
          </p:cNvPr>
          <p:cNvSpPr>
            <a:spLocks noGrp="1"/>
          </p:cNvSpPr>
          <p:nvPr>
            <p:ph type="sldNum" sz="quarter" idx="12"/>
          </p:nvPr>
        </p:nvSpPr>
        <p:spPr/>
        <p:txBody>
          <a:bodyPr/>
          <a:lstStyle/>
          <a:p>
            <a:pPr>
              <a:defRPr/>
            </a:pPr>
            <a:fld id="{3884BE4A-665D-4750-B82A-97CE17AE2019}" type="slidenum">
              <a:rPr lang="en-US" altLang="ko-KR" smtClean="0"/>
              <a:pPr>
                <a:defRPr/>
              </a:pPr>
              <a:t>5</a:t>
            </a:fld>
            <a:endParaRPr lang="en-US" altLang="ko-KR" dirty="0"/>
          </a:p>
        </p:txBody>
      </p:sp>
    </p:spTree>
    <p:custDataLst>
      <p:tags r:id="rId1"/>
    </p:custDataLst>
    <p:extLst>
      <p:ext uri="{BB962C8B-B14F-4D97-AF65-F5344CB8AC3E}">
        <p14:creationId xmlns:p14="http://schemas.microsoft.com/office/powerpoint/2010/main" val="1091056296"/>
      </p:ext>
    </p:extLst>
  </p:cSld>
  <p:clrMapOvr>
    <a:masterClrMapping/>
  </p:clrMapOvr>
  <p:transition spd="slow" advTm="21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wipe(down)">
                                      <p:cBhvr>
                                        <p:cTn id="7" dur="500"/>
                                        <p:tgtEl>
                                          <p:spTgt spid="311"/>
                                        </p:tgtEl>
                                      </p:cBhvr>
                                    </p:animEffect>
                                  </p:childTnLst>
                                </p:cTn>
                              </p:par>
                              <p:par>
                                <p:cTn id="8" presetID="22" presetClass="entr" presetSubtype="8" fill="hold"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wipe(left)">
                                      <p:cBhvr>
                                        <p:cTn id="10" dur="500"/>
                                        <p:tgtEl>
                                          <p:spTgt spid="266"/>
                                        </p:tgtEl>
                                      </p:cBhvr>
                                    </p:animEffect>
                                  </p:childTnLst>
                                </p:cTn>
                              </p:par>
                            </p:childTnLst>
                          </p:cTn>
                        </p:par>
                        <p:par>
                          <p:cTn id="11" fill="hold" nodeType="afterGroup">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311"/>
                                        </p:tgtEl>
                                      </p:cBhvr>
                                    </p:animEffect>
                                    <p:animScale>
                                      <p:cBhvr>
                                        <p:cTn id="14" dur="250" autoRev="1" fill="hold"/>
                                        <p:tgtEl>
                                          <p:spTgt spid="311"/>
                                        </p:tgtEl>
                                      </p:cBhvr>
                                      <p:by x="105000" y="105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4" fill="hold" nodeType="clickEffect">
                                  <p:stCondLst>
                                    <p:cond delay="0"/>
                                  </p:stCondLst>
                                  <p:childTnLst>
                                    <p:animEffect transition="out" filter="wipe(down)">
                                      <p:cBhvr>
                                        <p:cTn id="18" dur="500"/>
                                        <p:tgtEl>
                                          <p:spTgt spid="311"/>
                                        </p:tgtEl>
                                      </p:cBhvr>
                                    </p:animEffect>
                                    <p:set>
                                      <p:cBhvr>
                                        <p:cTn id="19" dur="1" fill="hold">
                                          <p:stCondLst>
                                            <p:cond delay="499"/>
                                          </p:stCondLst>
                                        </p:cTn>
                                        <p:tgtEl>
                                          <p:spTgt spid="311"/>
                                        </p:tgtEl>
                                        <p:attrNameLst>
                                          <p:attrName>style.visibility</p:attrName>
                                        </p:attrNameLst>
                                      </p:cBhvr>
                                      <p:to>
                                        <p:strVal val="hidden"/>
                                      </p:to>
                                    </p:se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314"/>
                                        </p:tgtEl>
                                        <p:attrNameLst>
                                          <p:attrName>style.visibility</p:attrName>
                                        </p:attrNameLst>
                                      </p:cBhvr>
                                      <p:to>
                                        <p:strVal val="visible"/>
                                      </p:to>
                                    </p:set>
                                    <p:animEffect transition="in" filter="wipe(left)">
                                      <p:cBhvr>
                                        <p:cTn id="23" dur="500"/>
                                        <p:tgtEl>
                                          <p:spTgt spid="314"/>
                                        </p:tgtEl>
                                      </p:cBhvr>
                                    </p:animEffect>
                                  </p:childTnLst>
                                </p:cTn>
                              </p:par>
                            </p:childTnLst>
                          </p:cTn>
                        </p:par>
                        <p:par>
                          <p:cTn id="24" fill="hold" nodeType="afterGroup">
                            <p:stCondLst>
                              <p:cond delay="1000"/>
                            </p:stCondLst>
                            <p:childTnLst>
                              <p:par>
                                <p:cTn id="25" presetID="26" presetClass="emph" presetSubtype="0" fill="hold" nodeType="afterEffect">
                                  <p:stCondLst>
                                    <p:cond delay="0"/>
                                  </p:stCondLst>
                                  <p:childTnLst>
                                    <p:animEffect transition="out" filter="fade">
                                      <p:cBhvr>
                                        <p:cTn id="26" dur="500" tmFilter="0, 0; .2, .5; .8, .5; 1, 0"/>
                                        <p:tgtEl>
                                          <p:spTgt spid="314"/>
                                        </p:tgtEl>
                                      </p:cBhvr>
                                    </p:animEffect>
                                    <p:animScale>
                                      <p:cBhvr>
                                        <p:cTn id="27" dur="250" autoRev="1" fill="hold"/>
                                        <p:tgtEl>
                                          <p:spTgt spid="314"/>
                                        </p:tgtEl>
                                      </p:cBhvr>
                                      <p:by x="105000" y="105000"/>
                                    </p:animScale>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nodeType="clickEffect">
                                  <p:stCondLst>
                                    <p:cond delay="0"/>
                                  </p:stCondLst>
                                  <p:childTnLst>
                                    <p:animEffect transition="out" filter="wipe(left)">
                                      <p:cBhvr>
                                        <p:cTn id="31" dur="500"/>
                                        <p:tgtEl>
                                          <p:spTgt spid="314"/>
                                        </p:tgtEl>
                                      </p:cBhvr>
                                    </p:animEffect>
                                    <p:set>
                                      <p:cBhvr>
                                        <p:cTn id="32" dur="1" fill="hold">
                                          <p:stCondLst>
                                            <p:cond delay="499"/>
                                          </p:stCondLst>
                                        </p:cTn>
                                        <p:tgtEl>
                                          <p:spTgt spid="314"/>
                                        </p:tgtEl>
                                        <p:attrNameLst>
                                          <p:attrName>style.visibility</p:attrName>
                                        </p:attrNameLst>
                                      </p:cBhvr>
                                      <p:to>
                                        <p:strVal val="hidden"/>
                                      </p:to>
                                    </p:se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315"/>
                                        </p:tgtEl>
                                        <p:attrNameLst>
                                          <p:attrName>style.visibility</p:attrName>
                                        </p:attrNameLst>
                                      </p:cBhvr>
                                      <p:to>
                                        <p:strVal val="visible"/>
                                      </p:to>
                                    </p:set>
                                    <p:animEffect transition="in" filter="wipe(down)">
                                      <p:cBhvr>
                                        <p:cTn id="36" dur="500"/>
                                        <p:tgtEl>
                                          <p:spTgt spid="315"/>
                                        </p:tgtEl>
                                      </p:cBhvr>
                                    </p:animEffect>
                                  </p:childTnLst>
                                </p:cTn>
                              </p:par>
                              <p:par>
                                <p:cTn id="37" presetID="22" presetClass="entr" presetSubtype="8" fill="hold" nodeType="withEffect">
                                  <p:stCondLst>
                                    <p:cond delay="0"/>
                                  </p:stCondLst>
                                  <p:childTnLst>
                                    <p:set>
                                      <p:cBhvr>
                                        <p:cTn id="38" dur="1" fill="hold">
                                          <p:stCondLst>
                                            <p:cond delay="0"/>
                                          </p:stCondLst>
                                        </p:cTn>
                                        <p:tgtEl>
                                          <p:spTgt spid="316"/>
                                        </p:tgtEl>
                                        <p:attrNameLst>
                                          <p:attrName>style.visibility</p:attrName>
                                        </p:attrNameLst>
                                      </p:cBhvr>
                                      <p:to>
                                        <p:strVal val="visible"/>
                                      </p:to>
                                    </p:set>
                                    <p:animEffect transition="in" filter="wipe(left)">
                                      <p:cBhvr>
                                        <p:cTn id="39" dur="500"/>
                                        <p:tgtEl>
                                          <p:spTgt spid="316"/>
                                        </p:tgtEl>
                                      </p:cBhvr>
                                    </p:animEffect>
                                  </p:childTnLst>
                                </p:cTn>
                              </p:par>
                            </p:childTnLst>
                          </p:cTn>
                        </p:par>
                        <p:par>
                          <p:cTn id="40" fill="hold" nodeType="afterGroup">
                            <p:stCondLst>
                              <p:cond delay="1000"/>
                            </p:stCondLst>
                            <p:childTnLst>
                              <p:par>
                                <p:cTn id="41" presetID="26" presetClass="emph" presetSubtype="0" fill="hold" nodeType="afterEffect">
                                  <p:stCondLst>
                                    <p:cond delay="0"/>
                                  </p:stCondLst>
                                  <p:childTnLst>
                                    <p:animEffect transition="out" filter="fade">
                                      <p:cBhvr>
                                        <p:cTn id="42" dur="500" tmFilter="0, 0; .2, .5; .8, .5; 1, 0"/>
                                        <p:tgtEl>
                                          <p:spTgt spid="316"/>
                                        </p:tgtEl>
                                      </p:cBhvr>
                                    </p:animEffect>
                                    <p:animScale>
                                      <p:cBhvr>
                                        <p:cTn id="43" dur="250" autoRev="1" fill="hold"/>
                                        <p:tgtEl>
                                          <p:spTgt spid="316"/>
                                        </p:tgtEl>
                                      </p:cBhvr>
                                      <p:by x="105000" y="105000"/>
                                    </p:animScale>
                                  </p:childTnLst>
                                </p:cTn>
                              </p:par>
                              <p:par>
                                <p:cTn id="44" presetID="26" presetClass="emph" presetSubtype="0" fill="hold" nodeType="withEffect">
                                  <p:stCondLst>
                                    <p:cond delay="0"/>
                                  </p:stCondLst>
                                  <p:childTnLst>
                                    <p:animEffect transition="out" filter="fade">
                                      <p:cBhvr>
                                        <p:cTn id="45" dur="500" tmFilter="0, 0; .2, .5; .8, .5; 1, 0"/>
                                        <p:tgtEl>
                                          <p:spTgt spid="315"/>
                                        </p:tgtEl>
                                      </p:cBhvr>
                                    </p:animEffect>
                                    <p:animScale>
                                      <p:cBhvr>
                                        <p:cTn id="46" dur="250" autoRev="1" fill="hold"/>
                                        <p:tgtEl>
                                          <p:spTgt spid="315"/>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xit" presetSubtype="4" fill="hold" nodeType="clickEffect">
                                  <p:stCondLst>
                                    <p:cond delay="0"/>
                                  </p:stCondLst>
                                  <p:childTnLst>
                                    <p:animEffect transition="out" filter="wipe(down)">
                                      <p:cBhvr>
                                        <p:cTn id="50" dur="500"/>
                                        <p:tgtEl>
                                          <p:spTgt spid="315"/>
                                        </p:tgtEl>
                                      </p:cBhvr>
                                    </p:animEffect>
                                    <p:set>
                                      <p:cBhvr>
                                        <p:cTn id="51" dur="1" fill="hold">
                                          <p:stCondLst>
                                            <p:cond delay="499"/>
                                          </p:stCondLst>
                                        </p:cTn>
                                        <p:tgtEl>
                                          <p:spTgt spid="315"/>
                                        </p:tgtEl>
                                        <p:attrNameLst>
                                          <p:attrName>style.visibility</p:attrName>
                                        </p:attrNameLst>
                                      </p:cBhvr>
                                      <p:to>
                                        <p:strVal val="hidden"/>
                                      </p:to>
                                    </p:set>
                                  </p:childTnLst>
                                </p:cTn>
                              </p:par>
                              <p:par>
                                <p:cTn id="52" presetID="22" presetClass="exit" presetSubtype="8" fill="hold" nodeType="withEffect">
                                  <p:stCondLst>
                                    <p:cond delay="0"/>
                                  </p:stCondLst>
                                  <p:childTnLst>
                                    <p:animEffect transition="out" filter="wipe(left)">
                                      <p:cBhvr>
                                        <p:cTn id="53" dur="500"/>
                                        <p:tgtEl>
                                          <p:spTgt spid="316"/>
                                        </p:tgtEl>
                                      </p:cBhvr>
                                    </p:animEffect>
                                    <p:set>
                                      <p:cBhvr>
                                        <p:cTn id="54" dur="1" fill="hold">
                                          <p:stCondLst>
                                            <p:cond delay="499"/>
                                          </p:stCondLst>
                                        </p:cTn>
                                        <p:tgtEl>
                                          <p:spTgt spid="316"/>
                                        </p:tgtEl>
                                        <p:attrNameLst>
                                          <p:attrName>style.visibility</p:attrName>
                                        </p:attrNameLst>
                                      </p:cBhvr>
                                      <p:to>
                                        <p:strVal val="hidden"/>
                                      </p:to>
                                    </p:se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317"/>
                                        </p:tgtEl>
                                        <p:attrNameLst>
                                          <p:attrName>style.visibility</p:attrName>
                                        </p:attrNameLst>
                                      </p:cBhvr>
                                      <p:to>
                                        <p:strVal val="visible"/>
                                      </p:to>
                                    </p:set>
                                    <p:animEffect transition="in" filter="wipe(left)">
                                      <p:cBhvr>
                                        <p:cTn id="58" dur="500"/>
                                        <p:tgtEl>
                                          <p:spTgt spid="317"/>
                                        </p:tgtEl>
                                      </p:cBhvr>
                                    </p:animEffect>
                                  </p:childTnLst>
                                </p:cTn>
                              </p:par>
                            </p:childTnLst>
                          </p:cTn>
                        </p:par>
                        <p:par>
                          <p:cTn id="59" fill="hold" nodeType="afterGroup">
                            <p:stCondLst>
                              <p:cond delay="1000"/>
                            </p:stCondLst>
                            <p:childTnLst>
                              <p:par>
                                <p:cTn id="60" presetID="26" presetClass="emph" presetSubtype="0" fill="hold" nodeType="afterEffect">
                                  <p:stCondLst>
                                    <p:cond delay="0"/>
                                  </p:stCondLst>
                                  <p:childTnLst>
                                    <p:animEffect transition="out" filter="fade">
                                      <p:cBhvr>
                                        <p:cTn id="61" dur="500" tmFilter="0, 0; .2, .5; .8, .5; 1, 0"/>
                                        <p:tgtEl>
                                          <p:spTgt spid="317"/>
                                        </p:tgtEl>
                                      </p:cBhvr>
                                    </p:animEffect>
                                    <p:animScale>
                                      <p:cBhvr>
                                        <p:cTn id="62" dur="250" autoRev="1" fill="hold"/>
                                        <p:tgtEl>
                                          <p:spTgt spid="317"/>
                                        </p:tgtEl>
                                      </p:cBhvr>
                                      <p:by x="105000" y="105000"/>
                                    </p:animScale>
                                  </p:childTnLst>
                                </p:cTn>
                              </p:par>
                              <p:par>
                                <p:cTn id="63" presetID="22" presetClass="entr" presetSubtype="8" fill="hold" nodeType="withEffect">
                                  <p:stCondLst>
                                    <p:cond delay="0"/>
                                  </p:stCondLst>
                                  <p:childTnLst>
                                    <p:set>
                                      <p:cBhvr>
                                        <p:cTn id="64" dur="1" fill="hold">
                                          <p:stCondLst>
                                            <p:cond delay="0"/>
                                          </p:stCondLst>
                                        </p:cTn>
                                        <p:tgtEl>
                                          <p:spTgt spid="318"/>
                                        </p:tgtEl>
                                        <p:attrNameLst>
                                          <p:attrName>style.visibility</p:attrName>
                                        </p:attrNameLst>
                                      </p:cBhvr>
                                      <p:to>
                                        <p:strVal val="visible"/>
                                      </p:to>
                                    </p:set>
                                    <p:animEffect transition="in" filter="wipe(left)">
                                      <p:cBhvr>
                                        <p:cTn id="65" dur="500"/>
                                        <p:tgtEl>
                                          <p:spTgt spid="31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 calcmode="lin" valueType="num">
                                      <p:cBhvr additive="base">
                                        <p:cTn id="70" dur="500" fill="hold"/>
                                        <p:tgtEl>
                                          <p:spTgt spid="2"/>
                                        </p:tgtEl>
                                        <p:attrNameLst>
                                          <p:attrName>ppt_x</p:attrName>
                                        </p:attrNameLst>
                                      </p:cBhvr>
                                      <p:tavLst>
                                        <p:tav tm="0">
                                          <p:val>
                                            <p:strVal val="#ppt_x"/>
                                          </p:val>
                                        </p:tav>
                                        <p:tav tm="100000">
                                          <p:val>
                                            <p:strVal val="#ppt_x"/>
                                          </p:val>
                                        </p:tav>
                                      </p:tavLst>
                                    </p:anim>
                                    <p:anim calcmode="lin" valueType="num">
                                      <p:cBhvr additive="base">
                                        <p:cTn id="7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1409" y="1653434"/>
            <a:ext cx="4735219" cy="642942"/>
            <a:chOff x="844893" y="1000114"/>
            <a:chExt cx="4735219" cy="642942"/>
          </a:xfrm>
        </p:grpSpPr>
        <p:sp>
          <p:nvSpPr>
            <p:cNvPr id="9" name="内容占位符 2"/>
            <p:cNvSpPr txBox="1">
              <a:spLocks/>
            </p:cNvSpPr>
            <p:nvPr/>
          </p:nvSpPr>
          <p:spPr>
            <a:xfrm>
              <a:off x="1142976" y="1000114"/>
              <a:ext cx="85725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信号</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26" name="内容占位符 2"/>
            <p:cNvSpPr txBox="1">
              <a:spLocks/>
            </p:cNvSpPr>
            <p:nvPr/>
          </p:nvSpPr>
          <p:spPr>
            <a:xfrm>
              <a:off x="1394985" y="1319204"/>
              <a:ext cx="4185127"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进程间的软件中断通知和处理机制</a:t>
              </a:r>
            </a:p>
          </p:txBody>
        </p:sp>
        <p:pic>
          <p:nvPicPr>
            <p:cNvPr id="27" name="图片 26" descr="小点1.png"/>
            <p:cNvPicPr>
              <a:picLocks noChangeAspect="1"/>
            </p:cNvPicPr>
            <p:nvPr/>
          </p:nvPicPr>
          <p:blipFill>
            <a:blip r:embed="rId2" cstate="print"/>
            <a:stretch>
              <a:fillRect/>
            </a:stretch>
          </p:blipFill>
          <p:spPr>
            <a:xfrm>
              <a:off x="1262422" y="1415361"/>
              <a:ext cx="151066" cy="148997"/>
            </a:xfrm>
            <a:prstGeom prst="rect">
              <a:avLst/>
            </a:prstGeom>
            <a:effectLst/>
          </p:spPr>
        </p:pic>
      </p:grpSp>
      <p:grpSp>
        <p:nvGrpSpPr>
          <p:cNvPr id="3" name="组合 2"/>
          <p:cNvGrpSpPr/>
          <p:nvPr/>
        </p:nvGrpSpPr>
        <p:grpSpPr>
          <a:xfrm>
            <a:off x="1108936" y="2303251"/>
            <a:ext cx="6765962" cy="571504"/>
            <a:chOff x="1262422" y="1649931"/>
            <a:chExt cx="6765962" cy="571504"/>
          </a:xfrm>
        </p:grpSpPr>
        <p:sp>
          <p:nvSpPr>
            <p:cNvPr id="31" name="内容占位符 2"/>
            <p:cNvSpPr txBox="1">
              <a:spLocks/>
            </p:cNvSpPr>
            <p:nvPr/>
          </p:nvSpPr>
          <p:spPr>
            <a:xfrm>
              <a:off x="1394985" y="1649931"/>
              <a:ext cx="6633399" cy="57150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如：</a:t>
              </a:r>
              <a:r>
                <a:rPr lang="en-US" altLang="zh-CN" dirty="0"/>
                <a:t>SIGKILL, SIGSTOP, SIGCONT</a:t>
              </a:r>
              <a:r>
                <a:rPr lang="zh-CN" altLang="en-US" dirty="0"/>
                <a:t>等</a:t>
              </a:r>
            </a:p>
          </p:txBody>
        </p:sp>
        <p:pic>
          <p:nvPicPr>
            <p:cNvPr id="36" name="图片 35" descr="小点1.png"/>
            <p:cNvPicPr>
              <a:picLocks noChangeAspect="1"/>
            </p:cNvPicPr>
            <p:nvPr/>
          </p:nvPicPr>
          <p:blipFill>
            <a:blip r:embed="rId2" cstate="print"/>
            <a:stretch>
              <a:fillRect/>
            </a:stretch>
          </p:blipFill>
          <p:spPr>
            <a:xfrm>
              <a:off x="1262422" y="1739213"/>
              <a:ext cx="151066" cy="148997"/>
            </a:xfrm>
            <a:prstGeom prst="rect">
              <a:avLst/>
            </a:prstGeom>
            <a:effectLst/>
          </p:spPr>
        </p:pic>
      </p:grpSp>
      <p:grpSp>
        <p:nvGrpSpPr>
          <p:cNvPr id="5" name="组合 4"/>
          <p:cNvGrpSpPr/>
          <p:nvPr/>
        </p:nvGrpSpPr>
        <p:grpSpPr>
          <a:xfrm>
            <a:off x="691409" y="2721014"/>
            <a:ext cx="6441751" cy="908056"/>
            <a:chOff x="844893" y="2067694"/>
            <a:chExt cx="6441751" cy="908056"/>
          </a:xfrm>
        </p:grpSpPr>
        <p:grpSp>
          <p:nvGrpSpPr>
            <p:cNvPr id="4" name="组合 3"/>
            <p:cNvGrpSpPr/>
            <p:nvPr/>
          </p:nvGrpSpPr>
          <p:grpSpPr>
            <a:xfrm>
              <a:off x="844893" y="2067694"/>
              <a:ext cx="3369917" cy="400110"/>
              <a:chOff x="844893" y="2067694"/>
              <a:chExt cx="3369917" cy="400110"/>
            </a:xfrm>
          </p:grpSpPr>
          <p:sp>
            <p:nvSpPr>
              <p:cNvPr id="38" name="内容占位符 2"/>
              <p:cNvSpPr txBox="1">
                <a:spLocks/>
              </p:cNvSpPr>
              <p:nvPr/>
            </p:nvSpPr>
            <p:spPr>
              <a:xfrm>
                <a:off x="1142976" y="2067694"/>
                <a:ext cx="3071834"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信号的接收处理</a:t>
                </a:r>
                <a:endParaRPr lang="en-US" altLang="zh-CN" dirty="0"/>
              </a:p>
            </p:txBody>
          </p:sp>
          <p:sp>
            <p:nvSpPr>
              <p:cNvPr id="39" name="TextBox 38"/>
              <p:cNvSpPr txBox="1"/>
              <p:nvPr/>
            </p:nvSpPr>
            <p:spPr>
              <a:xfrm>
                <a:off x="844893" y="206769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40" name="内容占位符 2"/>
            <p:cNvSpPr txBox="1">
              <a:spLocks/>
            </p:cNvSpPr>
            <p:nvPr/>
          </p:nvSpPr>
          <p:spPr>
            <a:xfrm>
              <a:off x="1394985" y="2386784"/>
              <a:ext cx="5891659" cy="58896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捕获</a:t>
              </a:r>
              <a:r>
                <a:rPr lang="en-US" altLang="zh-CN" dirty="0"/>
                <a:t>(catch)</a:t>
              </a:r>
              <a:r>
                <a:rPr lang="zh-CN" altLang="en-US" dirty="0"/>
                <a:t>：执行进程指定的信号处理函数被调用</a:t>
              </a:r>
            </a:p>
          </p:txBody>
        </p:sp>
        <p:pic>
          <p:nvPicPr>
            <p:cNvPr id="41" name="图片 40" descr="小点1.png"/>
            <p:cNvPicPr>
              <a:picLocks noChangeAspect="1"/>
            </p:cNvPicPr>
            <p:nvPr/>
          </p:nvPicPr>
          <p:blipFill>
            <a:blip r:embed="rId2" cstate="print"/>
            <a:stretch>
              <a:fillRect/>
            </a:stretch>
          </p:blipFill>
          <p:spPr>
            <a:xfrm>
              <a:off x="1262422" y="2482941"/>
              <a:ext cx="151066" cy="148997"/>
            </a:xfrm>
            <a:prstGeom prst="rect">
              <a:avLst/>
            </a:prstGeom>
            <a:effectLst/>
          </p:spPr>
        </p:pic>
      </p:grpSp>
      <p:grpSp>
        <p:nvGrpSpPr>
          <p:cNvPr id="6" name="组合 5"/>
          <p:cNvGrpSpPr/>
          <p:nvPr/>
        </p:nvGrpSpPr>
        <p:grpSpPr>
          <a:xfrm>
            <a:off x="1108936" y="3338556"/>
            <a:ext cx="5738470" cy="684218"/>
            <a:chOff x="1262422" y="2685236"/>
            <a:chExt cx="5738470" cy="684218"/>
          </a:xfrm>
        </p:grpSpPr>
        <p:sp>
          <p:nvSpPr>
            <p:cNvPr id="42" name="内容占位符 2"/>
            <p:cNvSpPr txBox="1">
              <a:spLocks/>
            </p:cNvSpPr>
            <p:nvPr/>
          </p:nvSpPr>
          <p:spPr>
            <a:xfrm>
              <a:off x="1394985" y="2685236"/>
              <a:ext cx="5605907"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忽略</a:t>
              </a:r>
              <a:r>
                <a:rPr lang="en-US" altLang="zh-CN" dirty="0"/>
                <a:t>(Ignore)</a:t>
              </a:r>
              <a:r>
                <a:rPr lang="zh-CN" altLang="en-US" dirty="0"/>
                <a:t>：执行操作系统指定的缺省处理</a:t>
              </a:r>
            </a:p>
          </p:txBody>
        </p:sp>
        <p:pic>
          <p:nvPicPr>
            <p:cNvPr id="43" name="图片 42" descr="小点1.png"/>
            <p:cNvPicPr>
              <a:picLocks noChangeAspect="1"/>
            </p:cNvPicPr>
            <p:nvPr/>
          </p:nvPicPr>
          <p:blipFill>
            <a:blip r:embed="rId2" cstate="print"/>
            <a:stretch>
              <a:fillRect/>
            </a:stretch>
          </p:blipFill>
          <p:spPr>
            <a:xfrm>
              <a:off x="1262422" y="2781393"/>
              <a:ext cx="151066" cy="148997"/>
            </a:xfrm>
            <a:prstGeom prst="rect">
              <a:avLst/>
            </a:prstGeom>
            <a:effectLst/>
          </p:spPr>
        </p:pic>
        <p:sp>
          <p:nvSpPr>
            <p:cNvPr id="44" name="内容占位符 2"/>
            <p:cNvSpPr txBox="1">
              <a:spLocks/>
            </p:cNvSpPr>
            <p:nvPr/>
          </p:nvSpPr>
          <p:spPr>
            <a:xfrm>
              <a:off x="1639461" y="2991626"/>
              <a:ext cx="3218291"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sz="1800" dirty="0"/>
                <a:t>例如：进程终止、进程挂起等</a:t>
              </a:r>
            </a:p>
          </p:txBody>
        </p:sp>
        <p:pic>
          <p:nvPicPr>
            <p:cNvPr id="45" name="图片 44" descr="小点1.png"/>
            <p:cNvPicPr>
              <a:picLocks noChangeAspect="1"/>
            </p:cNvPicPr>
            <p:nvPr/>
          </p:nvPicPr>
          <p:blipFill>
            <a:blip r:embed="rId2" cstate="print"/>
            <a:stretch>
              <a:fillRect/>
            </a:stretch>
          </p:blipFill>
          <p:spPr>
            <a:xfrm>
              <a:off x="1506898" y="3087783"/>
              <a:ext cx="151066" cy="148997"/>
            </a:xfrm>
            <a:prstGeom prst="rect">
              <a:avLst/>
            </a:prstGeom>
            <a:effectLst/>
          </p:spPr>
        </p:pic>
      </p:grpSp>
      <p:grpSp>
        <p:nvGrpSpPr>
          <p:cNvPr id="7" name="组合 6"/>
          <p:cNvGrpSpPr/>
          <p:nvPr/>
        </p:nvGrpSpPr>
        <p:grpSpPr>
          <a:xfrm>
            <a:off x="1108936" y="3930698"/>
            <a:ext cx="5166966" cy="696918"/>
            <a:chOff x="1262422" y="3277378"/>
            <a:chExt cx="5166966" cy="696918"/>
          </a:xfrm>
        </p:grpSpPr>
        <p:sp>
          <p:nvSpPr>
            <p:cNvPr id="46" name="内容占位符 2"/>
            <p:cNvSpPr txBox="1">
              <a:spLocks/>
            </p:cNvSpPr>
            <p:nvPr/>
          </p:nvSpPr>
          <p:spPr>
            <a:xfrm>
              <a:off x="1639461" y="3596468"/>
              <a:ext cx="4075547"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sz="1800" dirty="0"/>
                <a:t>可能是暂时的</a:t>
              </a:r>
              <a:r>
                <a:rPr lang="en-US" altLang="zh-CN" sz="1800" dirty="0"/>
                <a:t>(</a:t>
              </a:r>
              <a:r>
                <a:rPr lang="zh-CN" altLang="en-US" sz="1800" dirty="0"/>
                <a:t>当处理同样类型的信号</a:t>
              </a:r>
              <a:r>
                <a:rPr lang="en-US" altLang="zh-CN" sz="1800" dirty="0"/>
                <a:t>)</a:t>
              </a:r>
              <a:endParaRPr lang="zh-CN" altLang="en-US" sz="1800" dirty="0"/>
            </a:p>
          </p:txBody>
        </p:sp>
        <p:pic>
          <p:nvPicPr>
            <p:cNvPr id="47" name="图片 46" descr="小点1.png"/>
            <p:cNvPicPr>
              <a:picLocks noChangeAspect="1"/>
            </p:cNvPicPr>
            <p:nvPr/>
          </p:nvPicPr>
          <p:blipFill>
            <a:blip r:embed="rId2" cstate="print"/>
            <a:stretch>
              <a:fillRect/>
            </a:stretch>
          </p:blipFill>
          <p:spPr>
            <a:xfrm>
              <a:off x="1506898" y="3692625"/>
              <a:ext cx="151066" cy="148997"/>
            </a:xfrm>
            <a:prstGeom prst="rect">
              <a:avLst/>
            </a:prstGeom>
            <a:effectLst/>
          </p:spPr>
        </p:pic>
        <p:sp>
          <p:nvSpPr>
            <p:cNvPr id="48" name="内容占位符 2"/>
            <p:cNvSpPr txBox="1">
              <a:spLocks/>
            </p:cNvSpPr>
            <p:nvPr/>
          </p:nvSpPr>
          <p:spPr>
            <a:xfrm>
              <a:off x="1394985" y="3277378"/>
              <a:ext cx="5034403" cy="3778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屏蔽（</a:t>
              </a:r>
              <a:r>
                <a:rPr lang="en-US" altLang="zh-CN" dirty="0"/>
                <a:t>Mask</a:t>
              </a:r>
              <a:r>
                <a:rPr lang="zh-CN" altLang="en-US" dirty="0"/>
                <a:t>）：禁止进程接收和处理信号</a:t>
              </a:r>
            </a:p>
          </p:txBody>
        </p:sp>
        <p:pic>
          <p:nvPicPr>
            <p:cNvPr id="49" name="图片 48" descr="小点1.png"/>
            <p:cNvPicPr>
              <a:picLocks noChangeAspect="1"/>
            </p:cNvPicPr>
            <p:nvPr/>
          </p:nvPicPr>
          <p:blipFill>
            <a:blip r:embed="rId2" cstate="print"/>
            <a:stretch>
              <a:fillRect/>
            </a:stretch>
          </p:blipFill>
          <p:spPr>
            <a:xfrm>
              <a:off x="1262422" y="3373535"/>
              <a:ext cx="151066" cy="148997"/>
            </a:xfrm>
            <a:prstGeom prst="rect">
              <a:avLst/>
            </a:prstGeom>
            <a:effectLst/>
          </p:spPr>
        </p:pic>
      </p:grpSp>
      <p:grpSp>
        <p:nvGrpSpPr>
          <p:cNvPr id="10" name="组合 9"/>
          <p:cNvGrpSpPr/>
          <p:nvPr/>
        </p:nvGrpSpPr>
        <p:grpSpPr>
          <a:xfrm>
            <a:off x="691409" y="4636368"/>
            <a:ext cx="4870115" cy="642942"/>
            <a:chOff x="844893" y="3983048"/>
            <a:chExt cx="4870115" cy="642942"/>
          </a:xfrm>
        </p:grpSpPr>
        <p:sp>
          <p:nvSpPr>
            <p:cNvPr id="50" name="内容占位符 2"/>
            <p:cNvSpPr txBox="1">
              <a:spLocks/>
            </p:cNvSpPr>
            <p:nvPr/>
          </p:nvSpPr>
          <p:spPr>
            <a:xfrm>
              <a:off x="1142976" y="3983048"/>
              <a:ext cx="85725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不足</a:t>
              </a:r>
              <a:endParaRPr lang="en-US" altLang="zh-CN" dirty="0"/>
            </a:p>
          </p:txBody>
        </p:sp>
        <p:sp>
          <p:nvSpPr>
            <p:cNvPr id="51" name="TextBox 50"/>
            <p:cNvSpPr txBox="1"/>
            <p:nvPr/>
          </p:nvSpPr>
          <p:spPr>
            <a:xfrm>
              <a:off x="844893" y="398304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52" name="内容占位符 2"/>
            <p:cNvSpPr txBox="1">
              <a:spLocks/>
            </p:cNvSpPr>
            <p:nvPr/>
          </p:nvSpPr>
          <p:spPr>
            <a:xfrm>
              <a:off x="1394985" y="4302138"/>
              <a:ext cx="432002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传送的信息量小，只有一个信号类型</a:t>
              </a:r>
            </a:p>
          </p:txBody>
        </p:sp>
        <p:pic>
          <p:nvPicPr>
            <p:cNvPr id="53" name="图片 52" descr="小点1.png"/>
            <p:cNvPicPr>
              <a:picLocks noChangeAspect="1"/>
            </p:cNvPicPr>
            <p:nvPr/>
          </p:nvPicPr>
          <p:blipFill>
            <a:blip r:embed="rId2" cstate="print"/>
            <a:stretch>
              <a:fillRect/>
            </a:stretch>
          </p:blipFill>
          <p:spPr>
            <a:xfrm>
              <a:off x="1262422" y="4398295"/>
              <a:ext cx="151066" cy="148997"/>
            </a:xfrm>
            <a:prstGeom prst="rect">
              <a:avLst/>
            </a:prstGeom>
            <a:effectLst/>
          </p:spPr>
        </p:pic>
      </p:grpSp>
      <p:sp>
        <p:nvSpPr>
          <p:cNvPr id="11" name="标题 10">
            <a:extLst>
              <a:ext uri="{FF2B5EF4-FFF2-40B4-BE49-F238E27FC236}">
                <a16:creationId xmlns:a16="http://schemas.microsoft.com/office/drawing/2014/main" id="{3237CA16-2B4B-0D72-B774-6A7F40563277}"/>
              </a:ext>
            </a:extLst>
          </p:cNvPr>
          <p:cNvSpPr>
            <a:spLocks noGrp="1"/>
          </p:cNvSpPr>
          <p:nvPr>
            <p:ph type="title"/>
          </p:nvPr>
        </p:nvSpPr>
        <p:spPr/>
        <p:txBody>
          <a:bodyPr>
            <a:normAutofit/>
          </a:bodyPr>
          <a:lstStyle/>
          <a:p>
            <a:r>
              <a:rPr lang="zh-CN" altLang="en-US" dirty="0"/>
              <a:t>信号（</a:t>
            </a:r>
            <a:r>
              <a:rPr lang="en-US" altLang="zh-CN" dirty="0"/>
              <a:t>Signal</a:t>
            </a:r>
            <a:r>
              <a:rPr lang="zh-CN" altLang="en-US" dirty="0"/>
              <a:t>）</a:t>
            </a:r>
          </a:p>
        </p:txBody>
      </p:sp>
      <p:sp>
        <p:nvSpPr>
          <p:cNvPr id="14" name="灯片编号占位符 13">
            <a:extLst>
              <a:ext uri="{FF2B5EF4-FFF2-40B4-BE49-F238E27FC236}">
                <a16:creationId xmlns:a16="http://schemas.microsoft.com/office/drawing/2014/main" id="{0167B10D-38E7-80F0-2EB8-34909ED649E8}"/>
              </a:ext>
            </a:extLst>
          </p:cNvPr>
          <p:cNvSpPr>
            <a:spLocks noGrp="1"/>
          </p:cNvSpPr>
          <p:nvPr>
            <p:ph type="sldNum" sz="quarter" idx="12"/>
          </p:nvPr>
        </p:nvSpPr>
        <p:spPr/>
        <p:txBody>
          <a:bodyPr/>
          <a:lstStyle/>
          <a:p>
            <a:pPr>
              <a:defRPr/>
            </a:pPr>
            <a:fld id="{3884BE4A-665D-4750-B82A-97CE17AE2019}" type="slidenum">
              <a:rPr lang="en-US" altLang="ko-KR" smtClean="0"/>
              <a:pPr>
                <a:defRPr/>
              </a:pPr>
              <a:t>50</a:t>
            </a:fld>
            <a:endParaRPr lang="en-US" altLang="ko-KR" dirty="0"/>
          </a:p>
        </p:txBody>
      </p:sp>
    </p:spTree>
    <p:extLst>
      <p:ext uri="{BB962C8B-B14F-4D97-AF65-F5344CB8AC3E}">
        <p14:creationId xmlns:p14="http://schemas.microsoft.com/office/powerpoint/2010/main" val="16387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50440" y="1779514"/>
            <a:ext cx="6400690" cy="3856472"/>
            <a:chOff x="914431" y="922264"/>
            <a:chExt cx="6400690" cy="3856472"/>
          </a:xfrm>
        </p:grpSpPr>
        <p:sp>
          <p:nvSpPr>
            <p:cNvPr id="7" name="Rectangle 2"/>
            <p:cNvSpPr>
              <a:spLocks noChangeArrowheads="1"/>
            </p:cNvSpPr>
            <p:nvPr/>
          </p:nvSpPr>
          <p:spPr bwMode="auto">
            <a:xfrm>
              <a:off x="914431" y="3324333"/>
              <a:ext cx="6400690" cy="1454403"/>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defTabSz="914400" eaLnBrk="0" fontAlgn="base" hangingPunct="0">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sp>
          <p:nvSpPr>
            <p:cNvPr id="10" name="Text Box 8"/>
            <p:cNvSpPr txBox="1">
              <a:spLocks noChangeArrowheads="1"/>
            </p:cNvSpPr>
            <p:nvPr/>
          </p:nvSpPr>
          <p:spPr bwMode="auto">
            <a:xfrm>
              <a:off x="919696" y="3290111"/>
              <a:ext cx="6463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800" b="1" dirty="0">
                  <a:solidFill>
                    <a:srgbClr val="11576A"/>
                  </a:solidFill>
                  <a:latin typeface="微软雅黑" pitchFamily="34" charset="-122"/>
                  <a:ea typeface="微软雅黑" pitchFamily="34" charset="-122"/>
                </a:rPr>
                <a:t>内核</a:t>
              </a:r>
              <a:endParaRPr lang="en-US" altLang="zh-CN" sz="1800" b="1" dirty="0">
                <a:solidFill>
                  <a:srgbClr val="11576A"/>
                </a:solidFill>
                <a:latin typeface="微软雅黑" pitchFamily="34" charset="-122"/>
                <a:ea typeface="微软雅黑" pitchFamily="34" charset="-122"/>
              </a:endParaRPr>
            </a:p>
          </p:txBody>
        </p:sp>
        <p:sp>
          <p:nvSpPr>
            <p:cNvPr id="11" name="Text Box 9"/>
            <p:cNvSpPr txBox="1">
              <a:spLocks noChangeArrowheads="1"/>
            </p:cNvSpPr>
            <p:nvPr/>
          </p:nvSpPr>
          <p:spPr bwMode="auto">
            <a:xfrm>
              <a:off x="1150031" y="4343073"/>
              <a:ext cx="8771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800" b="1" dirty="0">
                  <a:solidFill>
                    <a:srgbClr val="11576A"/>
                  </a:solidFill>
                  <a:latin typeface="微软雅黑" pitchFamily="34" charset="-122"/>
                  <a:ea typeface="微软雅黑" pitchFamily="34" charset="-122"/>
                </a:rPr>
                <a:t>调度器</a:t>
              </a:r>
              <a:endParaRPr lang="en-US" altLang="zh-CN" sz="1800" b="1" dirty="0">
                <a:solidFill>
                  <a:srgbClr val="11576A"/>
                </a:solidFill>
                <a:latin typeface="微软雅黑" pitchFamily="34" charset="-122"/>
                <a:ea typeface="微软雅黑" pitchFamily="34" charset="-122"/>
              </a:endParaRPr>
            </a:p>
          </p:txBody>
        </p:sp>
        <p:sp>
          <p:nvSpPr>
            <p:cNvPr id="12" name="Text Box 10"/>
            <p:cNvSpPr txBox="1">
              <a:spLocks noChangeArrowheads="1"/>
            </p:cNvSpPr>
            <p:nvPr/>
          </p:nvSpPr>
          <p:spPr bwMode="auto">
            <a:xfrm>
              <a:off x="3703889" y="4323330"/>
              <a:ext cx="1090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1800" b="1" dirty="0">
                  <a:solidFill>
                    <a:srgbClr val="11576A"/>
                  </a:solidFill>
                  <a:latin typeface="微软雅黑" pitchFamily="34" charset="-122"/>
                  <a:ea typeface="微软雅黑" pitchFamily="34" charset="-122"/>
                </a:rPr>
                <a:t>I/O </a:t>
              </a:r>
              <a:r>
                <a:rPr lang="zh-CN" altLang="en-US" sz="1800" b="1" dirty="0">
                  <a:solidFill>
                    <a:srgbClr val="11576A"/>
                  </a:solidFill>
                  <a:latin typeface="微软雅黑" pitchFamily="34" charset="-122"/>
                  <a:ea typeface="微软雅黑" pitchFamily="34" charset="-122"/>
                </a:rPr>
                <a:t>驱动</a:t>
              </a:r>
              <a:endParaRPr lang="en-US" altLang="zh-CN" sz="1800" b="1" dirty="0">
                <a:solidFill>
                  <a:srgbClr val="11576A"/>
                </a:solidFill>
                <a:latin typeface="微软雅黑" pitchFamily="34" charset="-122"/>
                <a:ea typeface="微软雅黑" pitchFamily="34" charset="-122"/>
              </a:endParaRPr>
            </a:p>
          </p:txBody>
        </p:sp>
        <p:sp>
          <p:nvSpPr>
            <p:cNvPr id="13" name="Text Box 11"/>
            <p:cNvSpPr txBox="1">
              <a:spLocks noChangeArrowheads="1"/>
            </p:cNvSpPr>
            <p:nvPr/>
          </p:nvSpPr>
          <p:spPr bwMode="auto">
            <a:xfrm>
              <a:off x="5784378" y="4333860"/>
              <a:ext cx="11079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800" b="1" dirty="0">
                  <a:solidFill>
                    <a:srgbClr val="11576A"/>
                  </a:solidFill>
                  <a:latin typeface="微软雅黑" pitchFamily="34" charset="-122"/>
                  <a:ea typeface="微软雅黑" pitchFamily="34" charset="-122"/>
                </a:rPr>
                <a:t>文件系统</a:t>
              </a:r>
              <a:endParaRPr lang="en-US" altLang="zh-CN" sz="1800" b="1" dirty="0">
                <a:solidFill>
                  <a:srgbClr val="11576A"/>
                </a:solidFill>
                <a:latin typeface="微软雅黑" pitchFamily="34" charset="-122"/>
                <a:ea typeface="微软雅黑" pitchFamily="34" charset="-122"/>
              </a:endParaRPr>
            </a:p>
          </p:txBody>
        </p:sp>
        <p:sp>
          <p:nvSpPr>
            <p:cNvPr id="14" name="Oval 15"/>
            <p:cNvSpPr>
              <a:spLocks noChangeArrowheads="1"/>
            </p:cNvSpPr>
            <p:nvPr/>
          </p:nvSpPr>
          <p:spPr bwMode="auto">
            <a:xfrm>
              <a:off x="2662347" y="922264"/>
              <a:ext cx="2750862" cy="1091132"/>
            </a:xfrm>
            <a:prstGeom prst="ellipse">
              <a:avLst/>
            </a:prstGeom>
            <a:gradFill>
              <a:gsLst>
                <a:gs pos="100000">
                  <a:srgbClr val="005072"/>
                </a:gs>
                <a:gs pos="0">
                  <a:srgbClr val="0093DD"/>
                </a:gs>
                <a:gs pos="100000">
                  <a:schemeClr val="accent1">
                    <a:tint val="23500"/>
                    <a:satMod val="160000"/>
                  </a:schemeClr>
                </a:gs>
              </a:gsLst>
              <a:lin ang="5400000" scaled="0"/>
            </a:gradFill>
            <a:ln w="28575">
              <a:noFill/>
              <a:round/>
              <a:headEnd/>
              <a:tailEnd/>
            </a:ln>
          </p:spPr>
          <p:txBody>
            <a:bodyPr wrap="none" anchor="ctr"/>
            <a:lstStyle/>
            <a:p>
              <a:pPr defTabSz="914400" fontAlgn="base">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sp>
          <p:nvSpPr>
            <p:cNvPr id="15" name="Text Box 16"/>
            <p:cNvSpPr txBox="1">
              <a:spLocks noChangeArrowheads="1"/>
            </p:cNvSpPr>
            <p:nvPr/>
          </p:nvSpPr>
          <p:spPr bwMode="auto">
            <a:xfrm>
              <a:off x="3585898" y="955951"/>
              <a:ext cx="87716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2000" b="1" dirty="0">
                  <a:solidFill>
                    <a:srgbClr val="FFFFFF"/>
                  </a:solidFill>
                  <a:latin typeface="微软雅黑" pitchFamily="34" charset="-122"/>
                  <a:ea typeface="微软雅黑" pitchFamily="34" charset="-122"/>
                </a:rPr>
                <a:t>进程</a:t>
              </a:r>
              <a:r>
                <a:rPr lang="en-US" altLang="zh-CN" sz="2000" b="1" dirty="0">
                  <a:solidFill>
                    <a:srgbClr val="FFFFFF"/>
                  </a:solidFill>
                  <a:latin typeface="微软雅黑" pitchFamily="34" charset="-122"/>
                  <a:ea typeface="微软雅黑" pitchFamily="34" charset="-122"/>
                </a:rPr>
                <a:t>X</a:t>
              </a:r>
            </a:p>
          </p:txBody>
        </p:sp>
      </p:grpSp>
      <p:sp>
        <p:nvSpPr>
          <p:cNvPr id="8" name="Text Box 4"/>
          <p:cNvSpPr txBox="1">
            <a:spLocks noChangeArrowheads="1"/>
          </p:cNvSpPr>
          <p:nvPr/>
        </p:nvSpPr>
        <p:spPr bwMode="auto">
          <a:xfrm>
            <a:off x="3754704" y="3380016"/>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grpSp>
        <p:nvGrpSpPr>
          <p:cNvPr id="3" name="组合 2"/>
          <p:cNvGrpSpPr/>
          <p:nvPr/>
        </p:nvGrpSpPr>
        <p:grpSpPr>
          <a:xfrm>
            <a:off x="4169306" y="2882493"/>
            <a:ext cx="3823444" cy="1775557"/>
            <a:chOff x="2333297" y="2025241"/>
            <a:chExt cx="3823444" cy="1775557"/>
          </a:xfrm>
        </p:grpSpPr>
        <p:sp>
          <p:nvSpPr>
            <p:cNvPr id="25" name="AutoShape 6"/>
            <p:cNvSpPr>
              <a:spLocks noChangeArrowheads="1"/>
            </p:cNvSpPr>
            <p:nvPr/>
          </p:nvSpPr>
          <p:spPr bwMode="auto">
            <a:xfrm>
              <a:off x="2333297" y="2875508"/>
              <a:ext cx="3749859" cy="925290"/>
            </a:xfrm>
            <a:prstGeom prst="roundRect">
              <a:avLst>
                <a:gd name="adj" fmla="val 16667"/>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defTabSz="914400" fontAlgn="base">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sp>
          <p:nvSpPr>
            <p:cNvPr id="26" name="Text Box 7"/>
            <p:cNvSpPr txBox="1">
              <a:spLocks noChangeArrowheads="1"/>
            </p:cNvSpPr>
            <p:nvPr/>
          </p:nvSpPr>
          <p:spPr bwMode="auto">
            <a:xfrm>
              <a:off x="2445427" y="2916310"/>
              <a:ext cx="346800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defTabSz="914400" eaLnBrk="0" fontAlgn="base" hangingPunct="0">
                <a:spcBef>
                  <a:spcPct val="0"/>
                </a:spcBef>
                <a:spcAft>
                  <a:spcPct val="0"/>
                </a:spcAft>
                <a:defRPr/>
              </a:pPr>
              <a:r>
                <a:rPr lang="zh-CN" altLang="en-US" sz="1600" b="1" dirty="0">
                  <a:solidFill>
                    <a:srgbClr val="11576A"/>
                  </a:solidFill>
                  <a:latin typeface="微软雅黑" pitchFamily="34" charset="-122"/>
                  <a:ea typeface="微软雅黑" pitchFamily="34" charset="-122"/>
                </a:rPr>
                <a:t>系统调用接口</a:t>
              </a:r>
              <a:endParaRPr lang="en-US" altLang="zh-CN" sz="1600" b="1" dirty="0">
                <a:solidFill>
                  <a:srgbClr val="11576A"/>
                </a:solidFill>
                <a:latin typeface="微软雅黑" pitchFamily="34" charset="-122"/>
                <a:ea typeface="微软雅黑" pitchFamily="34" charset="-122"/>
              </a:endParaRPr>
            </a:p>
            <a:p>
              <a:pPr algn="ctr" defTabSz="914400" eaLnBrk="0" fontAlgn="base" hangingPunct="0">
                <a:spcBef>
                  <a:spcPct val="0"/>
                </a:spcBef>
                <a:spcAft>
                  <a:spcPct val="0"/>
                </a:spcAft>
                <a:defRPr/>
              </a:pPr>
              <a:r>
                <a:rPr lang="en-US" altLang="zh-CN" sz="1600" b="1" dirty="0">
                  <a:solidFill>
                    <a:srgbClr val="11576A"/>
                  </a:solidFill>
                  <a:latin typeface="微软雅黑" pitchFamily="34" charset="-122"/>
                  <a:ea typeface="微软雅黑" pitchFamily="34" charset="-122"/>
                </a:rPr>
                <a:t>{read(), write(), </a:t>
              </a:r>
              <a:r>
                <a:rPr lang="en-US" altLang="zh-CN" sz="1600" b="1" dirty="0" err="1">
                  <a:solidFill>
                    <a:srgbClr val="11576A"/>
                  </a:solidFill>
                  <a:latin typeface="微软雅黑" pitchFamily="34" charset="-122"/>
                  <a:ea typeface="微软雅黑" pitchFamily="34" charset="-122"/>
                </a:rPr>
                <a:t>sigaltstack</a:t>
              </a:r>
              <a:r>
                <a:rPr lang="en-US" altLang="zh-CN" sz="1600" b="1" dirty="0">
                  <a:solidFill>
                    <a:srgbClr val="11576A"/>
                  </a:solidFill>
                  <a:latin typeface="微软雅黑" pitchFamily="34" charset="-122"/>
                  <a:ea typeface="微软雅黑" pitchFamily="34" charset="-122"/>
                </a:rPr>
                <a:t>() … }</a:t>
              </a:r>
            </a:p>
          </p:txBody>
        </p:sp>
        <p:sp>
          <p:nvSpPr>
            <p:cNvPr id="17" name="Text Box 18"/>
            <p:cNvSpPr txBox="1">
              <a:spLocks noChangeArrowheads="1"/>
            </p:cNvSpPr>
            <p:nvPr/>
          </p:nvSpPr>
          <p:spPr bwMode="auto">
            <a:xfrm>
              <a:off x="3848096" y="2339974"/>
              <a:ext cx="230864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1800" b="1" dirty="0">
                  <a:solidFill>
                    <a:srgbClr val="11576A"/>
                  </a:solidFill>
                  <a:latin typeface="微软雅黑" pitchFamily="34" charset="-122"/>
                  <a:ea typeface="微软雅黑" pitchFamily="34" charset="-122"/>
                </a:rPr>
                <a:t>1. </a:t>
              </a:r>
              <a:r>
                <a:rPr lang="zh-CN" altLang="en-US" sz="1800" b="1" dirty="0">
                  <a:solidFill>
                    <a:srgbClr val="11576A"/>
                  </a:solidFill>
                  <a:latin typeface="微软雅黑" pitchFamily="34" charset="-122"/>
                  <a:ea typeface="微软雅黑" pitchFamily="34" charset="-122"/>
                </a:rPr>
                <a:t>注册信号处理函数</a:t>
              </a:r>
              <a:endParaRPr lang="en-US" altLang="zh-CN" sz="1800" b="1" dirty="0">
                <a:solidFill>
                  <a:srgbClr val="11576A"/>
                </a:solidFill>
                <a:latin typeface="微软雅黑" pitchFamily="34" charset="-122"/>
                <a:ea typeface="微软雅黑" pitchFamily="34" charset="-122"/>
              </a:endParaRPr>
            </a:p>
          </p:txBody>
        </p:sp>
        <p:sp>
          <p:nvSpPr>
            <p:cNvPr id="18" name="Line 19"/>
            <p:cNvSpPr>
              <a:spLocks noChangeShapeType="1"/>
            </p:cNvSpPr>
            <p:nvPr/>
          </p:nvSpPr>
          <p:spPr bwMode="auto">
            <a:xfrm flipH="1">
              <a:off x="3625807" y="2025241"/>
              <a:ext cx="229019" cy="934504"/>
            </a:xfrm>
            <a:prstGeom prst="line">
              <a:avLst/>
            </a:prstGeom>
            <a:noFill/>
            <a:ln w="38100" cap="rnd">
              <a:solidFill>
                <a:srgbClr val="11576A"/>
              </a:solidFill>
              <a:prstDash val="sysDot"/>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grpSp>
      <p:grpSp>
        <p:nvGrpSpPr>
          <p:cNvPr id="5" name="组合 4"/>
          <p:cNvGrpSpPr/>
          <p:nvPr/>
        </p:nvGrpSpPr>
        <p:grpSpPr>
          <a:xfrm>
            <a:off x="4859467" y="1616065"/>
            <a:ext cx="4424317" cy="1015005"/>
            <a:chOff x="3023456" y="758813"/>
            <a:chExt cx="4424317" cy="1015005"/>
          </a:xfrm>
        </p:grpSpPr>
        <p:sp>
          <p:nvSpPr>
            <p:cNvPr id="16" name="Text Box 17"/>
            <p:cNvSpPr txBox="1">
              <a:spLocks noChangeArrowheads="1"/>
            </p:cNvSpPr>
            <p:nvPr/>
          </p:nvSpPr>
          <p:spPr bwMode="auto">
            <a:xfrm>
              <a:off x="3023456" y="1373708"/>
              <a:ext cx="197896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2000" b="1" dirty="0">
                  <a:solidFill>
                    <a:srgbClr val="FFFFFF"/>
                  </a:solidFill>
                  <a:latin typeface="微软雅黑" pitchFamily="34" charset="-122"/>
                  <a:ea typeface="微软雅黑" pitchFamily="34" charset="-122"/>
                </a:rPr>
                <a:t>(</a:t>
              </a:r>
              <a:r>
                <a:rPr lang="zh-CN" altLang="en-US" sz="2000" b="1" dirty="0">
                  <a:solidFill>
                    <a:srgbClr val="FFFFFF"/>
                  </a:solidFill>
                  <a:latin typeface="微软雅黑" pitchFamily="34" charset="-122"/>
                  <a:ea typeface="微软雅黑" pitchFamily="34" charset="-122"/>
                </a:rPr>
                <a:t>信号处理函数</a:t>
              </a:r>
              <a:r>
                <a:rPr lang="en-US" altLang="zh-CN" sz="2000" b="1" dirty="0">
                  <a:solidFill>
                    <a:srgbClr val="FFFFFF"/>
                  </a:solidFill>
                  <a:latin typeface="微软雅黑" pitchFamily="34" charset="-122"/>
                  <a:ea typeface="微软雅黑" pitchFamily="34" charset="-122"/>
                </a:rPr>
                <a:t>)</a:t>
              </a:r>
            </a:p>
          </p:txBody>
        </p:sp>
        <p:sp>
          <p:nvSpPr>
            <p:cNvPr id="21" name="Rectangle 22" descr="Horizontal brick"/>
            <p:cNvSpPr>
              <a:spLocks noChangeArrowheads="1"/>
            </p:cNvSpPr>
            <p:nvPr/>
          </p:nvSpPr>
          <p:spPr bwMode="auto">
            <a:xfrm>
              <a:off x="4884096" y="1235520"/>
              <a:ext cx="363272" cy="435663"/>
            </a:xfrm>
            <a:prstGeom prst="rect">
              <a:avLst/>
            </a:prstGeom>
            <a:blipFill dpi="0" rotWithShape="0">
              <a:blip r:embed="rId2"/>
              <a:srcRect/>
              <a:tile tx="0" ty="0" sx="100000" sy="100000" flip="none" algn="tl"/>
            </a:blipFill>
            <a:ln w="9525">
              <a:noFill/>
              <a:miter lim="800000"/>
              <a:headEnd/>
              <a:tailEnd/>
            </a:ln>
          </p:spPr>
          <p:txBody>
            <a:bodyPr wrap="none" anchor="ctr"/>
            <a:lstStyle/>
            <a:p>
              <a:pPr defTabSz="914400" fontAlgn="base">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sp>
          <p:nvSpPr>
            <p:cNvPr id="22" name="Text Box 23"/>
            <p:cNvSpPr txBox="1">
              <a:spLocks noChangeArrowheads="1"/>
            </p:cNvSpPr>
            <p:nvPr/>
          </p:nvSpPr>
          <p:spPr bwMode="auto">
            <a:xfrm>
              <a:off x="5139128" y="758813"/>
              <a:ext cx="230864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defTabSz="914400" eaLnBrk="0" fontAlgn="base" hangingPunct="0">
                <a:spcBef>
                  <a:spcPct val="0"/>
                </a:spcBef>
                <a:spcAft>
                  <a:spcPct val="0"/>
                </a:spcAft>
                <a:defRPr/>
              </a:pPr>
              <a:r>
                <a:rPr lang="en-US" altLang="zh-CN" sz="1800" b="1" dirty="0">
                  <a:solidFill>
                    <a:srgbClr val="11576A"/>
                  </a:solidFill>
                  <a:latin typeface="微软雅黑" pitchFamily="34" charset="-122"/>
                  <a:ea typeface="微软雅黑" pitchFamily="34" charset="-122"/>
                </a:rPr>
                <a:t>3. </a:t>
              </a:r>
              <a:r>
                <a:rPr lang="zh-CN" altLang="en-US" sz="1800" b="1" dirty="0">
                  <a:solidFill>
                    <a:srgbClr val="11576A"/>
                  </a:solidFill>
                  <a:latin typeface="微软雅黑" pitchFamily="34" charset="-122"/>
                  <a:ea typeface="微软雅黑" pitchFamily="34" charset="-122"/>
                </a:rPr>
                <a:t>执行信号处理函数</a:t>
              </a:r>
              <a:endParaRPr lang="en-US" altLang="zh-CN" sz="1800" b="1" dirty="0">
                <a:solidFill>
                  <a:srgbClr val="11576A"/>
                </a:solidFill>
                <a:latin typeface="微软雅黑" pitchFamily="34" charset="-122"/>
                <a:ea typeface="微软雅黑" pitchFamily="34" charset="-122"/>
              </a:endParaRPr>
            </a:p>
          </p:txBody>
        </p:sp>
        <p:sp>
          <p:nvSpPr>
            <p:cNvPr id="23" name="Line 24"/>
            <p:cNvSpPr>
              <a:spLocks noChangeShapeType="1"/>
            </p:cNvSpPr>
            <p:nvPr/>
          </p:nvSpPr>
          <p:spPr bwMode="auto">
            <a:xfrm flipH="1">
              <a:off x="5330289" y="1078892"/>
              <a:ext cx="301410" cy="135569"/>
            </a:xfrm>
            <a:prstGeom prst="line">
              <a:avLst/>
            </a:prstGeom>
            <a:noFill/>
            <a:ln w="38100">
              <a:solidFill>
                <a:srgbClr val="005072"/>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grpSp>
      <p:grpSp>
        <p:nvGrpSpPr>
          <p:cNvPr id="4" name="组合 3"/>
          <p:cNvGrpSpPr/>
          <p:nvPr/>
        </p:nvGrpSpPr>
        <p:grpSpPr>
          <a:xfrm>
            <a:off x="2448759" y="2653472"/>
            <a:ext cx="2297045" cy="2468674"/>
            <a:chOff x="612748" y="1796222"/>
            <a:chExt cx="2297045" cy="2468674"/>
          </a:xfrm>
        </p:grpSpPr>
        <p:sp>
          <p:nvSpPr>
            <p:cNvPr id="19" name="Text Box 20"/>
            <p:cNvSpPr txBox="1">
              <a:spLocks noChangeArrowheads="1"/>
            </p:cNvSpPr>
            <p:nvPr/>
          </p:nvSpPr>
          <p:spPr bwMode="auto">
            <a:xfrm>
              <a:off x="1068427" y="3895564"/>
              <a:ext cx="1107996" cy="3693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800" b="1" dirty="0">
                  <a:solidFill>
                    <a:srgbClr val="11576A"/>
                  </a:solidFill>
                  <a:latin typeface="微软雅黑" pitchFamily="34" charset="-122"/>
                  <a:ea typeface="微软雅黑" pitchFamily="34" charset="-122"/>
                </a:rPr>
                <a:t>发送信号</a:t>
              </a:r>
              <a:endParaRPr lang="en-US" altLang="zh-CN" sz="1800" b="1" dirty="0">
                <a:solidFill>
                  <a:srgbClr val="11576A"/>
                </a:solidFill>
                <a:latin typeface="微软雅黑" pitchFamily="34" charset="-122"/>
                <a:ea typeface="微软雅黑" pitchFamily="34" charset="-122"/>
              </a:endParaRPr>
            </a:p>
          </p:txBody>
        </p:sp>
        <p:sp>
          <p:nvSpPr>
            <p:cNvPr id="20" name="Text Box 21"/>
            <p:cNvSpPr txBox="1">
              <a:spLocks noChangeArrowheads="1"/>
            </p:cNvSpPr>
            <p:nvPr/>
          </p:nvSpPr>
          <p:spPr bwMode="auto">
            <a:xfrm>
              <a:off x="612748" y="2075397"/>
              <a:ext cx="18742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1800" b="1" dirty="0">
                  <a:solidFill>
                    <a:srgbClr val="11576A"/>
                  </a:solidFill>
                  <a:latin typeface="微软雅黑" pitchFamily="34" charset="-122"/>
                  <a:ea typeface="微软雅黑" pitchFamily="34" charset="-122"/>
                </a:rPr>
                <a:t>2. </a:t>
              </a:r>
              <a:r>
                <a:rPr lang="zh-CN" altLang="en-US" sz="1800" b="1" dirty="0">
                  <a:solidFill>
                    <a:srgbClr val="11576A"/>
                  </a:solidFill>
                  <a:latin typeface="微软雅黑" pitchFamily="34" charset="-122"/>
                  <a:ea typeface="微软雅黑" pitchFamily="34" charset="-122"/>
                </a:rPr>
                <a:t>分发信号到进程的信号处理函数</a:t>
              </a:r>
              <a:endParaRPr lang="en-US" altLang="zh-CN" sz="1800" b="1" dirty="0">
                <a:solidFill>
                  <a:srgbClr val="11576A"/>
                </a:solidFill>
                <a:latin typeface="微软雅黑" pitchFamily="34" charset="-122"/>
                <a:ea typeface="微软雅黑" pitchFamily="34" charset="-122"/>
              </a:endParaRPr>
            </a:p>
          </p:txBody>
        </p:sp>
        <p:sp>
          <p:nvSpPr>
            <p:cNvPr id="24" name="Line 25"/>
            <p:cNvSpPr>
              <a:spLocks noChangeShapeType="1"/>
            </p:cNvSpPr>
            <p:nvPr/>
          </p:nvSpPr>
          <p:spPr bwMode="auto">
            <a:xfrm flipV="1">
              <a:off x="1423801" y="1796222"/>
              <a:ext cx="1485992" cy="2150674"/>
            </a:xfrm>
            <a:prstGeom prst="line">
              <a:avLst/>
            </a:prstGeom>
            <a:noFill/>
            <a:ln w="38100" cap="rnd">
              <a:solidFill>
                <a:srgbClr val="11576A"/>
              </a:solidFill>
              <a:prstDash val="sysDot"/>
              <a:round/>
              <a:headEnd/>
              <a:tailEnd type="triangle" w="med" len="med"/>
            </a:ln>
            <a:extLst>
              <a:ext uri="{909E8E84-426E-40dd-AFC4-6F175D3DCCD1}">
                <a14:hiddenFill xmlns="" xmlns:a14="http://schemas.microsoft.com/office/drawing/2010/main">
                  <a:noFill/>
                </a14:hiddenFill>
              </a:ext>
            </a:extLst>
          </p:spPr>
          <p:txBody>
            <a:bodyPr wrap="none" anchor="ctr"/>
            <a:lstStyle/>
            <a:p>
              <a:pPr defTabSz="914400" eaLnBrk="0" fontAlgn="base" hangingPunct="0">
                <a:spcBef>
                  <a:spcPct val="0"/>
                </a:spcBef>
                <a:spcAft>
                  <a:spcPct val="0"/>
                </a:spcAft>
                <a:defRPr/>
              </a:pPr>
              <a:endParaRPr lang="zh-CN" altLang="en-US" sz="2000">
                <a:solidFill>
                  <a:srgbClr val="11576A"/>
                </a:solidFill>
                <a:latin typeface="微软雅黑" pitchFamily="34" charset="-122"/>
                <a:ea typeface="微软雅黑" pitchFamily="34" charset="-122"/>
              </a:endParaRPr>
            </a:p>
          </p:txBody>
        </p:sp>
      </p:grpSp>
      <p:sp>
        <p:nvSpPr>
          <p:cNvPr id="6" name="标题 5">
            <a:extLst>
              <a:ext uri="{FF2B5EF4-FFF2-40B4-BE49-F238E27FC236}">
                <a16:creationId xmlns:a16="http://schemas.microsoft.com/office/drawing/2014/main" id="{FD9EAF26-8EC4-FF35-1A3D-445F21E70615}"/>
              </a:ext>
            </a:extLst>
          </p:cNvPr>
          <p:cNvSpPr>
            <a:spLocks noGrp="1"/>
          </p:cNvSpPr>
          <p:nvPr>
            <p:ph type="title"/>
          </p:nvPr>
        </p:nvSpPr>
        <p:spPr/>
        <p:txBody>
          <a:bodyPr>
            <a:normAutofit/>
          </a:bodyPr>
          <a:lstStyle/>
          <a:p>
            <a:r>
              <a:rPr lang="zh-CN" altLang="en-US" dirty="0"/>
              <a:t>信号的实现</a:t>
            </a:r>
          </a:p>
        </p:txBody>
      </p:sp>
      <p:sp>
        <p:nvSpPr>
          <p:cNvPr id="28" name="灯片编号占位符 27">
            <a:extLst>
              <a:ext uri="{FF2B5EF4-FFF2-40B4-BE49-F238E27FC236}">
                <a16:creationId xmlns:a16="http://schemas.microsoft.com/office/drawing/2014/main" id="{D3251C74-FF45-5DB9-B581-EEC569F04A50}"/>
              </a:ext>
            </a:extLst>
          </p:cNvPr>
          <p:cNvSpPr>
            <a:spLocks noGrp="1"/>
          </p:cNvSpPr>
          <p:nvPr>
            <p:ph type="sldNum" sz="quarter" idx="12"/>
          </p:nvPr>
        </p:nvSpPr>
        <p:spPr/>
        <p:txBody>
          <a:bodyPr/>
          <a:lstStyle/>
          <a:p>
            <a:pPr>
              <a:defRPr/>
            </a:pPr>
            <a:fld id="{3884BE4A-665D-4750-B82A-97CE17AE2019}" type="slidenum">
              <a:rPr lang="en-US" altLang="ko-KR" smtClean="0"/>
              <a:pPr>
                <a:defRPr/>
              </a:pPr>
              <a:t>51</a:t>
            </a:fld>
            <a:endParaRPr lang="en-US" altLang="ko-KR" dirty="0"/>
          </a:p>
        </p:txBody>
      </p:sp>
    </p:spTree>
    <p:extLst>
      <p:ext uri="{BB962C8B-B14F-4D97-AF65-F5344CB8AC3E}">
        <p14:creationId xmlns:p14="http://schemas.microsoft.com/office/powerpoint/2010/main" val="14528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a:xfrm>
            <a:off x="2498788" y="1753081"/>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stdio.h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main</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signal(SIGINT,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signal(SIGQUIT,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quitproc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(“ctrl-c disabled use ctrl-\\ to quit\n”);</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for(;;);</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endParaRPr lang="zh-CN"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 name="标题 1">
            <a:extLst>
              <a:ext uri="{FF2B5EF4-FFF2-40B4-BE49-F238E27FC236}">
                <a16:creationId xmlns:a16="http://schemas.microsoft.com/office/drawing/2014/main" id="{D24553A0-6258-80FA-17FA-DA5485597FAD}"/>
              </a:ext>
            </a:extLst>
          </p:cNvPr>
          <p:cNvSpPr>
            <a:spLocks noGrp="1"/>
          </p:cNvSpPr>
          <p:nvPr>
            <p:ph type="title"/>
          </p:nvPr>
        </p:nvSpPr>
        <p:spPr/>
        <p:txBody>
          <a:bodyPr>
            <a:normAutofit/>
          </a:bodyPr>
          <a:lstStyle/>
          <a:p>
            <a:r>
              <a:rPr lang="zh-CN" altLang="en-US" dirty="0"/>
              <a:t>信号使用示例</a:t>
            </a:r>
          </a:p>
        </p:txBody>
      </p:sp>
      <p:sp>
        <p:nvSpPr>
          <p:cNvPr id="4" name="灯片编号占位符 3">
            <a:extLst>
              <a:ext uri="{FF2B5EF4-FFF2-40B4-BE49-F238E27FC236}">
                <a16:creationId xmlns:a16="http://schemas.microsoft.com/office/drawing/2014/main" id="{8F0247AC-57D0-09EC-592C-C344476F3444}"/>
              </a:ext>
            </a:extLst>
          </p:cNvPr>
          <p:cNvSpPr>
            <a:spLocks noGrp="1"/>
          </p:cNvSpPr>
          <p:nvPr>
            <p:ph type="sldNum" sz="quarter" idx="12"/>
          </p:nvPr>
        </p:nvSpPr>
        <p:spPr/>
        <p:txBody>
          <a:bodyPr/>
          <a:lstStyle/>
          <a:p>
            <a:pPr>
              <a:defRPr/>
            </a:pPr>
            <a:fld id="{3884BE4A-665D-4750-B82A-97CE17AE2019}" type="slidenum">
              <a:rPr lang="en-US" altLang="ko-KR" smtClean="0"/>
              <a:pPr>
                <a:defRPr/>
              </a:pPr>
              <a:t>52</a:t>
            </a:fld>
            <a:endParaRPr lang="en-US" altLang="ko-KR" dirty="0"/>
          </a:p>
        </p:txBody>
      </p:sp>
    </p:spTree>
    <p:extLst>
      <p:ext uri="{BB962C8B-B14F-4D97-AF65-F5344CB8AC3E}">
        <p14:creationId xmlns:p14="http://schemas.microsoft.com/office/powerpoint/2010/main" val="40464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a:xfrm>
            <a:off x="2495600" y="1746505"/>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stdio.h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void </a:t>
            </a:r>
            <a:r>
              <a:rPr lang="en-US" altLang="en-US" sz="1300" b="1"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signal(SIGINT,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NOTE some versions of UNIX will reset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signal to default after each call. So for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portability reset signal each time */</a:t>
            </a:r>
          </a:p>
          <a:p>
            <a:pPr marL="342900" indent="-342900" defTabSz="914400">
              <a:lnSpc>
                <a:spcPct val="60000"/>
              </a:lnSpc>
              <a:spcBef>
                <a:spcPct val="20000"/>
              </a:spcBef>
              <a:defRPr/>
            </a:pPr>
            <a:endParaRPr lang="zh-CN"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(“you have pressed ctrl-c - disabled \n”);</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endPar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main</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signal(SIGINT,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signal(SIGQUIT,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quitproc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(“ctrl-c disabled use ctrl-\\ to quit\n”);</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for(;;);</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endParaRPr lang="zh-CN"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 name="标题 1">
            <a:extLst>
              <a:ext uri="{FF2B5EF4-FFF2-40B4-BE49-F238E27FC236}">
                <a16:creationId xmlns:a16="http://schemas.microsoft.com/office/drawing/2014/main" id="{A032D472-695B-1097-237F-800A25B2F139}"/>
              </a:ext>
            </a:extLst>
          </p:cNvPr>
          <p:cNvSpPr>
            <a:spLocks noGrp="1"/>
          </p:cNvSpPr>
          <p:nvPr>
            <p:ph type="title"/>
          </p:nvPr>
        </p:nvSpPr>
        <p:spPr/>
        <p:txBody>
          <a:bodyPr>
            <a:normAutofit/>
          </a:bodyPr>
          <a:lstStyle/>
          <a:p>
            <a:r>
              <a:rPr lang="zh-CN" altLang="en-US" dirty="0"/>
              <a:t>信号使用示例</a:t>
            </a:r>
          </a:p>
        </p:txBody>
      </p:sp>
      <p:sp>
        <p:nvSpPr>
          <p:cNvPr id="4" name="灯片编号占位符 3">
            <a:extLst>
              <a:ext uri="{FF2B5EF4-FFF2-40B4-BE49-F238E27FC236}">
                <a16:creationId xmlns:a16="http://schemas.microsoft.com/office/drawing/2014/main" id="{02300F01-1B1C-35A3-95C6-096A888165A7}"/>
              </a:ext>
            </a:extLst>
          </p:cNvPr>
          <p:cNvSpPr>
            <a:spLocks noGrp="1"/>
          </p:cNvSpPr>
          <p:nvPr>
            <p:ph type="sldNum" sz="quarter" idx="12"/>
          </p:nvPr>
        </p:nvSpPr>
        <p:spPr/>
        <p:txBody>
          <a:bodyPr/>
          <a:lstStyle/>
          <a:p>
            <a:pPr>
              <a:defRPr/>
            </a:pPr>
            <a:fld id="{3884BE4A-665D-4750-B82A-97CE17AE2019}" type="slidenum">
              <a:rPr lang="en-US" altLang="ko-KR" smtClean="0"/>
              <a:pPr>
                <a:defRPr/>
              </a:pPr>
              <a:t>53</a:t>
            </a:fld>
            <a:endParaRPr lang="en-US" altLang="ko-KR" dirty="0"/>
          </a:p>
        </p:txBody>
      </p:sp>
    </p:spTree>
    <p:extLst>
      <p:ext uri="{BB962C8B-B14F-4D97-AF65-F5344CB8AC3E}">
        <p14:creationId xmlns:p14="http://schemas.microsoft.com/office/powerpoint/2010/main" val="1142601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txBox="1">
            <a:spLocks noChangeArrowheads="1"/>
          </p:cNvSpPr>
          <p:nvPr/>
        </p:nvSpPr>
        <p:spPr>
          <a:xfrm>
            <a:off x="2498792" y="1746504"/>
            <a:ext cx="7200800" cy="3995930"/>
          </a:xfrm>
          <a:prstGeom prst="rect">
            <a:avLst/>
          </a:prstGeom>
          <a:gradFill>
            <a:gsLst>
              <a:gs pos="0">
                <a:srgbClr val="FFFF00">
                  <a:tint val="66000"/>
                  <a:satMod val="160000"/>
                </a:srgbClr>
              </a:gs>
              <a:gs pos="50000">
                <a:srgbClr val="FFFF00">
                  <a:tint val="44500"/>
                  <a:satMod val="160000"/>
                </a:srgbClr>
              </a:gs>
              <a:gs pos="100000">
                <a:srgbClr val="FFFF00">
                  <a:tint val="23500"/>
                  <a:satMod val="160000"/>
                </a:srgbClr>
              </a:gs>
            </a:gsLst>
            <a:lin ang="16200000" scaled="1"/>
          </a:gradFill>
          <a:ln w="19050">
            <a:solidFill>
              <a:schemeClr val="tx1"/>
            </a:solidFill>
          </a:ln>
        </p:spPr>
        <p:txBody>
          <a:bodyPr/>
          <a:lstStyle/>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stdio.h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#include &lt;</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signal.h</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&gt;</a:t>
            </a: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void </a:t>
            </a:r>
            <a:r>
              <a:rPr lang="en-US" altLang="en-US" sz="1300" b="1"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signal(SIGINT,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NOTE some versions of UNIX will reset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signal to default after each call. So for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portability reset signal each time */</a:t>
            </a:r>
          </a:p>
          <a:p>
            <a:pPr marL="342900" indent="-342900" defTabSz="914400">
              <a:lnSpc>
                <a:spcPct val="60000"/>
              </a:lnSpc>
              <a:spcBef>
                <a:spcPct val="20000"/>
              </a:spcBef>
              <a:defRPr/>
            </a:pPr>
            <a:endParaRPr lang="zh-CN"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(“you have pressed ctrl-c - disabled \n”);</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void </a:t>
            </a:r>
            <a:r>
              <a:rPr lang="en-US" altLang="en-US" sz="1300" b="1"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quitproc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(“ctrl-\\ pressed to quit\n”);   /* this is “ctrl” &amp; “\”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exit(0); /* normal exit status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main</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signal(SIGINT,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signal(SIGQUIT,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quitproc</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 DEFAULT ACTION: term */</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en-US" sz="1300" b="1" dirty="0" err="1">
                <a:solidFill>
                  <a:srgbClr val="000000"/>
                </a:solidFill>
                <a:latin typeface="Courier New" panose="02070309020205020404" pitchFamily="49" charset="0"/>
                <a:ea typeface="微软雅黑" panose="020B0503020204020204" pitchFamily="34" charset="-122"/>
                <a:cs typeface="Courier New" panose="02070309020205020404" pitchFamily="49" charset="0"/>
              </a:rPr>
              <a:t>printf</a:t>
            </a: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(“ctrl-c disabled use ctrl-\\ to quit\n”);</a:t>
            </a:r>
          </a:p>
          <a:p>
            <a:pPr marL="342900" indent="-342900" defTabSz="914400">
              <a:lnSpc>
                <a:spcPct val="60000"/>
              </a:lnSpc>
              <a:spcBef>
                <a:spcPct val="20000"/>
              </a:spcBef>
              <a:defRPr/>
            </a:pPr>
            <a:endPar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	for(;;);</a:t>
            </a:r>
          </a:p>
          <a:p>
            <a:pPr marL="342900" indent="-342900" defTabSz="914400">
              <a:lnSpc>
                <a:spcPct val="60000"/>
              </a:lnSpc>
              <a:spcBef>
                <a:spcPct val="20000"/>
              </a:spcBef>
              <a:defRPr/>
            </a:pPr>
            <a:r>
              <a:rPr lang="en-US"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rPr>
              <a:t>}</a:t>
            </a:r>
            <a:endParaRPr lang="zh-CN" altLang="en-US" sz="1300" b="1"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2" name="标题 1">
            <a:extLst>
              <a:ext uri="{FF2B5EF4-FFF2-40B4-BE49-F238E27FC236}">
                <a16:creationId xmlns:a16="http://schemas.microsoft.com/office/drawing/2014/main" id="{0DD7D8C8-13D1-7F56-EA8B-628C0D4CF924}"/>
              </a:ext>
            </a:extLst>
          </p:cNvPr>
          <p:cNvSpPr>
            <a:spLocks noGrp="1"/>
          </p:cNvSpPr>
          <p:nvPr>
            <p:ph type="title"/>
          </p:nvPr>
        </p:nvSpPr>
        <p:spPr/>
        <p:txBody>
          <a:bodyPr>
            <a:normAutofit/>
          </a:bodyPr>
          <a:lstStyle/>
          <a:p>
            <a:r>
              <a:rPr lang="zh-CN" altLang="en-US" dirty="0"/>
              <a:t>信号使用示例</a:t>
            </a:r>
          </a:p>
        </p:txBody>
      </p:sp>
      <p:sp>
        <p:nvSpPr>
          <p:cNvPr id="4" name="灯片编号占位符 3">
            <a:extLst>
              <a:ext uri="{FF2B5EF4-FFF2-40B4-BE49-F238E27FC236}">
                <a16:creationId xmlns:a16="http://schemas.microsoft.com/office/drawing/2014/main" id="{77B7254F-C63D-F19D-02B4-064CB5CB1E46}"/>
              </a:ext>
            </a:extLst>
          </p:cNvPr>
          <p:cNvSpPr>
            <a:spLocks noGrp="1"/>
          </p:cNvSpPr>
          <p:nvPr>
            <p:ph type="sldNum" sz="quarter" idx="12"/>
          </p:nvPr>
        </p:nvSpPr>
        <p:spPr/>
        <p:txBody>
          <a:bodyPr/>
          <a:lstStyle/>
          <a:p>
            <a:pPr>
              <a:defRPr/>
            </a:pPr>
            <a:fld id="{3884BE4A-665D-4750-B82A-97CE17AE2019}" type="slidenum">
              <a:rPr lang="en-US" altLang="ko-KR" smtClean="0"/>
              <a:pPr>
                <a:defRPr/>
              </a:pPr>
              <a:t>54</a:t>
            </a:fld>
            <a:endParaRPr lang="en-US" altLang="ko-KR" dirty="0"/>
          </a:p>
        </p:txBody>
      </p:sp>
      <p:sp>
        <p:nvSpPr>
          <p:cNvPr id="3" name="文本框 2">
            <a:extLst>
              <a:ext uri="{FF2B5EF4-FFF2-40B4-BE49-F238E27FC236}">
                <a16:creationId xmlns:a16="http://schemas.microsoft.com/office/drawing/2014/main" id="{92B3C36C-1A9F-4FDF-A238-F76E2E45073F}"/>
              </a:ext>
            </a:extLst>
          </p:cNvPr>
          <p:cNvSpPr txBox="1"/>
          <p:nvPr/>
        </p:nvSpPr>
        <p:spPr>
          <a:xfrm>
            <a:off x="9973733" y="4783667"/>
            <a:ext cx="1998134" cy="1200329"/>
          </a:xfrm>
          <a:prstGeom prst="rect">
            <a:avLst/>
          </a:prstGeom>
          <a:noFill/>
        </p:spPr>
        <p:txBody>
          <a:bodyPr wrap="square" rtlCol="0">
            <a:spAutoFit/>
          </a:bodyPr>
          <a:lstStyle/>
          <a:p>
            <a:r>
              <a:rPr lang="zh-CN" altLang="en-US" dirty="0"/>
              <a:t>提问：既然</a:t>
            </a:r>
            <a:r>
              <a:rPr lang="en-US" altLang="zh-CN" dirty="0"/>
              <a:t>main</a:t>
            </a:r>
            <a:r>
              <a:rPr lang="zh-CN" altLang="en-US" dirty="0"/>
              <a:t>函数中只有一个死循环，在什么时机响应信号呢？</a:t>
            </a:r>
          </a:p>
        </p:txBody>
      </p:sp>
    </p:spTree>
    <p:extLst>
      <p:ext uri="{BB962C8B-B14F-4D97-AF65-F5344CB8AC3E}">
        <p14:creationId xmlns:p14="http://schemas.microsoft.com/office/powerpoint/2010/main" val="150552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70640" y="38551"/>
            <a:ext cx="2491077" cy="611265"/>
          </a:xfrm>
          <a:prstGeom prst="rect">
            <a:avLst/>
          </a:prstGeom>
        </p:spPr>
      </p:pic>
      <p:sp>
        <p:nvSpPr>
          <p:cNvPr id="6" name="矩形 5"/>
          <p:cNvSpPr/>
          <p:nvPr/>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712355"/>
              </a:solidFill>
              <a:effectLst/>
              <a:uLnTx/>
              <a:uFillTx/>
              <a:latin typeface="等线"/>
              <a:ea typeface="等线" panose="02010600030101010101" pitchFamily="2" charset="-122"/>
              <a:cs typeface="+mn-cs"/>
            </a:endParaRPr>
          </a:p>
        </p:txBody>
      </p:sp>
      <p:sp>
        <p:nvSpPr>
          <p:cNvPr id="8" name="矩形 7"/>
          <p:cNvSpPr/>
          <p:nvPr/>
        </p:nvSpPr>
        <p:spPr>
          <a:xfrm>
            <a:off x="-89647" y="9528"/>
            <a:ext cx="12366811"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信号的原理</a:t>
            </a:r>
          </a:p>
        </p:txBody>
      </p:sp>
      <p:sp>
        <p:nvSpPr>
          <p:cNvPr id="10" name="灯片编号占位符 9"/>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68AD4E-5105-4F1B-8C66-A07DA4A33142}"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grpSp>
        <p:nvGrpSpPr>
          <p:cNvPr id="22" name="组合 21"/>
          <p:cNvGrpSpPr/>
          <p:nvPr/>
        </p:nvGrpSpPr>
        <p:grpSpPr>
          <a:xfrm>
            <a:off x="342900" y="4481"/>
            <a:ext cx="2454049" cy="707419"/>
            <a:chOff x="4007938" y="0"/>
            <a:chExt cx="2454049" cy="707419"/>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t="43861"/>
            <a:stretch>
              <a:fillRect/>
            </a:stretch>
          </p:blipFill>
          <p:spPr>
            <a:xfrm>
              <a:off x="4921077" y="0"/>
              <a:ext cx="1540910" cy="688369"/>
            </a:xfrm>
            <a:prstGeom prst="rect">
              <a:avLst/>
            </a:prstGeom>
          </p:spPr>
        </p:pic>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29219" b="60264"/>
            <a:stretch>
              <a:fillRect/>
            </a:stretch>
          </p:blipFill>
          <p:spPr>
            <a:xfrm>
              <a:off x="4007938" y="19050"/>
              <a:ext cx="1540910" cy="688369"/>
            </a:xfrm>
            <a:prstGeom prst="rect">
              <a:avLst/>
            </a:prstGeom>
          </p:spPr>
        </p:pic>
      </p:grpSp>
      <p:sp>
        <p:nvSpPr>
          <p:cNvPr id="2" name="文本框 1">
            <a:extLst>
              <a:ext uri="{FF2B5EF4-FFF2-40B4-BE49-F238E27FC236}">
                <a16:creationId xmlns:a16="http://schemas.microsoft.com/office/drawing/2014/main" id="{15A2FDFF-469D-42DD-A8E6-ACB679AA3FB0}"/>
              </a:ext>
            </a:extLst>
          </p:cNvPr>
          <p:cNvSpPr txBox="1"/>
          <p:nvPr/>
        </p:nvSpPr>
        <p:spPr>
          <a:xfrm>
            <a:off x="924910" y="1019503"/>
            <a:ext cx="564579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原理分析：中断 </a:t>
            </a:r>
            <a:r>
              <a:rPr kumimoji="0" lang="en-US" altLang="zh-CN"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vs </a:t>
            </a:r>
            <a:r>
              <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信号</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2050" name="Picture 2">
            <a:extLst>
              <a:ext uri="{FF2B5EF4-FFF2-40B4-BE49-F238E27FC236}">
                <a16:creationId xmlns:a16="http://schemas.microsoft.com/office/drawing/2014/main" id="{468165FA-ECCE-4779-B2D2-B46AAB3E1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651" y="1614788"/>
            <a:ext cx="8472586" cy="474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39955"/>
      </p:ext>
    </p:extLst>
  </p:cSld>
  <p:clrMapOvr>
    <a:masterClrMapping/>
  </p:clrMapOvr>
  <mc:AlternateContent xmlns:mc="http://schemas.openxmlformats.org/markup-compatibility/2006" xmlns:p14="http://schemas.microsoft.com/office/powerpoint/2010/main">
    <mc:Choice Requires="p14">
      <p:transition spd="slow" p14:dur="2000" advTm="72820"/>
    </mc:Choice>
    <mc:Fallback xmlns="">
      <p:transition spd="slow" advTm="7282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1401" y="1622898"/>
            <a:ext cx="5167267" cy="428628"/>
            <a:chOff x="844893" y="1000114"/>
            <a:chExt cx="5167267" cy="428628"/>
          </a:xfrm>
        </p:grpSpPr>
        <p:sp>
          <p:nvSpPr>
            <p:cNvPr id="9" name="内容占位符 2"/>
            <p:cNvSpPr txBox="1">
              <a:spLocks/>
            </p:cNvSpPr>
            <p:nvPr/>
          </p:nvSpPr>
          <p:spPr>
            <a:xfrm>
              <a:off x="1142976" y="1000114"/>
              <a:ext cx="486918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0"/>
                </a:spcBef>
                <a:spcAft>
                  <a:spcPct val="0"/>
                </a:spcAft>
                <a:defRPr/>
              </a:pPr>
              <a:r>
                <a:rPr lang="zh-CN" altLang="en-US" dirty="0"/>
                <a:t>进程间基于</a:t>
              </a:r>
              <a:r>
                <a:rPr lang="zh-CN" altLang="en-US"/>
                <a:t>内存文件的</a:t>
              </a:r>
              <a:r>
                <a:rPr lang="zh-CN" altLang="en-US" dirty="0"/>
                <a:t>通信机制</a:t>
              </a:r>
              <a:endParaRPr lang="en-US" altLang="zh-CN" dirty="0"/>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691401" y="2629300"/>
            <a:ext cx="5870247" cy="714380"/>
            <a:chOff x="844893" y="2006516"/>
            <a:chExt cx="5870247" cy="714380"/>
          </a:xfrm>
        </p:grpSpPr>
        <p:sp>
          <p:nvSpPr>
            <p:cNvPr id="23" name="内容占位符 2"/>
            <p:cNvSpPr txBox="1">
              <a:spLocks/>
            </p:cNvSpPr>
            <p:nvPr/>
          </p:nvSpPr>
          <p:spPr>
            <a:xfrm>
              <a:off x="1142976" y="2006516"/>
              <a:ext cx="5572164" cy="71438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进程不知道（或不关心！）的另一端</a:t>
              </a:r>
              <a:endParaRPr lang="en-US" altLang="zh-CN" dirty="0"/>
            </a:p>
            <a:p>
              <a:pPr marL="0" indent="0" defTabSz="914400" eaLnBrk="0" fontAlgn="base" hangingPunct="0">
                <a:spcBef>
                  <a:spcPct val="20000"/>
                </a:spcBef>
                <a:spcAft>
                  <a:spcPct val="0"/>
                </a:spcAft>
                <a:defRPr/>
              </a:pPr>
              <a:r>
                <a:rPr lang="zh-CN" altLang="en-US" dirty="0"/>
                <a:t>   </a:t>
              </a:r>
            </a:p>
          </p:txBody>
        </p:sp>
        <p:sp>
          <p:nvSpPr>
            <p:cNvPr id="24" name="TextBox 23"/>
            <p:cNvSpPr txBox="1"/>
            <p:nvPr/>
          </p:nvSpPr>
          <p:spPr>
            <a:xfrm>
              <a:off x="844893" y="2006516"/>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108928" y="1995027"/>
            <a:ext cx="5595594" cy="540114"/>
            <a:chOff x="1262422" y="1345931"/>
            <a:chExt cx="5595594" cy="540114"/>
          </a:xfrm>
        </p:grpSpPr>
        <p:sp>
          <p:nvSpPr>
            <p:cNvPr id="27" name="内容占位符 2"/>
            <p:cNvSpPr txBox="1">
              <a:spLocks/>
            </p:cNvSpPr>
            <p:nvPr/>
          </p:nvSpPr>
          <p:spPr>
            <a:xfrm>
              <a:off x="1394985" y="1345931"/>
              <a:ext cx="5463031"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子进程从父进程继承文件描述符</a:t>
              </a:r>
              <a:endParaRPr lang="en-US" altLang="zh-CN" dirty="0"/>
            </a:p>
            <a:p>
              <a:pPr marL="0" lvl="1" indent="0" defTabSz="914400" eaLnBrk="0" fontAlgn="base" hangingPunct="0">
                <a:lnSpc>
                  <a:spcPct val="90000"/>
                </a:lnSpc>
                <a:spcBef>
                  <a:spcPct val="0"/>
                </a:spcBef>
                <a:spcAft>
                  <a:spcPct val="0"/>
                </a:spcAft>
                <a:defRPr/>
              </a:pPr>
              <a:r>
                <a:rPr lang="zh-CN" altLang="en-US" dirty="0"/>
                <a:t>缺省文件描述符：</a:t>
              </a:r>
              <a:r>
                <a:rPr lang="en-US" altLang="zh-CN" dirty="0"/>
                <a:t>0 </a:t>
              </a:r>
              <a:r>
                <a:rPr lang="en-US" altLang="zh-CN" dirty="0" err="1"/>
                <a:t>stdin</a:t>
              </a:r>
              <a:r>
                <a:rPr lang="en-US" altLang="zh-CN" dirty="0"/>
                <a:t>, 1 </a:t>
              </a:r>
              <a:r>
                <a:rPr lang="en-US" altLang="zh-CN" dirty="0" err="1"/>
                <a:t>stdout</a:t>
              </a:r>
              <a:r>
                <a:rPr lang="en-US" altLang="zh-CN" dirty="0"/>
                <a:t>, 2 </a:t>
              </a:r>
              <a:r>
                <a:rPr lang="en-US" altLang="zh-CN" dirty="0" err="1"/>
                <a:t>stderr</a:t>
              </a:r>
              <a:endParaRPr lang="zh-CN" altLang="en-US" dirty="0"/>
            </a:p>
          </p:txBody>
        </p:sp>
        <p:pic>
          <p:nvPicPr>
            <p:cNvPr id="28" name="图片 27" descr="小点1.png"/>
            <p:cNvPicPr>
              <a:picLocks noChangeAspect="1"/>
            </p:cNvPicPr>
            <p:nvPr/>
          </p:nvPicPr>
          <p:blipFill>
            <a:blip r:embed="rId2" cstate="print"/>
            <a:stretch>
              <a:fillRect/>
            </a:stretch>
          </p:blipFill>
          <p:spPr>
            <a:xfrm>
              <a:off x="1262422" y="1442702"/>
              <a:ext cx="151066" cy="148997"/>
            </a:xfrm>
            <a:prstGeom prst="rect">
              <a:avLst/>
            </a:prstGeom>
            <a:effectLst/>
          </p:spPr>
        </p:pic>
        <p:pic>
          <p:nvPicPr>
            <p:cNvPr id="14" name="图片 13" descr="小点1.png"/>
            <p:cNvPicPr>
              <a:picLocks noChangeAspect="1"/>
            </p:cNvPicPr>
            <p:nvPr/>
          </p:nvPicPr>
          <p:blipFill>
            <a:blip r:embed="rId2" cstate="print"/>
            <a:stretch>
              <a:fillRect/>
            </a:stretch>
          </p:blipFill>
          <p:spPr>
            <a:xfrm>
              <a:off x="1266507" y="1737048"/>
              <a:ext cx="151066" cy="148997"/>
            </a:xfrm>
            <a:prstGeom prst="rect">
              <a:avLst/>
            </a:prstGeom>
            <a:effectLst/>
          </p:spPr>
        </p:pic>
      </p:grpSp>
      <p:grpSp>
        <p:nvGrpSpPr>
          <p:cNvPr id="6" name="组合 5"/>
          <p:cNvGrpSpPr/>
          <p:nvPr/>
        </p:nvGrpSpPr>
        <p:grpSpPr>
          <a:xfrm>
            <a:off x="1106782" y="3003119"/>
            <a:ext cx="4175820" cy="714380"/>
            <a:chOff x="1260276" y="2380335"/>
            <a:chExt cx="4175820" cy="714380"/>
          </a:xfrm>
        </p:grpSpPr>
        <p:pic>
          <p:nvPicPr>
            <p:cNvPr id="10" name="图片 9" descr="小点1.png"/>
            <p:cNvPicPr>
              <a:picLocks noChangeAspect="1"/>
            </p:cNvPicPr>
            <p:nvPr/>
          </p:nvPicPr>
          <p:blipFill>
            <a:blip r:embed="rId2" cstate="print"/>
            <a:stretch>
              <a:fillRect/>
            </a:stretch>
          </p:blipFill>
          <p:spPr>
            <a:xfrm>
              <a:off x="1260276" y="2486973"/>
              <a:ext cx="151066" cy="148997"/>
            </a:xfrm>
            <a:prstGeom prst="rect">
              <a:avLst/>
            </a:prstGeom>
            <a:effectLst/>
          </p:spPr>
        </p:pic>
        <p:pic>
          <p:nvPicPr>
            <p:cNvPr id="11" name="图片 10" descr="小点1.png"/>
            <p:cNvPicPr>
              <a:picLocks noChangeAspect="1"/>
            </p:cNvPicPr>
            <p:nvPr/>
          </p:nvPicPr>
          <p:blipFill>
            <a:blip r:embed="rId2" cstate="print"/>
            <a:stretch>
              <a:fillRect/>
            </a:stretch>
          </p:blipFill>
          <p:spPr>
            <a:xfrm>
              <a:off x="1264361" y="2797874"/>
              <a:ext cx="151066" cy="148997"/>
            </a:xfrm>
            <a:prstGeom prst="rect">
              <a:avLst/>
            </a:prstGeom>
            <a:effectLst/>
          </p:spPr>
        </p:pic>
        <p:sp>
          <p:nvSpPr>
            <p:cNvPr id="15" name="内容占位符 2"/>
            <p:cNvSpPr txBox="1">
              <a:spLocks/>
            </p:cNvSpPr>
            <p:nvPr/>
          </p:nvSpPr>
          <p:spPr>
            <a:xfrm>
              <a:off x="1387048" y="2380335"/>
              <a:ext cx="4049048" cy="71438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可能从键盘、文件、程序读取</a:t>
              </a:r>
              <a:br>
                <a:rPr lang="en-US" altLang="zh-CN" dirty="0"/>
              </a:br>
              <a:r>
                <a:rPr lang="zh-CN" altLang="en-US" dirty="0"/>
                <a:t>可能写入到终端、文件、程序</a:t>
              </a:r>
            </a:p>
          </p:txBody>
        </p:sp>
      </p:grpSp>
      <p:sp>
        <p:nvSpPr>
          <p:cNvPr id="4" name="标题 3">
            <a:extLst>
              <a:ext uri="{FF2B5EF4-FFF2-40B4-BE49-F238E27FC236}">
                <a16:creationId xmlns:a16="http://schemas.microsoft.com/office/drawing/2014/main" id="{E96ADD79-0ED6-55B7-E241-5F205BFA0482}"/>
              </a:ext>
            </a:extLst>
          </p:cNvPr>
          <p:cNvSpPr>
            <a:spLocks noGrp="1"/>
          </p:cNvSpPr>
          <p:nvPr>
            <p:ph type="title"/>
          </p:nvPr>
        </p:nvSpPr>
        <p:spPr/>
        <p:txBody>
          <a:bodyPr>
            <a:normAutofit/>
          </a:bodyPr>
          <a:lstStyle/>
          <a:p>
            <a:r>
              <a:rPr lang="zh-CN" altLang="en-US" dirty="0"/>
              <a:t>管道</a:t>
            </a:r>
            <a:r>
              <a:rPr lang="en-US" altLang="zh-CN" dirty="0"/>
              <a:t>(pipe)</a:t>
            </a:r>
            <a:endParaRPr lang="zh-CN" altLang="en-US" dirty="0"/>
          </a:p>
        </p:txBody>
      </p:sp>
      <p:sp>
        <p:nvSpPr>
          <p:cNvPr id="13" name="灯片编号占位符 12">
            <a:extLst>
              <a:ext uri="{FF2B5EF4-FFF2-40B4-BE49-F238E27FC236}">
                <a16:creationId xmlns:a16="http://schemas.microsoft.com/office/drawing/2014/main" id="{94D9A40E-401A-D38E-BF21-872AB3D9C408}"/>
              </a:ext>
            </a:extLst>
          </p:cNvPr>
          <p:cNvSpPr>
            <a:spLocks noGrp="1"/>
          </p:cNvSpPr>
          <p:nvPr>
            <p:ph type="sldNum" sz="quarter" idx="12"/>
          </p:nvPr>
        </p:nvSpPr>
        <p:spPr/>
        <p:txBody>
          <a:bodyPr/>
          <a:lstStyle/>
          <a:p>
            <a:pPr>
              <a:defRPr/>
            </a:pPr>
            <a:fld id="{3884BE4A-665D-4750-B82A-97CE17AE2019}" type="slidenum">
              <a:rPr lang="en-US" altLang="ko-KR" smtClean="0"/>
              <a:pPr>
                <a:defRPr/>
              </a:pPr>
              <a:t>56</a:t>
            </a:fld>
            <a:endParaRPr lang="en-US" altLang="ko-KR" dirty="0"/>
          </a:p>
        </p:txBody>
      </p:sp>
    </p:spTree>
    <p:extLst>
      <p:ext uri="{BB962C8B-B14F-4D97-AF65-F5344CB8AC3E}">
        <p14:creationId xmlns:p14="http://schemas.microsoft.com/office/powerpoint/2010/main" val="96749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7182" y="1625078"/>
            <a:ext cx="4610537" cy="673163"/>
            <a:chOff x="669633" y="1106499"/>
            <a:chExt cx="4610537" cy="673163"/>
          </a:xfrm>
        </p:grpSpPr>
        <p:sp>
          <p:nvSpPr>
            <p:cNvPr id="58" name="内容占位符 2"/>
            <p:cNvSpPr txBox="1">
              <a:spLocks/>
            </p:cNvSpPr>
            <p:nvPr/>
          </p:nvSpPr>
          <p:spPr>
            <a:xfrm>
              <a:off x="960147" y="1131957"/>
              <a:ext cx="432002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读管道：</a:t>
              </a:r>
              <a:r>
                <a:rPr lang="en-US" altLang="zh-CN" dirty="0"/>
                <a:t>read(</a:t>
              </a:r>
              <a:r>
                <a:rPr lang="en-US" altLang="zh-CN" dirty="0" err="1"/>
                <a:t>fd</a:t>
              </a:r>
              <a:r>
                <a:rPr lang="en-US" altLang="zh-CN" dirty="0"/>
                <a:t>, buffer, </a:t>
              </a:r>
              <a:r>
                <a:rPr lang="en-US" altLang="zh-CN" dirty="0" err="1"/>
                <a:t>nbytes</a:t>
              </a:r>
              <a:r>
                <a:rPr lang="en-US" altLang="zh-CN" dirty="0"/>
                <a:t>)</a:t>
              </a:r>
              <a:endParaRPr lang="zh-CN" altLang="en-US" dirty="0"/>
            </a:p>
          </p:txBody>
        </p:sp>
        <p:sp>
          <p:nvSpPr>
            <p:cNvPr id="60" name="内容占位符 2"/>
            <p:cNvSpPr txBox="1">
              <a:spLocks/>
            </p:cNvSpPr>
            <p:nvPr/>
          </p:nvSpPr>
          <p:spPr>
            <a:xfrm>
              <a:off x="1245899" y="1405010"/>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err="1"/>
                <a:t>scanf</a:t>
              </a:r>
              <a:r>
                <a:rPr lang="en-US" altLang="zh-CN" dirty="0"/>
                <a:t>()</a:t>
              </a:r>
              <a:r>
                <a:rPr lang="zh-CN" altLang="en-US" dirty="0"/>
                <a:t>是基于它实现的</a:t>
              </a:r>
            </a:p>
          </p:txBody>
        </p:sp>
        <p:sp>
          <p:nvSpPr>
            <p:cNvPr id="17" name="TextBox 11"/>
            <p:cNvSpPr txBox="1"/>
            <p:nvPr/>
          </p:nvSpPr>
          <p:spPr>
            <a:xfrm>
              <a:off x="669633" y="1106499"/>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87181" y="2258169"/>
            <a:ext cx="6710678" cy="688142"/>
            <a:chOff x="669633" y="1739592"/>
            <a:chExt cx="4610537" cy="688142"/>
          </a:xfrm>
        </p:grpSpPr>
        <p:sp>
          <p:nvSpPr>
            <p:cNvPr id="63" name="内容占位符 2"/>
            <p:cNvSpPr txBox="1">
              <a:spLocks/>
            </p:cNvSpPr>
            <p:nvPr/>
          </p:nvSpPr>
          <p:spPr>
            <a:xfrm>
              <a:off x="960147" y="1765050"/>
              <a:ext cx="432002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写管道：</a:t>
              </a:r>
              <a:r>
                <a:rPr lang="en-US" altLang="zh-CN" dirty="0"/>
                <a:t> write(</a:t>
              </a:r>
              <a:r>
                <a:rPr lang="en-US" altLang="zh-CN" dirty="0" err="1"/>
                <a:t>fd</a:t>
              </a:r>
              <a:r>
                <a:rPr lang="en-US" altLang="zh-CN" dirty="0"/>
                <a:t>, buffer, </a:t>
              </a:r>
              <a:r>
                <a:rPr lang="en-US" altLang="zh-CN" dirty="0" err="1"/>
                <a:t>nbytes</a:t>
              </a:r>
              <a:r>
                <a:rPr lang="en-US" altLang="zh-CN" dirty="0"/>
                <a:t>)</a:t>
              </a:r>
              <a:endParaRPr lang="zh-CN" altLang="en-US" dirty="0"/>
            </a:p>
          </p:txBody>
        </p:sp>
        <p:sp>
          <p:nvSpPr>
            <p:cNvPr id="65" name="内容占位符 2"/>
            <p:cNvSpPr txBox="1">
              <a:spLocks/>
            </p:cNvSpPr>
            <p:nvPr/>
          </p:nvSpPr>
          <p:spPr>
            <a:xfrm>
              <a:off x="1245899" y="2053082"/>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err="1"/>
                <a:t>printf</a:t>
              </a:r>
              <a:r>
                <a:rPr lang="en-US" altLang="zh-CN" dirty="0"/>
                <a:t>()</a:t>
              </a:r>
              <a:r>
                <a:rPr lang="zh-CN" altLang="en-US" dirty="0"/>
                <a:t>是基于它实现的</a:t>
              </a:r>
            </a:p>
          </p:txBody>
        </p:sp>
        <p:sp>
          <p:nvSpPr>
            <p:cNvPr id="18" name="TextBox 11"/>
            <p:cNvSpPr txBox="1"/>
            <p:nvPr/>
          </p:nvSpPr>
          <p:spPr>
            <a:xfrm>
              <a:off x="669633" y="173959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687180" y="2891264"/>
            <a:ext cx="4708188" cy="1495209"/>
            <a:chOff x="669633" y="2372685"/>
            <a:chExt cx="4708188" cy="1495209"/>
          </a:xfrm>
        </p:grpSpPr>
        <p:sp>
          <p:nvSpPr>
            <p:cNvPr id="66" name="内容占位符 2"/>
            <p:cNvSpPr txBox="1">
              <a:spLocks/>
            </p:cNvSpPr>
            <p:nvPr/>
          </p:nvSpPr>
          <p:spPr>
            <a:xfrm>
              <a:off x="960147" y="2413122"/>
              <a:ext cx="2819825"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创建管道：</a:t>
              </a:r>
              <a:r>
                <a:rPr lang="en-US" altLang="zh-CN" dirty="0"/>
                <a:t>pipe(</a:t>
              </a:r>
              <a:r>
                <a:rPr lang="en-US" altLang="zh-CN" dirty="0" err="1"/>
                <a:t>rgfd</a:t>
              </a:r>
              <a:r>
                <a:rPr lang="en-US" altLang="zh-CN" dirty="0"/>
                <a:t>)</a:t>
              </a:r>
              <a:endParaRPr lang="zh-CN" altLang="en-US" dirty="0"/>
            </a:p>
          </p:txBody>
        </p:sp>
        <p:sp>
          <p:nvSpPr>
            <p:cNvPr id="68" name="内容占位符 2"/>
            <p:cNvSpPr txBox="1">
              <a:spLocks/>
            </p:cNvSpPr>
            <p:nvPr/>
          </p:nvSpPr>
          <p:spPr>
            <a:xfrm>
              <a:off x="1259632" y="2775442"/>
              <a:ext cx="4118189"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err="1"/>
                <a:t>rgfd</a:t>
              </a:r>
              <a:r>
                <a:rPr lang="zh-CN" altLang="en-US" dirty="0"/>
                <a:t>是</a:t>
              </a:r>
              <a:r>
                <a:rPr lang="en-US" altLang="zh-CN" dirty="0"/>
                <a:t>2</a:t>
              </a:r>
              <a:r>
                <a:rPr lang="zh-CN" altLang="en-US" dirty="0"/>
                <a:t>个文件描述符组成的数组</a:t>
              </a:r>
            </a:p>
          </p:txBody>
        </p:sp>
        <p:sp>
          <p:nvSpPr>
            <p:cNvPr id="69" name="内容占位符 2"/>
            <p:cNvSpPr txBox="1">
              <a:spLocks/>
            </p:cNvSpPr>
            <p:nvPr/>
          </p:nvSpPr>
          <p:spPr>
            <a:xfrm>
              <a:off x="1259632" y="3135482"/>
              <a:ext cx="2891263"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err="1"/>
                <a:t>rgfd</a:t>
              </a:r>
              <a:r>
                <a:rPr lang="en-US" altLang="zh-CN" dirty="0"/>
                <a:t>[0]</a:t>
              </a:r>
              <a:r>
                <a:rPr lang="zh-CN" altLang="en-US" dirty="0"/>
                <a:t>是读文件描述符</a:t>
              </a:r>
            </a:p>
          </p:txBody>
        </p:sp>
        <p:sp>
          <p:nvSpPr>
            <p:cNvPr id="70" name="内容占位符 2"/>
            <p:cNvSpPr txBox="1">
              <a:spLocks/>
            </p:cNvSpPr>
            <p:nvPr/>
          </p:nvSpPr>
          <p:spPr>
            <a:xfrm>
              <a:off x="1259632" y="3493242"/>
              <a:ext cx="3110077" cy="3746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en-US" altLang="zh-CN" dirty="0" err="1"/>
                <a:t>rgfd</a:t>
              </a:r>
              <a:r>
                <a:rPr lang="en-US" altLang="zh-CN" dirty="0"/>
                <a:t>[1]</a:t>
              </a:r>
              <a:r>
                <a:rPr lang="zh-CN" altLang="en-US" dirty="0"/>
                <a:t>是写文件描述符</a:t>
              </a:r>
            </a:p>
          </p:txBody>
        </p:sp>
        <p:sp>
          <p:nvSpPr>
            <p:cNvPr id="19" name="TextBox 11"/>
            <p:cNvSpPr txBox="1"/>
            <p:nvPr/>
          </p:nvSpPr>
          <p:spPr>
            <a:xfrm>
              <a:off x="669633" y="2372685"/>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5" name="标题 4">
            <a:extLst>
              <a:ext uri="{FF2B5EF4-FFF2-40B4-BE49-F238E27FC236}">
                <a16:creationId xmlns:a16="http://schemas.microsoft.com/office/drawing/2014/main" id="{8453A0F6-1D85-96AF-7564-46E46900112B}"/>
              </a:ext>
            </a:extLst>
          </p:cNvPr>
          <p:cNvSpPr>
            <a:spLocks noGrp="1"/>
          </p:cNvSpPr>
          <p:nvPr>
            <p:ph type="title"/>
          </p:nvPr>
        </p:nvSpPr>
        <p:spPr/>
        <p:txBody>
          <a:bodyPr>
            <a:normAutofit/>
          </a:bodyPr>
          <a:lstStyle/>
          <a:p>
            <a:r>
              <a:rPr lang="zh-CN" altLang="en-US" dirty="0"/>
              <a:t>与管道相关的系统调用</a:t>
            </a:r>
          </a:p>
        </p:txBody>
      </p:sp>
      <p:sp>
        <p:nvSpPr>
          <p:cNvPr id="7" name="灯片编号占位符 6">
            <a:extLst>
              <a:ext uri="{FF2B5EF4-FFF2-40B4-BE49-F238E27FC236}">
                <a16:creationId xmlns:a16="http://schemas.microsoft.com/office/drawing/2014/main" id="{EFCA69B5-13D5-FD30-262C-FAB247685D1E}"/>
              </a:ext>
            </a:extLst>
          </p:cNvPr>
          <p:cNvSpPr>
            <a:spLocks noGrp="1"/>
          </p:cNvSpPr>
          <p:nvPr>
            <p:ph type="sldNum" sz="quarter" idx="12"/>
          </p:nvPr>
        </p:nvSpPr>
        <p:spPr/>
        <p:txBody>
          <a:bodyPr/>
          <a:lstStyle/>
          <a:p>
            <a:pPr>
              <a:defRPr/>
            </a:pPr>
            <a:fld id="{3884BE4A-665D-4750-B82A-97CE17AE2019}" type="slidenum">
              <a:rPr lang="en-US" altLang="ko-KR" smtClean="0"/>
              <a:pPr>
                <a:defRPr/>
              </a:pPr>
              <a:t>57</a:t>
            </a:fld>
            <a:endParaRPr lang="en-US" altLang="ko-KR" dirty="0"/>
          </a:p>
        </p:txBody>
      </p:sp>
    </p:spTree>
    <p:extLst>
      <p:ext uri="{BB962C8B-B14F-4D97-AF65-F5344CB8AC3E}">
        <p14:creationId xmlns:p14="http://schemas.microsoft.com/office/powerpoint/2010/main" val="1134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50025" y="2114540"/>
            <a:ext cx="4548202" cy="1457336"/>
            <a:chOff x="1047725" y="1257290"/>
            <a:chExt cx="4548202" cy="1457336"/>
          </a:xfrm>
        </p:grpSpPr>
        <p:grpSp>
          <p:nvGrpSpPr>
            <p:cNvPr id="2" name="组合 1"/>
            <p:cNvGrpSpPr/>
            <p:nvPr/>
          </p:nvGrpSpPr>
          <p:grpSpPr>
            <a:xfrm>
              <a:off x="1047725" y="1571618"/>
              <a:ext cx="928693" cy="571504"/>
              <a:chOff x="1047725" y="1571618"/>
              <a:chExt cx="928693" cy="571504"/>
            </a:xfrm>
          </p:grpSpPr>
          <p:sp>
            <p:nvSpPr>
              <p:cNvPr id="11" name="矩形 10"/>
              <p:cNvSpPr/>
              <p:nvPr/>
            </p:nvSpPr>
            <p:spPr>
              <a:xfrm>
                <a:off x="1071538" y="1571618"/>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12" name="Rectangle 4"/>
              <p:cNvSpPr>
                <a:spLocks noChangeArrowheads="1"/>
              </p:cNvSpPr>
              <p:nvPr/>
            </p:nvSpPr>
            <p:spPr bwMode="auto">
              <a:xfrm>
                <a:off x="1047725" y="1638295"/>
                <a:ext cx="928693"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sz="2400" b="1" dirty="0">
                    <a:solidFill>
                      <a:srgbClr val="FFFFFF"/>
                    </a:solidFill>
                    <a:latin typeface="微软雅黑" pitchFamily="34" charset="-122"/>
                    <a:ea typeface="微软雅黑" pitchFamily="34" charset="-122"/>
                  </a:rPr>
                  <a:t>shell</a:t>
                </a:r>
              </a:p>
            </p:txBody>
          </p:sp>
        </p:grpSp>
        <p:grpSp>
          <p:nvGrpSpPr>
            <p:cNvPr id="3" name="组合 2"/>
            <p:cNvGrpSpPr/>
            <p:nvPr/>
          </p:nvGrpSpPr>
          <p:grpSpPr>
            <a:xfrm>
              <a:off x="2000232" y="1257290"/>
              <a:ext cx="3595695" cy="1457336"/>
              <a:chOff x="2000232" y="1257290"/>
              <a:chExt cx="3595695" cy="1457336"/>
            </a:xfrm>
          </p:grpSpPr>
          <p:sp>
            <p:nvSpPr>
              <p:cNvPr id="17" name="圆柱形 16"/>
              <p:cNvSpPr/>
              <p:nvPr/>
            </p:nvSpPr>
            <p:spPr>
              <a:xfrm rot="5400000">
                <a:off x="4631523" y="1750222"/>
                <a:ext cx="571504" cy="1357304"/>
              </a:xfrm>
              <a:prstGeom prst="can">
                <a:avLst/>
              </a:prstGeom>
              <a:gradFill>
                <a:gsLst>
                  <a:gs pos="100000">
                    <a:srgbClr val="FDD000"/>
                  </a:gs>
                  <a:gs pos="10000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27" name="Rectangle 4"/>
              <p:cNvSpPr>
                <a:spLocks noChangeArrowheads="1"/>
              </p:cNvSpPr>
              <p:nvPr/>
            </p:nvSpPr>
            <p:spPr bwMode="auto">
              <a:xfrm>
                <a:off x="2000232" y="1257290"/>
                <a:ext cx="357189"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b="1" dirty="0">
                    <a:solidFill>
                      <a:srgbClr val="11576A"/>
                    </a:solidFill>
                    <a:latin typeface="微软雅黑" pitchFamily="34" charset="-122"/>
                    <a:ea typeface="微软雅黑" pitchFamily="34" charset="-122"/>
                  </a:rPr>
                  <a:t>1</a:t>
                </a:r>
              </a:p>
            </p:txBody>
          </p:sp>
          <p:sp>
            <p:nvSpPr>
              <p:cNvPr id="33" name="任意多边形 32"/>
              <p:cNvSpPr/>
              <p:nvPr/>
            </p:nvSpPr>
            <p:spPr>
              <a:xfrm>
                <a:off x="2046514" y="1553029"/>
                <a:ext cx="2844800" cy="508000"/>
              </a:xfrm>
              <a:custGeom>
                <a:avLst/>
                <a:gdLst>
                  <a:gd name="connsiteX0" fmla="*/ 0 w 2844800"/>
                  <a:gd name="connsiteY0" fmla="*/ 72571 h 508000"/>
                  <a:gd name="connsiteX1" fmla="*/ 1349829 w 2844800"/>
                  <a:gd name="connsiteY1" fmla="*/ 72571 h 508000"/>
                  <a:gd name="connsiteX2" fmla="*/ 2844800 w 2844800"/>
                  <a:gd name="connsiteY2" fmla="*/ 508000 h 508000"/>
                </a:gdLst>
                <a:ahLst/>
                <a:cxnLst>
                  <a:cxn ang="0">
                    <a:pos x="connsiteX0" y="connsiteY0"/>
                  </a:cxn>
                  <a:cxn ang="0">
                    <a:pos x="connsiteX1" y="connsiteY1"/>
                  </a:cxn>
                  <a:cxn ang="0">
                    <a:pos x="connsiteX2" y="connsiteY2"/>
                  </a:cxn>
                </a:cxnLst>
                <a:rect l="l" t="t" r="r" b="b"/>
                <a:pathLst>
                  <a:path w="2844800" h="508000">
                    <a:moveTo>
                      <a:pt x="0" y="72571"/>
                    </a:moveTo>
                    <a:cubicBezTo>
                      <a:pt x="437848" y="36285"/>
                      <a:pt x="875696" y="0"/>
                      <a:pt x="1349829" y="72571"/>
                    </a:cubicBezTo>
                    <a:cubicBezTo>
                      <a:pt x="1823962" y="145143"/>
                      <a:pt x="2334381" y="326571"/>
                      <a:pt x="2844800" y="508000"/>
                    </a:cubicBezTo>
                  </a:path>
                </a:pathLst>
              </a:cu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grpSp>
      </p:grpSp>
      <p:sp>
        <p:nvSpPr>
          <p:cNvPr id="29" name="Rectangle 4"/>
          <p:cNvSpPr>
            <a:spLocks noChangeArrowheads="1"/>
          </p:cNvSpPr>
          <p:nvPr/>
        </p:nvSpPr>
        <p:spPr bwMode="auto">
          <a:xfrm>
            <a:off x="2892873" y="5297472"/>
            <a:ext cx="5602299" cy="3746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zh-CN" altLang="en-US" sz="2000" b="1" dirty="0">
                <a:solidFill>
                  <a:srgbClr val="11576A"/>
                </a:solidFill>
                <a:latin typeface="微软雅黑" pitchFamily="34" charset="-122"/>
                <a:ea typeface="微软雅黑" pitchFamily="34" charset="-122"/>
              </a:rPr>
              <a:t>为</a:t>
            </a:r>
            <a:r>
              <a:rPr lang="en-US" altLang="zh-CN" sz="2000" b="1" dirty="0">
                <a:solidFill>
                  <a:srgbClr val="11576A"/>
                </a:solidFill>
                <a:latin typeface="微软雅黑" pitchFamily="34" charset="-122"/>
                <a:ea typeface="微软雅黑" pitchFamily="34" charset="-122"/>
              </a:rPr>
              <a:t>more </a:t>
            </a:r>
            <a:r>
              <a:rPr lang="zh-CN" altLang="en-US" sz="2000" b="1" dirty="0">
                <a:solidFill>
                  <a:srgbClr val="11576A"/>
                </a:solidFill>
                <a:latin typeface="微软雅黑" pitchFamily="34" charset="-122"/>
                <a:ea typeface="微软雅黑" pitchFamily="34" charset="-122"/>
              </a:rPr>
              <a:t>创建一个进程</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设置</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stdin</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为管道读端</a:t>
            </a:r>
            <a:endParaRPr lang="en-US" altLang="zh-CN" sz="2000" b="1" dirty="0">
              <a:solidFill>
                <a:srgbClr val="11576A"/>
              </a:solidFill>
              <a:latin typeface="微软雅黑" pitchFamily="34" charset="-122"/>
              <a:ea typeface="微软雅黑" pitchFamily="34" charset="-122"/>
            </a:endParaRPr>
          </a:p>
        </p:txBody>
      </p:sp>
      <p:sp>
        <p:nvSpPr>
          <p:cNvPr id="9" name="Rectangle 4"/>
          <p:cNvSpPr>
            <a:spLocks noChangeArrowheads="1"/>
          </p:cNvSpPr>
          <p:nvPr/>
        </p:nvSpPr>
        <p:spPr bwMode="auto">
          <a:xfrm>
            <a:off x="2902397" y="4962536"/>
            <a:ext cx="5337199" cy="500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zh-CN" altLang="en-US" sz="2000" b="1" dirty="0">
                <a:solidFill>
                  <a:srgbClr val="11576A"/>
                </a:solidFill>
                <a:latin typeface="微软雅黑" pitchFamily="34" charset="-122"/>
                <a:ea typeface="微软雅黑" pitchFamily="34" charset="-122"/>
              </a:rPr>
              <a:t>为</a:t>
            </a:r>
            <a:r>
              <a:rPr lang="en-US" altLang="zh-CN" sz="2000" b="1" dirty="0" err="1">
                <a:solidFill>
                  <a:srgbClr val="11576A"/>
                </a:solidFill>
                <a:latin typeface="微软雅黑" pitchFamily="34" charset="-122"/>
                <a:ea typeface="微软雅黑" pitchFamily="34" charset="-122"/>
              </a:rPr>
              <a:t>ls</a:t>
            </a:r>
            <a:r>
              <a:rPr lang="zh-CN" altLang="en-US" sz="2000" b="1" dirty="0">
                <a:solidFill>
                  <a:srgbClr val="11576A"/>
                </a:solidFill>
                <a:latin typeface="微软雅黑" pitchFamily="34" charset="-122"/>
                <a:ea typeface="微软雅黑" pitchFamily="34" charset="-122"/>
              </a:rPr>
              <a:t>创建一个进程</a:t>
            </a:r>
            <a:r>
              <a:rPr lang="en-US" altLang="zh-CN" sz="2000" b="1" dirty="0">
                <a:solidFill>
                  <a:srgbClr val="11576A"/>
                </a:solidFill>
                <a:latin typeface="微软雅黑" pitchFamily="34" charset="-122"/>
                <a:ea typeface="微软雅黑" pitchFamily="34" charset="-122"/>
              </a:rPr>
              <a:t> , </a:t>
            </a:r>
            <a:r>
              <a:rPr lang="zh-CN" altLang="en-US" sz="2000" b="1" dirty="0">
                <a:solidFill>
                  <a:srgbClr val="11576A"/>
                </a:solidFill>
                <a:latin typeface="微软雅黑" pitchFamily="34" charset="-122"/>
                <a:ea typeface="微软雅黑" pitchFamily="34" charset="-122"/>
              </a:rPr>
              <a:t>设置</a:t>
            </a: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stdout</a:t>
            </a:r>
            <a:r>
              <a:rPr lang="zh-CN" altLang="en-US" sz="2000" b="1" dirty="0">
                <a:solidFill>
                  <a:srgbClr val="11576A"/>
                </a:solidFill>
                <a:latin typeface="微软雅黑" pitchFamily="34" charset="-122"/>
                <a:ea typeface="微软雅黑" pitchFamily="34" charset="-122"/>
              </a:rPr>
              <a:t>为</a:t>
            </a:r>
            <a:r>
              <a:rPr lang="en-US" altLang="zh-CN" sz="2000" b="1" dirty="0">
                <a:solidFill>
                  <a:srgbClr val="11576A"/>
                </a:solidFill>
                <a:latin typeface="微软雅黑" pitchFamily="34" charset="-122"/>
                <a:ea typeface="微软雅黑" pitchFamily="34" charset="-122"/>
              </a:rPr>
              <a:t> </a:t>
            </a:r>
            <a:r>
              <a:rPr lang="zh-CN" altLang="en-US" sz="2000" b="1" dirty="0">
                <a:solidFill>
                  <a:srgbClr val="11576A"/>
                </a:solidFill>
                <a:latin typeface="微软雅黑" pitchFamily="34" charset="-122"/>
                <a:ea typeface="微软雅黑" pitchFamily="34" charset="-122"/>
              </a:rPr>
              <a:t>管道写端</a:t>
            </a:r>
            <a:endParaRPr lang="en-US" altLang="zh-CN" sz="2000" b="1" dirty="0">
              <a:solidFill>
                <a:srgbClr val="11576A"/>
              </a:solidFill>
              <a:latin typeface="微软雅黑" pitchFamily="34" charset="-122"/>
              <a:ea typeface="微软雅黑" pitchFamily="34" charset="-122"/>
            </a:endParaRPr>
          </a:p>
        </p:txBody>
      </p:sp>
      <p:grpSp>
        <p:nvGrpSpPr>
          <p:cNvPr id="20" name="组合 19"/>
          <p:cNvGrpSpPr/>
          <p:nvPr/>
        </p:nvGrpSpPr>
        <p:grpSpPr>
          <a:xfrm>
            <a:off x="2473775" y="4286258"/>
            <a:ext cx="1785949" cy="701307"/>
            <a:chOff x="571473" y="3429006"/>
            <a:chExt cx="1785949" cy="701307"/>
          </a:xfrm>
        </p:grpSpPr>
        <p:sp>
          <p:nvSpPr>
            <p:cNvPr id="7" name="Rectangle 4"/>
            <p:cNvSpPr>
              <a:spLocks noChangeArrowheads="1"/>
            </p:cNvSpPr>
            <p:nvPr/>
          </p:nvSpPr>
          <p:spPr bwMode="auto">
            <a:xfrm>
              <a:off x="1000100" y="3773123"/>
              <a:ext cx="1357322"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zh-CN" altLang="en-US" sz="2000" b="1" dirty="0">
                  <a:solidFill>
                    <a:srgbClr val="11576A"/>
                  </a:solidFill>
                  <a:latin typeface="微软雅黑" pitchFamily="34" charset="-122"/>
                  <a:ea typeface="微软雅黑" pitchFamily="34" charset="-122"/>
                </a:rPr>
                <a:t>创建管道</a:t>
              </a:r>
              <a:endParaRPr lang="en-US" altLang="zh-CN" sz="2000" b="1" dirty="0">
                <a:solidFill>
                  <a:srgbClr val="11576A"/>
                </a:solidFill>
                <a:latin typeface="微软雅黑" pitchFamily="34" charset="-122"/>
                <a:ea typeface="微软雅黑" pitchFamily="34" charset="-122"/>
              </a:endParaRPr>
            </a:p>
          </p:txBody>
        </p:sp>
        <p:sp>
          <p:nvSpPr>
            <p:cNvPr id="10" name="Rectangle 4"/>
            <p:cNvSpPr>
              <a:spLocks noChangeArrowheads="1"/>
            </p:cNvSpPr>
            <p:nvPr/>
          </p:nvSpPr>
          <p:spPr bwMode="auto">
            <a:xfrm>
              <a:off x="571473" y="3429006"/>
              <a:ext cx="928693"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sz="2000" b="1" dirty="0">
                  <a:solidFill>
                    <a:srgbClr val="11576A"/>
                  </a:solidFill>
                  <a:latin typeface="微软雅黑" pitchFamily="34" charset="-122"/>
                  <a:ea typeface="微软雅黑" pitchFamily="34" charset="-122"/>
                </a:rPr>
                <a:t>shell</a:t>
              </a:r>
            </a:p>
          </p:txBody>
        </p:sp>
      </p:grpSp>
      <p:grpSp>
        <p:nvGrpSpPr>
          <p:cNvPr id="5" name="组合 4"/>
          <p:cNvGrpSpPr/>
          <p:nvPr/>
        </p:nvGrpSpPr>
        <p:grpSpPr>
          <a:xfrm>
            <a:off x="3769180" y="2962277"/>
            <a:ext cx="2490806" cy="676277"/>
            <a:chOff x="1866880" y="2105025"/>
            <a:chExt cx="2490806" cy="676277"/>
          </a:xfrm>
        </p:grpSpPr>
        <p:sp>
          <p:nvSpPr>
            <p:cNvPr id="13" name="矩形 12"/>
            <p:cNvSpPr/>
            <p:nvPr/>
          </p:nvSpPr>
          <p:spPr>
            <a:xfrm>
              <a:off x="2462198" y="2143122"/>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14" name="Rectangle 4"/>
            <p:cNvSpPr>
              <a:spLocks noChangeArrowheads="1"/>
            </p:cNvSpPr>
            <p:nvPr/>
          </p:nvSpPr>
          <p:spPr bwMode="auto">
            <a:xfrm>
              <a:off x="2436798" y="2247898"/>
              <a:ext cx="928693"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algn="ctr" defTabSz="914400" eaLnBrk="0" fontAlgn="base" hangingPunct="0">
                <a:spcBef>
                  <a:spcPct val="20000"/>
                </a:spcBef>
                <a:spcAft>
                  <a:spcPct val="0"/>
                </a:spcAft>
                <a:buClr>
                  <a:srgbClr val="B2B2B2"/>
                </a:buClr>
                <a:defRPr/>
              </a:pPr>
              <a:r>
                <a:rPr lang="en-US" altLang="zh-CN" sz="2400" b="1" dirty="0" err="1">
                  <a:solidFill>
                    <a:srgbClr val="FFFFFF"/>
                  </a:solidFill>
                  <a:latin typeface="微软雅黑" pitchFamily="34" charset="-122"/>
                  <a:ea typeface="微软雅黑" pitchFamily="34" charset="-122"/>
                </a:rPr>
                <a:t>ls</a:t>
              </a:r>
              <a:endParaRPr lang="en-US" altLang="zh-CN" sz="2400" b="1" dirty="0">
                <a:solidFill>
                  <a:srgbClr val="FFFFFF"/>
                </a:solidFill>
                <a:latin typeface="微软雅黑" pitchFamily="34" charset="-122"/>
                <a:ea typeface="微软雅黑" pitchFamily="34" charset="-122"/>
              </a:endParaRPr>
            </a:p>
          </p:txBody>
        </p:sp>
        <p:sp>
          <p:nvSpPr>
            <p:cNvPr id="18" name="Rectangle 4"/>
            <p:cNvSpPr>
              <a:spLocks noChangeArrowheads="1"/>
            </p:cNvSpPr>
            <p:nvPr/>
          </p:nvSpPr>
          <p:spPr bwMode="auto">
            <a:xfrm>
              <a:off x="3286116" y="2424112"/>
              <a:ext cx="1071570"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b="1" dirty="0" err="1">
                  <a:solidFill>
                    <a:srgbClr val="11576A"/>
                  </a:solidFill>
                  <a:latin typeface="微软雅黑" pitchFamily="34" charset="-122"/>
                  <a:ea typeface="微软雅黑" pitchFamily="34" charset="-122"/>
                </a:rPr>
                <a:t>stdout</a:t>
              </a:r>
              <a:endParaRPr lang="en-US" altLang="zh-CN" b="1" dirty="0">
                <a:solidFill>
                  <a:srgbClr val="11576A"/>
                </a:solidFill>
                <a:latin typeface="微软雅黑" pitchFamily="34" charset="-122"/>
                <a:ea typeface="微软雅黑" pitchFamily="34" charset="-122"/>
              </a:endParaRPr>
            </a:p>
          </p:txBody>
        </p:sp>
        <p:cxnSp>
          <p:nvCxnSpPr>
            <p:cNvPr id="21" name="直接箭头连接符 20"/>
            <p:cNvCxnSpPr/>
            <p:nvPr/>
          </p:nvCxnSpPr>
          <p:spPr>
            <a:xfrm>
              <a:off x="1971675" y="2105025"/>
              <a:ext cx="428625" cy="152400"/>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3"/>
            </p:cNvCxnSpPr>
            <p:nvPr/>
          </p:nvCxnSpPr>
          <p:spPr>
            <a:xfrm>
              <a:off x="3365491" y="2426493"/>
              <a:ext cx="815984" cy="238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4"/>
            <p:cNvSpPr>
              <a:spLocks noChangeArrowheads="1"/>
            </p:cNvSpPr>
            <p:nvPr/>
          </p:nvSpPr>
          <p:spPr bwMode="auto">
            <a:xfrm>
              <a:off x="1866880" y="2166935"/>
              <a:ext cx="357189"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b="1" dirty="0">
                  <a:solidFill>
                    <a:srgbClr val="11576A"/>
                  </a:solidFill>
                  <a:latin typeface="微软雅黑" pitchFamily="34" charset="-122"/>
                  <a:ea typeface="微软雅黑" pitchFamily="34" charset="-122"/>
                </a:rPr>
                <a:t>2</a:t>
              </a:r>
            </a:p>
          </p:txBody>
        </p:sp>
      </p:grpSp>
      <p:sp>
        <p:nvSpPr>
          <p:cNvPr id="32" name="Rectangle 4"/>
          <p:cNvSpPr>
            <a:spLocks noChangeArrowheads="1"/>
          </p:cNvSpPr>
          <p:nvPr/>
        </p:nvSpPr>
        <p:spPr bwMode="auto">
          <a:xfrm>
            <a:off x="5570994" y="1893544"/>
            <a:ext cx="1785950"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342900" indent="-342900" defTabSz="914400" eaLnBrk="0" fontAlgn="base" hangingPunct="0">
              <a:spcBef>
                <a:spcPct val="20000"/>
              </a:spcBef>
              <a:spcAft>
                <a:spcPct val="0"/>
              </a:spcAft>
              <a:buClr>
                <a:srgbClr val="B2B2B2"/>
              </a:buClr>
              <a:buSzPct val="75000"/>
              <a:defRPr/>
            </a:pPr>
            <a:r>
              <a:rPr lang="en-US" altLang="zh-CN" sz="2000" b="1" dirty="0">
                <a:solidFill>
                  <a:srgbClr val="11576A"/>
                </a:solidFill>
                <a:latin typeface="微软雅黑" pitchFamily="34" charset="-122"/>
                <a:ea typeface="微软雅黑" pitchFamily="34" charset="-122"/>
              </a:rPr>
              <a:t>% </a:t>
            </a:r>
            <a:r>
              <a:rPr lang="en-US" altLang="zh-CN" sz="2000" b="1" dirty="0" err="1">
                <a:solidFill>
                  <a:srgbClr val="11576A"/>
                </a:solidFill>
                <a:latin typeface="微软雅黑" pitchFamily="34" charset="-122"/>
                <a:ea typeface="微软雅黑" pitchFamily="34" charset="-122"/>
              </a:rPr>
              <a:t>ls</a:t>
            </a:r>
            <a:r>
              <a:rPr lang="en-US" altLang="zh-CN" sz="2000" b="1" dirty="0">
                <a:solidFill>
                  <a:srgbClr val="11576A"/>
                </a:solidFill>
                <a:latin typeface="微软雅黑" pitchFamily="34" charset="-122"/>
                <a:ea typeface="微软雅黑" pitchFamily="34" charset="-122"/>
              </a:rPr>
              <a:t> | more</a:t>
            </a:r>
          </a:p>
        </p:txBody>
      </p:sp>
      <p:grpSp>
        <p:nvGrpSpPr>
          <p:cNvPr id="6" name="组合 5"/>
          <p:cNvGrpSpPr/>
          <p:nvPr/>
        </p:nvGrpSpPr>
        <p:grpSpPr>
          <a:xfrm>
            <a:off x="3235780" y="3000372"/>
            <a:ext cx="5927765" cy="1223966"/>
            <a:chOff x="1333478" y="2143122"/>
            <a:chExt cx="5927765" cy="1223966"/>
          </a:xfrm>
        </p:grpSpPr>
        <p:sp>
          <p:nvSpPr>
            <p:cNvPr id="15" name="矩形 14"/>
            <p:cNvSpPr/>
            <p:nvPr/>
          </p:nvSpPr>
          <p:spPr>
            <a:xfrm>
              <a:off x="6357950" y="2143122"/>
              <a:ext cx="857256" cy="571504"/>
            </a:xfrm>
            <a:prstGeom prst="rect">
              <a:avLst/>
            </a:prstGeom>
            <a:gradFill>
              <a:gsLst>
                <a:gs pos="100000">
                  <a:srgbClr val="005072"/>
                </a:gs>
                <a:gs pos="0">
                  <a:srgbClr val="0093DD"/>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sp>
          <p:nvSpPr>
            <p:cNvPr id="16" name="Rectangle 4"/>
            <p:cNvSpPr>
              <a:spLocks noChangeArrowheads="1"/>
            </p:cNvSpPr>
            <p:nvPr/>
          </p:nvSpPr>
          <p:spPr bwMode="auto">
            <a:xfrm>
              <a:off x="6332550" y="2247898"/>
              <a:ext cx="928693"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algn="ctr" defTabSz="914400" eaLnBrk="0" fontAlgn="base" hangingPunct="0">
                <a:spcBef>
                  <a:spcPct val="20000"/>
                </a:spcBef>
                <a:spcAft>
                  <a:spcPct val="0"/>
                </a:spcAft>
                <a:buClr>
                  <a:srgbClr val="B2B2B2"/>
                </a:buClr>
                <a:defRPr/>
              </a:pPr>
              <a:r>
                <a:rPr lang="en-US" altLang="zh-CN" sz="2000" b="1" dirty="0">
                  <a:solidFill>
                    <a:srgbClr val="FFFFFF"/>
                  </a:solidFill>
                  <a:latin typeface="微软雅黑" pitchFamily="34" charset="-122"/>
                  <a:ea typeface="微软雅黑" pitchFamily="34" charset="-122"/>
                </a:rPr>
                <a:t>more</a:t>
              </a:r>
            </a:p>
          </p:txBody>
        </p:sp>
        <p:sp>
          <p:nvSpPr>
            <p:cNvPr id="19" name="Rectangle 4"/>
            <p:cNvSpPr>
              <a:spLocks noChangeArrowheads="1"/>
            </p:cNvSpPr>
            <p:nvPr/>
          </p:nvSpPr>
          <p:spPr bwMode="auto">
            <a:xfrm>
              <a:off x="5562606" y="2428874"/>
              <a:ext cx="785818"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b="1" dirty="0" err="1">
                  <a:solidFill>
                    <a:srgbClr val="11576A"/>
                  </a:solidFill>
                  <a:latin typeface="微软雅黑" pitchFamily="34" charset="-122"/>
                  <a:ea typeface="微软雅黑" pitchFamily="34" charset="-122"/>
                </a:rPr>
                <a:t>stdin</a:t>
              </a:r>
              <a:endParaRPr lang="en-US" altLang="zh-CN" b="1" dirty="0">
                <a:solidFill>
                  <a:srgbClr val="11576A"/>
                </a:solidFill>
                <a:latin typeface="微软雅黑" pitchFamily="34" charset="-122"/>
                <a:ea typeface="微软雅黑" pitchFamily="34" charset="-122"/>
              </a:endParaRPr>
            </a:p>
          </p:txBody>
        </p:sp>
        <p:cxnSp>
          <p:nvCxnSpPr>
            <p:cNvPr id="24" name="直接箭头连接符 23"/>
            <p:cNvCxnSpPr/>
            <p:nvPr/>
          </p:nvCxnSpPr>
          <p:spPr>
            <a:xfrm>
              <a:off x="5524507" y="2426493"/>
              <a:ext cx="815984" cy="238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4"/>
            <p:cNvSpPr>
              <a:spLocks noChangeArrowheads="1"/>
            </p:cNvSpPr>
            <p:nvPr/>
          </p:nvSpPr>
          <p:spPr bwMode="auto">
            <a:xfrm>
              <a:off x="1333478" y="2285998"/>
              <a:ext cx="357189" cy="35719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2075" tIns="46038" rIns="92075" bIns="46038"/>
            <a:lstStyle/>
            <a:p>
              <a:pPr marL="0" lvl="1" defTabSz="914400" eaLnBrk="0" fontAlgn="base" hangingPunct="0">
                <a:spcBef>
                  <a:spcPct val="20000"/>
                </a:spcBef>
                <a:spcAft>
                  <a:spcPct val="0"/>
                </a:spcAft>
                <a:buClr>
                  <a:srgbClr val="B2B2B2"/>
                </a:buClr>
                <a:defRPr/>
              </a:pPr>
              <a:r>
                <a:rPr lang="en-US" altLang="zh-CN" b="1" dirty="0">
                  <a:solidFill>
                    <a:srgbClr val="11576A"/>
                  </a:solidFill>
                  <a:latin typeface="微软雅黑" pitchFamily="34" charset="-122"/>
                  <a:ea typeface="微软雅黑" pitchFamily="34" charset="-122"/>
                </a:rPr>
                <a:t>3</a:t>
              </a:r>
            </a:p>
          </p:txBody>
        </p:sp>
        <p:sp>
          <p:nvSpPr>
            <p:cNvPr id="34" name="任意多边形 33"/>
            <p:cNvSpPr/>
            <p:nvPr/>
          </p:nvSpPr>
          <p:spPr>
            <a:xfrm>
              <a:off x="1485900" y="2181225"/>
              <a:ext cx="5210175" cy="1185863"/>
            </a:xfrm>
            <a:custGeom>
              <a:avLst/>
              <a:gdLst>
                <a:gd name="connsiteX0" fmla="*/ 0 w 5210175"/>
                <a:gd name="connsiteY0" fmla="*/ 0 h 1185863"/>
                <a:gd name="connsiteX1" fmla="*/ 1304925 w 5210175"/>
                <a:gd name="connsiteY1" fmla="*/ 885825 h 1185863"/>
                <a:gd name="connsiteX2" fmla="*/ 3705225 w 5210175"/>
                <a:gd name="connsiteY2" fmla="*/ 1133475 h 1185863"/>
                <a:gd name="connsiteX3" fmla="*/ 5210175 w 5210175"/>
                <a:gd name="connsiteY3" fmla="*/ 571500 h 1185863"/>
              </a:gdLst>
              <a:ahLst/>
              <a:cxnLst>
                <a:cxn ang="0">
                  <a:pos x="connsiteX0" y="connsiteY0"/>
                </a:cxn>
                <a:cxn ang="0">
                  <a:pos x="connsiteX1" y="connsiteY1"/>
                </a:cxn>
                <a:cxn ang="0">
                  <a:pos x="connsiteX2" y="connsiteY2"/>
                </a:cxn>
                <a:cxn ang="0">
                  <a:pos x="connsiteX3" y="connsiteY3"/>
                </a:cxn>
              </a:cxnLst>
              <a:rect l="l" t="t" r="r" b="b"/>
              <a:pathLst>
                <a:path w="5210175" h="1185863">
                  <a:moveTo>
                    <a:pt x="0" y="0"/>
                  </a:moveTo>
                  <a:cubicBezTo>
                    <a:pt x="343694" y="348456"/>
                    <a:pt x="687388" y="696913"/>
                    <a:pt x="1304925" y="885825"/>
                  </a:cubicBezTo>
                  <a:cubicBezTo>
                    <a:pt x="1922463" y="1074738"/>
                    <a:pt x="3054350" y="1185863"/>
                    <a:pt x="3705225" y="1133475"/>
                  </a:cubicBezTo>
                  <a:cubicBezTo>
                    <a:pt x="4356100" y="1081087"/>
                    <a:pt x="4783137" y="826293"/>
                    <a:pt x="5210175" y="571500"/>
                  </a:cubicBezTo>
                </a:path>
              </a:pathLst>
            </a:cu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0" fontAlgn="base" hangingPunct="0">
                <a:spcBef>
                  <a:spcPct val="0"/>
                </a:spcBef>
                <a:spcAft>
                  <a:spcPct val="0"/>
                </a:spcAft>
                <a:defRPr/>
              </a:pPr>
              <a:endParaRPr lang="zh-CN" altLang="en-US">
                <a:solidFill>
                  <a:srgbClr val="000000"/>
                </a:solidFill>
                <a:latin typeface="Verdana"/>
              </a:endParaRPr>
            </a:p>
          </p:txBody>
        </p:sp>
      </p:grpSp>
      <p:sp>
        <p:nvSpPr>
          <p:cNvPr id="22" name="标题 21">
            <a:extLst>
              <a:ext uri="{FF2B5EF4-FFF2-40B4-BE49-F238E27FC236}">
                <a16:creationId xmlns:a16="http://schemas.microsoft.com/office/drawing/2014/main" id="{FC927F56-C2B1-9564-9273-365F351869FF}"/>
              </a:ext>
            </a:extLst>
          </p:cNvPr>
          <p:cNvSpPr>
            <a:spLocks noGrp="1"/>
          </p:cNvSpPr>
          <p:nvPr>
            <p:ph type="title"/>
          </p:nvPr>
        </p:nvSpPr>
        <p:spPr/>
        <p:txBody>
          <a:bodyPr>
            <a:normAutofit/>
          </a:bodyPr>
          <a:lstStyle/>
          <a:p>
            <a:r>
              <a:rPr lang="zh-CN" altLang="en-US" dirty="0"/>
              <a:t>管道示例</a:t>
            </a:r>
          </a:p>
        </p:txBody>
      </p:sp>
      <p:sp>
        <p:nvSpPr>
          <p:cNvPr id="26" name="灯片编号占位符 25">
            <a:extLst>
              <a:ext uri="{FF2B5EF4-FFF2-40B4-BE49-F238E27FC236}">
                <a16:creationId xmlns:a16="http://schemas.microsoft.com/office/drawing/2014/main" id="{2B8A5417-218C-FD59-47A3-DCFE5A1645F9}"/>
              </a:ext>
            </a:extLst>
          </p:cNvPr>
          <p:cNvSpPr>
            <a:spLocks noGrp="1"/>
          </p:cNvSpPr>
          <p:nvPr>
            <p:ph type="sldNum" sz="quarter" idx="12"/>
          </p:nvPr>
        </p:nvSpPr>
        <p:spPr/>
        <p:txBody>
          <a:bodyPr/>
          <a:lstStyle/>
          <a:p>
            <a:pPr>
              <a:defRPr/>
            </a:pPr>
            <a:fld id="{3884BE4A-665D-4750-B82A-97CE17AE2019}" type="slidenum">
              <a:rPr lang="en-US" altLang="ko-KR" smtClean="0"/>
              <a:pPr>
                <a:defRPr/>
              </a:pPr>
              <a:t>58</a:t>
            </a:fld>
            <a:endParaRPr lang="en-US" altLang="ko-KR" dirty="0"/>
          </a:p>
        </p:txBody>
      </p:sp>
    </p:spTree>
    <p:extLst>
      <p:ext uri="{BB962C8B-B14F-4D97-AF65-F5344CB8AC3E}">
        <p14:creationId xmlns:p14="http://schemas.microsoft.com/office/powerpoint/2010/main" val="8755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4357" y="1621904"/>
            <a:ext cx="5941685" cy="642942"/>
            <a:chOff x="844893" y="1000114"/>
            <a:chExt cx="5941685" cy="642942"/>
          </a:xfrm>
        </p:grpSpPr>
        <p:sp>
          <p:nvSpPr>
            <p:cNvPr id="9" name="内容占位符 2"/>
            <p:cNvSpPr txBox="1">
              <a:spLocks/>
            </p:cNvSpPr>
            <p:nvPr/>
          </p:nvSpPr>
          <p:spPr>
            <a:xfrm>
              <a:off x="1142976" y="1000114"/>
              <a:ext cx="5643602"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消息队列是由操作系统维护的以字节序列为基本单位的间接通信机制</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1111884" y="2255322"/>
            <a:ext cx="4595462" cy="323852"/>
            <a:chOff x="1262422" y="1633532"/>
            <a:chExt cx="4595462" cy="323852"/>
          </a:xfrm>
        </p:grpSpPr>
        <p:sp>
          <p:nvSpPr>
            <p:cNvPr id="27" name="内容占位符 2"/>
            <p:cNvSpPr txBox="1">
              <a:spLocks/>
            </p:cNvSpPr>
            <p:nvPr/>
          </p:nvSpPr>
          <p:spPr>
            <a:xfrm>
              <a:off x="1394985" y="1633532"/>
              <a:ext cx="4462899"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每个消息</a:t>
              </a:r>
              <a:r>
                <a:rPr lang="en-US" altLang="zh-CN" dirty="0"/>
                <a:t>(</a:t>
              </a:r>
              <a:r>
                <a:rPr lang="zh-CN" altLang="en-US" dirty="0"/>
                <a:t>Message</a:t>
              </a:r>
              <a:r>
                <a:rPr lang="en-US" altLang="zh-CN" dirty="0"/>
                <a:t>)</a:t>
              </a:r>
              <a:r>
                <a:rPr lang="zh-CN" altLang="en-US" dirty="0"/>
                <a:t>是一个字节序列</a:t>
              </a:r>
            </a:p>
          </p:txBody>
        </p:sp>
        <p:pic>
          <p:nvPicPr>
            <p:cNvPr id="28" name="图片 27" descr="小点1.png"/>
            <p:cNvPicPr>
              <a:picLocks noChangeAspect="1"/>
            </p:cNvPicPr>
            <p:nvPr/>
          </p:nvPicPr>
          <p:blipFill>
            <a:blip r:embed="rId2" cstate="print"/>
            <a:stretch>
              <a:fillRect/>
            </a:stretch>
          </p:blipFill>
          <p:spPr>
            <a:xfrm>
              <a:off x="1262422" y="1742389"/>
              <a:ext cx="151066" cy="148997"/>
            </a:xfrm>
            <a:prstGeom prst="rect">
              <a:avLst/>
            </a:prstGeom>
            <a:effectLst/>
          </p:spPr>
        </p:pic>
      </p:grpSp>
      <p:grpSp>
        <p:nvGrpSpPr>
          <p:cNvPr id="4" name="组合 3"/>
          <p:cNvGrpSpPr/>
          <p:nvPr/>
        </p:nvGrpSpPr>
        <p:grpSpPr>
          <a:xfrm>
            <a:off x="1111884" y="2583935"/>
            <a:ext cx="5452718" cy="754068"/>
            <a:chOff x="1262422" y="1962145"/>
            <a:chExt cx="5452718" cy="754068"/>
          </a:xfrm>
        </p:grpSpPr>
        <p:sp>
          <p:nvSpPr>
            <p:cNvPr id="23" name="内容占位符 2"/>
            <p:cNvSpPr txBox="1">
              <a:spLocks/>
            </p:cNvSpPr>
            <p:nvPr/>
          </p:nvSpPr>
          <p:spPr>
            <a:xfrm>
              <a:off x="1394985" y="1962145"/>
              <a:ext cx="5320155" cy="75406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相同标识的消息组成按先进先出顺序组成一个消息队列（Message Queues）</a:t>
              </a:r>
            </a:p>
          </p:txBody>
        </p:sp>
        <p:pic>
          <p:nvPicPr>
            <p:cNvPr id="24" name="图片 23" descr="小点1.png"/>
            <p:cNvPicPr>
              <a:picLocks noChangeAspect="1"/>
            </p:cNvPicPr>
            <p:nvPr/>
          </p:nvPicPr>
          <p:blipFill>
            <a:blip r:embed="rId2" cstate="print"/>
            <a:stretch>
              <a:fillRect/>
            </a:stretch>
          </p:blipFill>
          <p:spPr>
            <a:xfrm>
              <a:off x="1262422" y="2071003"/>
              <a:ext cx="151066" cy="148997"/>
            </a:xfrm>
            <a:prstGeom prst="rect">
              <a:avLst/>
            </a:prstGeom>
            <a:effectLst/>
          </p:spPr>
        </p:pic>
      </p:grpSp>
      <p:grpSp>
        <p:nvGrpSpPr>
          <p:cNvPr id="5" name="组合 4"/>
          <p:cNvGrpSpPr/>
          <p:nvPr/>
        </p:nvGrpSpPr>
        <p:grpSpPr>
          <a:xfrm>
            <a:off x="2543270" y="3502157"/>
            <a:ext cx="5914792" cy="2266837"/>
            <a:chOff x="1019270" y="2644905"/>
            <a:chExt cx="5914792" cy="2266837"/>
          </a:xfrm>
        </p:grpSpPr>
        <p:sp>
          <p:nvSpPr>
            <p:cNvPr id="25" name="Oval 5"/>
            <p:cNvSpPr>
              <a:spLocks noChangeArrowheads="1"/>
            </p:cNvSpPr>
            <p:nvPr/>
          </p:nvSpPr>
          <p:spPr bwMode="auto">
            <a:xfrm>
              <a:off x="1019270" y="2644905"/>
              <a:ext cx="900000" cy="9000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bevel/>
              <a:headEnd/>
              <a:tailEnd/>
            </a:ln>
            <a:effectLst>
              <a:outerShdw blurRad="63500" dist="107763" dir="2700000" algn="ctr" rotWithShape="0">
                <a:schemeClr val="bg2">
                  <a:alpha val="74998"/>
                </a:schemeClr>
              </a:outerShdw>
            </a:effectLst>
          </p:spPr>
          <p:txBody>
            <a:bodyPr wrap="none" anchor="ctr"/>
            <a:lstStyle/>
            <a:p>
              <a:pPr algn="ctr" defTabSz="914400" eaLnBrk="0" fontAlgn="base" hangingPunct="0">
                <a:spcBef>
                  <a:spcPct val="0"/>
                </a:spcBef>
                <a:spcAft>
                  <a:spcPct val="0"/>
                </a:spcAft>
                <a:defRPr/>
              </a:pPr>
              <a:r>
                <a:rPr lang="en-US" altLang="zh-CN" sz="1600" b="1" dirty="0">
                  <a:solidFill>
                    <a:srgbClr val="11576A"/>
                  </a:solidFill>
                  <a:latin typeface="微软雅黑" pitchFamily="34" charset="-122"/>
                  <a:ea typeface="微软雅黑" pitchFamily="34" charset="-122"/>
                </a:rPr>
                <a:t>P1</a:t>
              </a:r>
            </a:p>
          </p:txBody>
        </p:sp>
        <p:sp>
          <p:nvSpPr>
            <p:cNvPr id="26" name="Oval 6"/>
            <p:cNvSpPr>
              <a:spLocks noChangeArrowheads="1"/>
            </p:cNvSpPr>
            <p:nvPr/>
          </p:nvSpPr>
          <p:spPr bwMode="auto">
            <a:xfrm>
              <a:off x="6034062" y="3293942"/>
              <a:ext cx="900000" cy="900000"/>
            </a:xfrm>
            <a:prstGeom prst="ellipse">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bevel/>
              <a:headEnd/>
              <a:tailEnd/>
            </a:ln>
            <a:effectLst>
              <a:outerShdw blurRad="63500" dist="107763" dir="2700000" algn="ctr" rotWithShape="0">
                <a:schemeClr val="bg2">
                  <a:alpha val="74998"/>
                </a:schemeClr>
              </a:outerShdw>
            </a:effectLst>
          </p:spPr>
          <p:txBody>
            <a:bodyPr wrap="none" anchor="ctr"/>
            <a:lstStyle/>
            <a:p>
              <a:pPr algn="ctr" defTabSz="914400" eaLnBrk="0" fontAlgn="base" hangingPunct="0">
                <a:spcBef>
                  <a:spcPct val="0"/>
                </a:spcBef>
                <a:spcAft>
                  <a:spcPct val="0"/>
                </a:spcAft>
                <a:defRPr/>
              </a:pPr>
              <a:r>
                <a:rPr lang="en-US" altLang="zh-CN" sz="1600" b="1" dirty="0">
                  <a:solidFill>
                    <a:srgbClr val="11576A"/>
                  </a:solidFill>
                  <a:latin typeface="微软雅黑" pitchFamily="34" charset="-122"/>
                  <a:ea typeface="微软雅黑" pitchFamily="34" charset="-122"/>
                </a:rPr>
                <a:t>P3</a:t>
              </a:r>
            </a:p>
          </p:txBody>
        </p:sp>
        <p:sp>
          <p:nvSpPr>
            <p:cNvPr id="45" name="Line 7"/>
            <p:cNvSpPr>
              <a:spLocks noChangeShapeType="1"/>
            </p:cNvSpPr>
            <p:nvPr/>
          </p:nvSpPr>
          <p:spPr bwMode="auto">
            <a:xfrm>
              <a:off x="3595662" y="34463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46" name="Line 8"/>
            <p:cNvSpPr>
              <a:spLocks noChangeShapeType="1"/>
            </p:cNvSpPr>
            <p:nvPr/>
          </p:nvSpPr>
          <p:spPr bwMode="auto">
            <a:xfrm>
              <a:off x="3671862" y="3446342"/>
              <a:ext cx="0" cy="68580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47" name="Line 9"/>
            <p:cNvSpPr>
              <a:spLocks noChangeShapeType="1"/>
            </p:cNvSpPr>
            <p:nvPr/>
          </p:nvSpPr>
          <p:spPr bwMode="auto">
            <a:xfrm>
              <a:off x="4281462" y="3446342"/>
              <a:ext cx="0" cy="68580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48" name="Line 10"/>
            <p:cNvSpPr>
              <a:spLocks noChangeShapeType="1"/>
            </p:cNvSpPr>
            <p:nvPr/>
          </p:nvSpPr>
          <p:spPr bwMode="auto">
            <a:xfrm>
              <a:off x="3595662" y="41321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49" name="Line 11"/>
            <p:cNvSpPr>
              <a:spLocks noChangeShapeType="1"/>
            </p:cNvSpPr>
            <p:nvPr/>
          </p:nvSpPr>
          <p:spPr bwMode="auto">
            <a:xfrm>
              <a:off x="4205262" y="3827342"/>
              <a:ext cx="838200" cy="609600"/>
            </a:xfrm>
            <a:prstGeom prst="line">
              <a:avLst/>
            </a:prstGeom>
            <a:noFill/>
            <a:ln w="28575">
              <a:solidFill>
                <a:srgbClr val="11576A"/>
              </a:solidFill>
              <a:bevel/>
              <a:headEnd type="oval" w="med" len="med"/>
              <a:tailEnd type="arrow"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50" name="Line 12"/>
            <p:cNvSpPr>
              <a:spLocks noChangeShapeType="1"/>
            </p:cNvSpPr>
            <p:nvPr/>
          </p:nvSpPr>
          <p:spPr bwMode="auto">
            <a:xfrm>
              <a:off x="1995462" y="3141542"/>
              <a:ext cx="1447800" cy="533400"/>
            </a:xfrm>
            <a:prstGeom prst="line">
              <a:avLst/>
            </a:prstGeom>
            <a:noFill/>
            <a:ln w="28575">
              <a:solidFill>
                <a:srgbClr val="11576A"/>
              </a:solidFill>
              <a:bevel/>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51" name="Line 13"/>
            <p:cNvSpPr>
              <a:spLocks noChangeShapeType="1"/>
            </p:cNvSpPr>
            <p:nvPr/>
          </p:nvSpPr>
          <p:spPr bwMode="auto">
            <a:xfrm flipV="1">
              <a:off x="1995462" y="3827342"/>
              <a:ext cx="1447800" cy="533400"/>
            </a:xfrm>
            <a:prstGeom prst="line">
              <a:avLst/>
            </a:prstGeom>
            <a:noFill/>
            <a:ln w="28575">
              <a:solidFill>
                <a:srgbClr val="11576A"/>
              </a:solidFill>
              <a:bevel/>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52" name="Line 14"/>
            <p:cNvSpPr>
              <a:spLocks noChangeShapeType="1"/>
            </p:cNvSpPr>
            <p:nvPr/>
          </p:nvSpPr>
          <p:spPr bwMode="auto">
            <a:xfrm>
              <a:off x="4433862" y="3827342"/>
              <a:ext cx="1447800" cy="0"/>
            </a:xfrm>
            <a:prstGeom prst="line">
              <a:avLst/>
            </a:prstGeom>
            <a:noFill/>
            <a:ln w="28575">
              <a:solidFill>
                <a:srgbClr val="11576A"/>
              </a:solidFill>
              <a:bevel/>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53" name="Text Box 15"/>
            <p:cNvSpPr txBox="1">
              <a:spLocks noChangeArrowheads="1"/>
            </p:cNvSpPr>
            <p:nvPr/>
          </p:nvSpPr>
          <p:spPr bwMode="auto">
            <a:xfrm>
              <a:off x="4603209" y="4436942"/>
              <a:ext cx="1005403"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en-US" altLang="zh-CN" sz="1600" b="1" dirty="0">
                  <a:solidFill>
                    <a:srgbClr val="11576A"/>
                  </a:solidFill>
                  <a:latin typeface="微软雅黑" pitchFamily="34" charset="-122"/>
                  <a:ea typeface="微软雅黑" pitchFamily="34" charset="-122"/>
                </a:rPr>
                <a:t>“</a:t>
              </a:r>
              <a:r>
                <a:rPr lang="zh-CN" altLang="en-US" sz="1600" b="1" dirty="0">
                  <a:solidFill>
                    <a:srgbClr val="11576A"/>
                  </a:solidFill>
                  <a:latin typeface="微软雅黑" pitchFamily="34" charset="-122"/>
                  <a:ea typeface="微软雅黑" pitchFamily="34" charset="-122"/>
                </a:rPr>
                <a:t>消息</a:t>
              </a:r>
              <a:r>
                <a:rPr lang="en-US" altLang="zh-CN" sz="1600" b="1" dirty="0">
                  <a:solidFill>
                    <a:srgbClr val="11576A"/>
                  </a:solidFill>
                  <a:latin typeface="微软雅黑" pitchFamily="34" charset="-122"/>
                  <a:ea typeface="微软雅黑" pitchFamily="34" charset="-122"/>
                </a:rPr>
                <a:t>”</a:t>
              </a:r>
            </a:p>
          </p:txBody>
        </p:sp>
        <p:sp>
          <p:nvSpPr>
            <p:cNvPr id="54" name="Text Box 16"/>
            <p:cNvSpPr txBox="1">
              <a:spLocks noChangeArrowheads="1"/>
            </p:cNvSpPr>
            <p:nvPr/>
          </p:nvSpPr>
          <p:spPr bwMode="auto">
            <a:xfrm>
              <a:off x="3760246" y="3108204"/>
              <a:ext cx="1005403"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zh-CN" altLang="en-US" sz="1600" b="1" dirty="0">
                  <a:solidFill>
                    <a:srgbClr val="11576A"/>
                  </a:solidFill>
                  <a:latin typeface="微软雅黑" pitchFamily="34" charset="-122"/>
                  <a:ea typeface="微软雅黑" pitchFamily="34" charset="-122"/>
                </a:rPr>
                <a:t>消息队列</a:t>
              </a:r>
              <a:endParaRPr lang="en-US" altLang="zh-CN" sz="1600" b="1" dirty="0">
                <a:solidFill>
                  <a:srgbClr val="11576A"/>
                </a:solidFill>
                <a:latin typeface="微软雅黑" pitchFamily="34" charset="-122"/>
                <a:ea typeface="微软雅黑" pitchFamily="34" charset="-122"/>
              </a:endParaRPr>
            </a:p>
          </p:txBody>
        </p:sp>
        <p:sp>
          <p:nvSpPr>
            <p:cNvPr id="55" name="Text Box 17"/>
            <p:cNvSpPr txBox="1">
              <a:spLocks noChangeArrowheads="1"/>
            </p:cNvSpPr>
            <p:nvPr/>
          </p:nvSpPr>
          <p:spPr bwMode="auto">
            <a:xfrm>
              <a:off x="2240214" y="2989142"/>
              <a:ext cx="595035"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zh-CN" altLang="en-US" sz="1600" b="1" dirty="0">
                  <a:solidFill>
                    <a:srgbClr val="11576A"/>
                  </a:solidFill>
                  <a:latin typeface="微软雅黑" pitchFamily="34" charset="-122"/>
                  <a:ea typeface="微软雅黑" pitchFamily="34" charset="-122"/>
                </a:rPr>
                <a:t>发送</a:t>
              </a:r>
              <a:endParaRPr lang="en-US" altLang="zh-CN" sz="1600" b="1" dirty="0">
                <a:solidFill>
                  <a:srgbClr val="11576A"/>
                </a:solidFill>
                <a:latin typeface="微软雅黑" pitchFamily="34" charset="-122"/>
                <a:ea typeface="微软雅黑" pitchFamily="34" charset="-122"/>
              </a:endParaRPr>
            </a:p>
          </p:txBody>
        </p:sp>
        <p:sp>
          <p:nvSpPr>
            <p:cNvPr id="56" name="Text Box 18"/>
            <p:cNvSpPr txBox="1">
              <a:spLocks noChangeArrowheads="1"/>
            </p:cNvSpPr>
            <p:nvPr/>
          </p:nvSpPr>
          <p:spPr bwMode="auto">
            <a:xfrm>
              <a:off x="2316414" y="4132142"/>
              <a:ext cx="595035"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zh-CN" altLang="en-US" sz="1600" b="1" dirty="0">
                  <a:solidFill>
                    <a:srgbClr val="11576A"/>
                  </a:solidFill>
                  <a:latin typeface="微软雅黑" pitchFamily="34" charset="-122"/>
                  <a:ea typeface="微软雅黑" pitchFamily="34" charset="-122"/>
                </a:rPr>
                <a:t>发送</a:t>
              </a:r>
              <a:endParaRPr lang="en-US" altLang="zh-CN" sz="1600" b="1" dirty="0">
                <a:solidFill>
                  <a:srgbClr val="11576A"/>
                </a:solidFill>
                <a:latin typeface="微软雅黑" pitchFamily="34" charset="-122"/>
                <a:ea typeface="微软雅黑" pitchFamily="34" charset="-122"/>
              </a:endParaRPr>
            </a:p>
          </p:txBody>
        </p:sp>
        <p:sp>
          <p:nvSpPr>
            <p:cNvPr id="57" name="Text Box 19"/>
            <p:cNvSpPr txBox="1">
              <a:spLocks noChangeArrowheads="1"/>
            </p:cNvSpPr>
            <p:nvPr/>
          </p:nvSpPr>
          <p:spPr bwMode="auto">
            <a:xfrm>
              <a:off x="4831014" y="3522542"/>
              <a:ext cx="595035"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zh-CN" altLang="en-US" sz="1600" b="1" dirty="0">
                  <a:solidFill>
                    <a:srgbClr val="11576A"/>
                  </a:solidFill>
                  <a:latin typeface="微软雅黑" pitchFamily="34" charset="-122"/>
                  <a:ea typeface="微软雅黑" pitchFamily="34" charset="-122"/>
                </a:rPr>
                <a:t>接收</a:t>
              </a:r>
              <a:endParaRPr lang="en-US" altLang="zh-CN" sz="1600" b="1" dirty="0">
                <a:solidFill>
                  <a:srgbClr val="11576A"/>
                </a:solidFill>
                <a:latin typeface="微软雅黑" pitchFamily="34" charset="-122"/>
                <a:ea typeface="微软雅黑" pitchFamily="34" charset="-122"/>
              </a:endParaRPr>
            </a:p>
          </p:txBody>
        </p:sp>
        <p:sp>
          <p:nvSpPr>
            <p:cNvPr id="58" name="Line 20"/>
            <p:cNvSpPr>
              <a:spLocks noChangeShapeType="1"/>
            </p:cNvSpPr>
            <p:nvPr/>
          </p:nvSpPr>
          <p:spPr bwMode="auto">
            <a:xfrm>
              <a:off x="3748062" y="34463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59" name="Line 21"/>
            <p:cNvSpPr>
              <a:spLocks noChangeShapeType="1"/>
            </p:cNvSpPr>
            <p:nvPr/>
          </p:nvSpPr>
          <p:spPr bwMode="auto">
            <a:xfrm>
              <a:off x="3824262" y="3446342"/>
              <a:ext cx="0" cy="68580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0" name="Line 22"/>
            <p:cNvSpPr>
              <a:spLocks noChangeShapeType="1"/>
            </p:cNvSpPr>
            <p:nvPr/>
          </p:nvSpPr>
          <p:spPr bwMode="auto">
            <a:xfrm>
              <a:off x="3748062" y="41321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1" name="Line 23"/>
            <p:cNvSpPr>
              <a:spLocks noChangeShapeType="1"/>
            </p:cNvSpPr>
            <p:nvPr/>
          </p:nvSpPr>
          <p:spPr bwMode="auto">
            <a:xfrm>
              <a:off x="3900462" y="34463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2" name="Line 24"/>
            <p:cNvSpPr>
              <a:spLocks noChangeShapeType="1"/>
            </p:cNvSpPr>
            <p:nvPr/>
          </p:nvSpPr>
          <p:spPr bwMode="auto">
            <a:xfrm>
              <a:off x="3976662" y="3446342"/>
              <a:ext cx="0" cy="68580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3" name="Line 25"/>
            <p:cNvSpPr>
              <a:spLocks noChangeShapeType="1"/>
            </p:cNvSpPr>
            <p:nvPr/>
          </p:nvSpPr>
          <p:spPr bwMode="auto">
            <a:xfrm>
              <a:off x="3900462" y="41321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4" name="Line 26"/>
            <p:cNvSpPr>
              <a:spLocks noChangeShapeType="1"/>
            </p:cNvSpPr>
            <p:nvPr/>
          </p:nvSpPr>
          <p:spPr bwMode="auto">
            <a:xfrm>
              <a:off x="4052862" y="34463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5" name="Line 27"/>
            <p:cNvSpPr>
              <a:spLocks noChangeShapeType="1"/>
            </p:cNvSpPr>
            <p:nvPr/>
          </p:nvSpPr>
          <p:spPr bwMode="auto">
            <a:xfrm>
              <a:off x="4129062" y="3446342"/>
              <a:ext cx="0" cy="68580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6" name="Line 28"/>
            <p:cNvSpPr>
              <a:spLocks noChangeShapeType="1"/>
            </p:cNvSpPr>
            <p:nvPr/>
          </p:nvSpPr>
          <p:spPr bwMode="auto">
            <a:xfrm>
              <a:off x="4052862" y="4132142"/>
              <a:ext cx="304800" cy="0"/>
            </a:xfrm>
            <a:prstGeom prst="line">
              <a:avLst/>
            </a:prstGeom>
            <a:noFill/>
            <a:ln w="28575">
              <a:solidFill>
                <a:srgbClr val="11576A"/>
              </a:solidFill>
              <a:bevel/>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zh-CN" altLang="en-US" b="1">
                <a:solidFill>
                  <a:srgbClr val="11576A"/>
                </a:solidFill>
                <a:latin typeface="微软雅黑" pitchFamily="34" charset="-122"/>
                <a:ea typeface="微软雅黑" pitchFamily="34" charset="-122"/>
              </a:endParaRPr>
            </a:p>
          </p:txBody>
        </p:sp>
        <p:sp>
          <p:nvSpPr>
            <p:cNvPr id="67" name="Oval 29"/>
            <p:cNvSpPr>
              <a:spLocks noChangeArrowheads="1"/>
            </p:cNvSpPr>
            <p:nvPr/>
          </p:nvSpPr>
          <p:spPr bwMode="auto">
            <a:xfrm>
              <a:off x="1019270" y="4011742"/>
              <a:ext cx="900000" cy="9000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a:effectLst>
              <a:outerShdw blurRad="63500" dist="107763" dir="2700000" algn="ctr" rotWithShape="0">
                <a:schemeClr val="bg2">
                  <a:alpha val="74998"/>
                </a:schemeClr>
              </a:outerShdw>
            </a:effectLst>
          </p:spPr>
          <p:txBody>
            <a:bodyPr wrap="none" anchor="ctr"/>
            <a:lstStyle/>
            <a:p>
              <a:pPr algn="ctr" defTabSz="914400" eaLnBrk="0" fontAlgn="base" hangingPunct="0">
                <a:spcBef>
                  <a:spcPct val="0"/>
                </a:spcBef>
                <a:spcAft>
                  <a:spcPct val="0"/>
                </a:spcAft>
                <a:defRPr/>
              </a:pPr>
              <a:r>
                <a:rPr lang="en-US" altLang="zh-CN" sz="1600" b="1" dirty="0">
                  <a:solidFill>
                    <a:srgbClr val="11576A"/>
                  </a:solidFill>
                  <a:latin typeface="微软雅黑" pitchFamily="34" charset="-122"/>
                  <a:ea typeface="微软雅黑" pitchFamily="34" charset="-122"/>
                </a:rPr>
                <a:t>P2</a:t>
              </a:r>
              <a:endParaRPr lang="en-US" altLang="zh-CN" b="1" dirty="0">
                <a:solidFill>
                  <a:srgbClr val="11576A"/>
                </a:solidFill>
                <a:latin typeface="微软雅黑" pitchFamily="34" charset="-122"/>
                <a:ea typeface="微软雅黑" pitchFamily="34" charset="-122"/>
              </a:endParaRPr>
            </a:p>
          </p:txBody>
        </p:sp>
      </p:grpSp>
      <p:cxnSp>
        <p:nvCxnSpPr>
          <p:cNvPr id="35" name="直接连接符 34"/>
          <p:cNvCxnSpPr/>
          <p:nvPr/>
        </p:nvCxnSpPr>
        <p:spPr>
          <a:xfrm rot="5400000">
            <a:off x="-10751451" y="3536157"/>
            <a:ext cx="1271596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 Box 15"/>
          <p:cNvSpPr txBox="1">
            <a:spLocks noChangeArrowheads="1"/>
          </p:cNvSpPr>
          <p:nvPr/>
        </p:nvSpPr>
        <p:spPr bwMode="auto">
          <a:xfrm>
            <a:off x="6126785" y="5294192"/>
            <a:ext cx="1005403"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en-US" altLang="zh-CN" sz="1600" b="1" dirty="0">
                <a:solidFill>
                  <a:srgbClr val="C00000"/>
                </a:solidFill>
                <a:latin typeface="微软雅黑" pitchFamily="34" charset="-122"/>
                <a:ea typeface="微软雅黑" pitchFamily="34" charset="-122"/>
              </a:rPr>
              <a:t>“</a:t>
            </a:r>
            <a:r>
              <a:rPr lang="zh-CN" altLang="en-US" sz="1600" b="1" dirty="0">
                <a:solidFill>
                  <a:srgbClr val="C00000"/>
                </a:solidFill>
                <a:latin typeface="微软雅黑" pitchFamily="34" charset="-122"/>
                <a:ea typeface="微软雅黑" pitchFamily="34" charset="-122"/>
              </a:rPr>
              <a:t>消息</a:t>
            </a:r>
            <a:r>
              <a:rPr lang="en-US" altLang="zh-CN" sz="1600" b="1" dirty="0">
                <a:solidFill>
                  <a:srgbClr val="C00000"/>
                </a:solidFill>
                <a:latin typeface="微软雅黑" pitchFamily="34" charset="-122"/>
                <a:ea typeface="微软雅黑" pitchFamily="34" charset="-122"/>
              </a:rPr>
              <a:t>”</a:t>
            </a:r>
          </a:p>
        </p:txBody>
      </p:sp>
      <p:sp>
        <p:nvSpPr>
          <p:cNvPr id="40" name="Text Box 15"/>
          <p:cNvSpPr txBox="1">
            <a:spLocks noChangeArrowheads="1"/>
          </p:cNvSpPr>
          <p:nvPr/>
        </p:nvSpPr>
        <p:spPr bwMode="auto">
          <a:xfrm>
            <a:off x="5284247" y="3964314"/>
            <a:ext cx="1005403" cy="338554"/>
          </a:xfrm>
          <a:prstGeom prst="rect">
            <a:avLst/>
          </a:prstGeom>
          <a:noFill/>
          <a:ln>
            <a:noFill/>
          </a:ln>
          <a:effectLst/>
          <a:extLst>
            <a:ext uri="{909E8E84-426E-40dd-AFC4-6F175D3DCCD1}">
              <a14:hiddenFill xmlns="" xmlns:a14="http://schemas.microsoft.com/office/drawing/2010/main">
                <a:gradFill rotWithShape="0">
                  <a:gsLst>
                    <a:gs pos="0">
                      <a:srgbClr val="002F5E"/>
                    </a:gs>
                    <a:gs pos="50000">
                      <a:srgbClr val="0066CC"/>
                    </a:gs>
                    <a:gs pos="100000">
                      <a:srgbClr val="002F5E"/>
                    </a:gs>
                  </a:gsLst>
                  <a:lin ang="2700000" scaled="1"/>
                </a:gradFill>
              </a14:hiddenFill>
            </a:ext>
            <a:ext uri="{91240B29-F687-4f45-9708-019B960494DF}">
              <a14:hiddenLine xmlns="" xmlns:a14="http://schemas.microsoft.com/office/drawing/2010/main" w="9525">
                <a:solidFill>
                  <a:srgbClr val="000000"/>
                </a:solidFill>
                <a:bevel/>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r" defTabSz="914400" eaLnBrk="0" fontAlgn="base" hangingPunct="0">
              <a:spcBef>
                <a:spcPct val="0"/>
              </a:spcBef>
              <a:spcAft>
                <a:spcPct val="0"/>
              </a:spcAft>
              <a:defRPr/>
            </a:pPr>
            <a:r>
              <a:rPr lang="zh-CN" altLang="en-US" sz="1600" b="1" dirty="0">
                <a:solidFill>
                  <a:srgbClr val="C00000"/>
                </a:solidFill>
                <a:latin typeface="微软雅黑" pitchFamily="34" charset="-122"/>
                <a:ea typeface="微软雅黑" pitchFamily="34" charset="-122"/>
              </a:rPr>
              <a:t>消息队列</a:t>
            </a:r>
            <a:endParaRPr lang="en-US" altLang="zh-CN" sz="1600" b="1" dirty="0">
              <a:solidFill>
                <a:srgbClr val="C00000"/>
              </a:solidFill>
              <a:latin typeface="微软雅黑" pitchFamily="34" charset="-122"/>
              <a:ea typeface="微软雅黑" pitchFamily="34" charset="-122"/>
            </a:endParaRPr>
          </a:p>
        </p:txBody>
      </p:sp>
      <p:sp>
        <p:nvSpPr>
          <p:cNvPr id="6" name="标题 5">
            <a:extLst>
              <a:ext uri="{FF2B5EF4-FFF2-40B4-BE49-F238E27FC236}">
                <a16:creationId xmlns:a16="http://schemas.microsoft.com/office/drawing/2014/main" id="{4255E6D2-B2FE-DFB8-1180-38811F99BB3F}"/>
              </a:ext>
            </a:extLst>
          </p:cNvPr>
          <p:cNvSpPr>
            <a:spLocks noGrp="1"/>
          </p:cNvSpPr>
          <p:nvPr>
            <p:ph type="title"/>
          </p:nvPr>
        </p:nvSpPr>
        <p:spPr/>
        <p:txBody>
          <a:bodyPr>
            <a:normAutofit/>
          </a:bodyPr>
          <a:lstStyle/>
          <a:p>
            <a:r>
              <a:rPr lang="zh-CN" altLang="en-US" dirty="0"/>
              <a:t>消息队列</a:t>
            </a:r>
          </a:p>
        </p:txBody>
      </p:sp>
      <p:sp>
        <p:nvSpPr>
          <p:cNvPr id="10" name="灯片编号占位符 9">
            <a:extLst>
              <a:ext uri="{FF2B5EF4-FFF2-40B4-BE49-F238E27FC236}">
                <a16:creationId xmlns:a16="http://schemas.microsoft.com/office/drawing/2014/main" id="{32C1576B-6D0D-C7BA-29DC-368A27CE99B8}"/>
              </a:ext>
            </a:extLst>
          </p:cNvPr>
          <p:cNvSpPr>
            <a:spLocks noGrp="1"/>
          </p:cNvSpPr>
          <p:nvPr>
            <p:ph type="sldNum" sz="quarter" idx="12"/>
          </p:nvPr>
        </p:nvSpPr>
        <p:spPr/>
        <p:txBody>
          <a:bodyPr/>
          <a:lstStyle/>
          <a:p>
            <a:pPr>
              <a:defRPr/>
            </a:pPr>
            <a:fld id="{3884BE4A-665D-4750-B82A-97CE17AE2019}" type="slidenum">
              <a:rPr lang="en-US" altLang="ko-KR" smtClean="0"/>
              <a:pPr>
                <a:defRPr/>
              </a:pPr>
              <a:t>59</a:t>
            </a:fld>
            <a:endParaRPr lang="en-US" altLang="ko-KR" dirty="0"/>
          </a:p>
        </p:txBody>
      </p:sp>
    </p:spTree>
    <p:extLst>
      <p:ext uri="{BB962C8B-B14F-4D97-AF65-F5344CB8AC3E}">
        <p14:creationId xmlns:p14="http://schemas.microsoft.com/office/powerpoint/2010/main" val="195823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35" presetClass="emph" presetSubtype="0" repeatCount="indefinite" fill="hold" grpId="1" nodeType="withEffect">
                                  <p:stCondLst>
                                    <p:cond delay="0"/>
                                  </p:stCondLst>
                                  <p:endCondLst>
                                    <p:cond evt="onNext" delay="0">
                                      <p:tgtEl>
                                        <p:sldTgt/>
                                      </p:tgtEl>
                                    </p:cond>
                                  </p:endCondLst>
                                  <p:childTnLst>
                                    <p:anim calcmode="discrete" valueType="str">
                                      <p:cBhvr>
                                        <p:cTn id="22" dur="5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2"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35" presetClass="emph" presetSubtype="0" repeatCount="indefinite" fill="hold" grpId="1" nodeType="withEffect">
                                  <p:stCondLst>
                                    <p:cond delay="0"/>
                                  </p:stCondLst>
                                  <p:endCondLst>
                                    <p:cond evt="onNext" delay="0">
                                      <p:tgtEl>
                                        <p:sldTgt/>
                                      </p:tgtEl>
                                    </p:cond>
                                  </p:endCondLst>
                                  <p:childTnLst>
                                    <p:anim calcmode="discrete" valueType="str">
                                      <p:cBhvr>
                                        <p:cTn id="34" dur="5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39" grpId="2"/>
      <p:bldP spid="40" grpId="0"/>
      <p:bldP spid="40" grpId="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虚拟内存时代的空间隔离</a:t>
            </a:r>
          </a:p>
        </p:txBody>
      </p:sp>
      <p:sp>
        <p:nvSpPr>
          <p:cNvPr id="3" name="内容占位符 2"/>
          <p:cNvSpPr>
            <a:spLocks noGrp="1"/>
          </p:cNvSpPr>
          <p:nvPr>
            <p:ph idx="1"/>
          </p:nvPr>
        </p:nvSpPr>
        <p:spPr>
          <a:prstGeom prst="rect">
            <a:avLst/>
          </a:prstGeom>
        </p:spPr>
        <p:txBody>
          <a:bodyPr/>
          <a:lstStyle/>
          <a:p>
            <a:r>
              <a:rPr lang="zh-CN" altLang="en-US" dirty="0"/>
              <a:t>虚拟地址空间的分布图</a:t>
            </a:r>
            <a:endParaRPr lang="en-US" altLang="zh-CN" dirty="0"/>
          </a:p>
          <a:p>
            <a:endParaRPr lang="zh-CN" altLang="en-US" dirty="0"/>
          </a:p>
        </p:txBody>
      </p:sp>
      <p:sp>
        <p:nvSpPr>
          <p:cNvPr id="7" name="矩形 6"/>
          <p:cNvSpPr/>
          <p:nvPr/>
        </p:nvSpPr>
        <p:spPr bwMode="auto">
          <a:xfrm>
            <a:off x="2421106" y="2492896"/>
            <a:ext cx="3528392" cy="1152128"/>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13" name="文本框 12"/>
          <p:cNvSpPr txBox="1"/>
          <p:nvPr/>
        </p:nvSpPr>
        <p:spPr>
          <a:xfrm>
            <a:off x="2501900" y="2852936"/>
            <a:ext cx="1971348"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P1</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18" name="矩形 17"/>
          <p:cNvSpPr/>
          <p:nvPr/>
        </p:nvSpPr>
        <p:spPr bwMode="auto">
          <a:xfrm>
            <a:off x="2403929" y="3861048"/>
            <a:ext cx="3528392" cy="1152128"/>
          </a:xfrm>
          <a:prstGeom prst="rect">
            <a:avLst/>
          </a:prstGeom>
          <a:solidFill>
            <a:srgbClr val="00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20" name="文本框 19"/>
          <p:cNvSpPr txBox="1"/>
          <p:nvPr/>
        </p:nvSpPr>
        <p:spPr>
          <a:xfrm>
            <a:off x="2501901" y="4221088"/>
            <a:ext cx="1954171"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rgbClr val="000000"/>
                </a:solidFill>
                <a:latin typeface="Verdana" panose="020B0604030504040204" pitchFamily="34" charset="0"/>
                <a:ea typeface="微软雅黑" panose="020B0503020204020204" pitchFamily="34" charset="-122"/>
              </a:rPr>
              <a:t>进程</a:t>
            </a:r>
            <a:r>
              <a:rPr lang="en-US" altLang="zh-CN" dirty="0">
                <a:solidFill>
                  <a:srgbClr val="000000"/>
                </a:solidFill>
                <a:latin typeface="Verdana" panose="020B0604030504040204" pitchFamily="34" charset="0"/>
                <a:ea typeface="微软雅黑" panose="020B0503020204020204" pitchFamily="34" charset="-122"/>
              </a:rPr>
              <a:t>P2</a:t>
            </a:r>
            <a:r>
              <a:rPr lang="zh-CN" altLang="en-US" dirty="0">
                <a:solidFill>
                  <a:srgbClr val="000000"/>
                </a:solidFill>
                <a:latin typeface="Verdana" panose="020B0604030504040204" pitchFamily="34" charset="0"/>
                <a:ea typeface="微软雅黑" panose="020B0503020204020204" pitchFamily="34" charset="-122"/>
              </a:rPr>
              <a:t>用户空间</a:t>
            </a:r>
          </a:p>
        </p:txBody>
      </p:sp>
      <p:sp>
        <p:nvSpPr>
          <p:cNvPr id="22" name="矩形 21"/>
          <p:cNvSpPr/>
          <p:nvPr/>
        </p:nvSpPr>
        <p:spPr bwMode="auto">
          <a:xfrm>
            <a:off x="2403929" y="5229200"/>
            <a:ext cx="3528392" cy="1152128"/>
          </a:xfrm>
          <a:prstGeom prst="rect">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zh-CN" altLang="en-US" dirty="0">
              <a:solidFill>
                <a:srgbClr val="000000"/>
              </a:solidFill>
              <a:latin typeface="Times New Roman" pitchFamily="18" charset="0"/>
              <a:ea typeface="微软雅黑" panose="020B0503020204020204" pitchFamily="34" charset="-122"/>
            </a:endParaRPr>
          </a:p>
        </p:txBody>
      </p:sp>
      <p:sp>
        <p:nvSpPr>
          <p:cNvPr id="24" name="文本框 23"/>
          <p:cNvSpPr txBox="1"/>
          <p:nvPr/>
        </p:nvSpPr>
        <p:spPr>
          <a:xfrm>
            <a:off x="2533135" y="5589240"/>
            <a:ext cx="1922936" cy="369332"/>
          </a:xfrm>
          <a:prstGeom prst="rect">
            <a:avLst/>
          </a:prstGeom>
          <a:noFill/>
        </p:spPr>
        <p:txBody>
          <a:bodyPr wrap="square" rtlCol="0">
            <a:spAutoFit/>
          </a:bodyPr>
          <a:lstStyle/>
          <a:p>
            <a:pPr defTabSz="914400" eaLnBrk="0" fontAlgn="base" hangingPunct="0">
              <a:spcBef>
                <a:spcPct val="0"/>
              </a:spcBef>
              <a:spcAft>
                <a:spcPct val="0"/>
              </a:spcAft>
              <a:defRPr/>
            </a:pPr>
            <a:r>
              <a:rPr lang="zh-CN" altLang="en-US" dirty="0">
                <a:solidFill>
                  <a:schemeClr val="bg1"/>
                </a:solidFill>
                <a:latin typeface="Verdana" panose="020B0604030504040204" pitchFamily="34" charset="0"/>
                <a:ea typeface="微软雅黑" panose="020B0503020204020204" pitchFamily="34" charset="-122"/>
              </a:rPr>
              <a:t>进程</a:t>
            </a:r>
            <a:r>
              <a:rPr lang="en-US" altLang="zh-CN" dirty="0">
                <a:solidFill>
                  <a:schemeClr val="bg1"/>
                </a:solidFill>
                <a:latin typeface="Verdana" panose="020B0604030504040204" pitchFamily="34" charset="0"/>
                <a:ea typeface="微软雅黑" panose="020B0503020204020204" pitchFamily="34" charset="-122"/>
              </a:rPr>
              <a:t>P3</a:t>
            </a:r>
            <a:r>
              <a:rPr lang="zh-CN" altLang="en-US" dirty="0">
                <a:solidFill>
                  <a:schemeClr val="bg1"/>
                </a:solidFill>
                <a:latin typeface="Verdana" panose="020B0604030504040204" pitchFamily="34" charset="0"/>
                <a:ea typeface="微软雅黑" panose="020B0503020204020204" pitchFamily="34" charset="-122"/>
              </a:rPr>
              <a:t>用户空间</a:t>
            </a:r>
          </a:p>
        </p:txBody>
      </p:sp>
      <p:grpSp>
        <p:nvGrpSpPr>
          <p:cNvPr id="26" name="组合 25"/>
          <p:cNvGrpSpPr/>
          <p:nvPr/>
        </p:nvGrpSpPr>
        <p:grpSpPr>
          <a:xfrm>
            <a:off x="6152696" y="3395967"/>
            <a:ext cx="4721232" cy="1725906"/>
            <a:chOff x="1791236" y="3094477"/>
            <a:chExt cx="4721232" cy="1725906"/>
          </a:xfrm>
        </p:grpSpPr>
        <p:grpSp>
          <p:nvGrpSpPr>
            <p:cNvPr id="27" name="Group 6"/>
            <p:cNvGrpSpPr>
              <a:grpSpLocks/>
            </p:cNvGrpSpPr>
            <p:nvPr/>
          </p:nvGrpSpPr>
          <p:grpSpPr bwMode="auto">
            <a:xfrm>
              <a:off x="1791236" y="3094477"/>
              <a:ext cx="4721232" cy="1354485"/>
              <a:chOff x="0" y="0"/>
              <a:chExt cx="11959" cy="3430"/>
            </a:xfrm>
          </p:grpSpPr>
          <p:sp>
            <p:nvSpPr>
              <p:cNvPr id="32" name="Rectangle 8"/>
              <p:cNvSpPr>
                <a:spLocks noChangeArrowheads="1"/>
              </p:cNvSpPr>
              <p:nvPr/>
            </p:nvSpPr>
            <p:spPr bwMode="auto">
              <a:xfrm>
                <a:off x="3519" y="0"/>
                <a:ext cx="960" cy="1129"/>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11576A"/>
                    </a:solidFill>
                    <a:latin typeface="微软雅黑" pitchFamily="34" charset="-122"/>
                    <a:ea typeface="微软雅黑" pitchFamily="34" charset="-122"/>
                    <a:cs typeface="MS PGothic" charset="0"/>
                    <a:sym typeface="Comic Sans MS" charset="0"/>
                  </a:rPr>
                  <a:t>P</a:t>
                </a:r>
                <a:r>
                  <a:rPr lang="en-US" altLang="zh-CN" sz="1600" b="1" dirty="0">
                    <a:solidFill>
                      <a:srgbClr val="11576A"/>
                    </a:solidFill>
                    <a:latin typeface="微软雅黑" pitchFamily="34" charset="-122"/>
                    <a:ea typeface="微软雅黑" pitchFamily="34" charset="-122"/>
                    <a:cs typeface="MS PGothic" charset="0"/>
                    <a:sym typeface="Comic Sans MS" charset="0"/>
                  </a:rPr>
                  <a:t>1</a:t>
                </a:r>
                <a:endParaRPr lang="zh-CN" altLang="en-US" sz="1600" b="1" dirty="0">
                  <a:solidFill>
                    <a:srgbClr val="11576A"/>
                  </a:solidFill>
                  <a:latin typeface="微软雅黑" pitchFamily="34" charset="-122"/>
                  <a:ea typeface="微软雅黑" pitchFamily="34" charset="-122"/>
                  <a:cs typeface="MS PGothic" charset="0"/>
                </a:endParaRPr>
              </a:p>
            </p:txBody>
          </p:sp>
          <p:sp>
            <p:nvSpPr>
              <p:cNvPr id="33" name="Rectangle 9"/>
              <p:cNvSpPr>
                <a:spLocks noChangeArrowheads="1"/>
              </p:cNvSpPr>
              <p:nvPr/>
            </p:nvSpPr>
            <p:spPr bwMode="auto">
              <a:xfrm>
                <a:off x="4959" y="0"/>
                <a:ext cx="960" cy="1129"/>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11576A"/>
                    </a:solidFill>
                    <a:latin typeface="微软雅黑" pitchFamily="34" charset="-122"/>
                    <a:ea typeface="微软雅黑" pitchFamily="34" charset="-122"/>
                    <a:cs typeface="MS PGothic" charset="0"/>
                    <a:sym typeface="Comic Sans MS" charset="0"/>
                  </a:rPr>
                  <a:t>P</a:t>
                </a:r>
                <a:r>
                  <a:rPr lang="en-US" altLang="zh-CN" sz="1600" b="1" dirty="0">
                    <a:solidFill>
                      <a:srgbClr val="11576A"/>
                    </a:solidFill>
                    <a:latin typeface="微软雅黑" pitchFamily="34" charset="-122"/>
                    <a:ea typeface="微软雅黑" pitchFamily="34" charset="-122"/>
                    <a:cs typeface="MS PGothic" charset="0"/>
                    <a:sym typeface="Comic Sans MS" charset="0"/>
                  </a:rPr>
                  <a:t>2</a:t>
                </a:r>
                <a:endParaRPr lang="zh-CN" altLang="en-US" sz="1600" b="1" dirty="0">
                  <a:solidFill>
                    <a:srgbClr val="11576A"/>
                  </a:solidFill>
                  <a:latin typeface="微软雅黑" pitchFamily="34" charset="-122"/>
                  <a:ea typeface="微软雅黑" pitchFamily="34" charset="-122"/>
                  <a:cs typeface="MS PGothic" charset="0"/>
                </a:endParaRPr>
              </a:p>
            </p:txBody>
          </p:sp>
          <p:sp>
            <p:nvSpPr>
              <p:cNvPr id="34" name="Rectangle 10"/>
              <p:cNvSpPr>
                <a:spLocks noChangeArrowheads="1"/>
              </p:cNvSpPr>
              <p:nvPr/>
            </p:nvSpPr>
            <p:spPr bwMode="auto">
              <a:xfrm>
                <a:off x="6399" y="0"/>
                <a:ext cx="960" cy="1129"/>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600" b="1" dirty="0">
                    <a:solidFill>
                      <a:srgbClr val="FFFFFF"/>
                    </a:solidFill>
                    <a:latin typeface="微软雅黑" pitchFamily="34" charset="-122"/>
                    <a:ea typeface="微软雅黑" pitchFamily="34" charset="-122"/>
                    <a:cs typeface="MS PGothic" charset="0"/>
                    <a:sym typeface="Comic Sans MS" charset="0"/>
                  </a:rPr>
                  <a:t>P</a:t>
                </a:r>
                <a:r>
                  <a:rPr lang="en-US" altLang="zh-CN" sz="1600" b="1" dirty="0">
                    <a:solidFill>
                      <a:srgbClr val="FFFFFF"/>
                    </a:solidFill>
                    <a:latin typeface="微软雅黑" pitchFamily="34" charset="-122"/>
                    <a:ea typeface="微软雅黑" pitchFamily="34" charset="-122"/>
                    <a:cs typeface="MS PGothic" charset="0"/>
                    <a:sym typeface="Comic Sans MS" charset="0"/>
                  </a:rPr>
                  <a:t>3</a:t>
                </a:r>
                <a:endParaRPr lang="zh-CN" altLang="en-US" sz="1600" b="1" dirty="0">
                  <a:solidFill>
                    <a:srgbClr val="FFFFFF"/>
                  </a:solidFill>
                  <a:latin typeface="微软雅黑" pitchFamily="34" charset="-122"/>
                  <a:ea typeface="微软雅黑" pitchFamily="34" charset="-122"/>
                  <a:cs typeface="MS PGothic" charset="0"/>
                </a:endParaRPr>
              </a:p>
            </p:txBody>
          </p:sp>
          <p:sp>
            <p:nvSpPr>
              <p:cNvPr id="35" name="Rectangle 11"/>
              <p:cNvSpPr>
                <a:spLocks noChangeArrowheads="1"/>
              </p:cNvSpPr>
              <p:nvPr/>
            </p:nvSpPr>
            <p:spPr bwMode="auto">
              <a:xfrm>
                <a:off x="0" y="2710"/>
                <a:ext cx="1200" cy="720"/>
              </a:xfrm>
              <a:prstGeom prst="rect">
                <a:avLst/>
              </a:prstGeom>
              <a:solidFill>
                <a:srgbClr val="FF0000"/>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6" name="Rectangle 12"/>
              <p:cNvSpPr>
                <a:spLocks noChangeArrowheads="1"/>
              </p:cNvSpPr>
              <p:nvPr/>
            </p:nvSpPr>
            <p:spPr bwMode="auto">
              <a:xfrm>
                <a:off x="120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7" name="Rectangle 13"/>
              <p:cNvSpPr>
                <a:spLocks noChangeArrowheads="1"/>
              </p:cNvSpPr>
              <p:nvPr/>
            </p:nvSpPr>
            <p:spPr bwMode="auto">
              <a:xfrm>
                <a:off x="156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8" name="Rectangle 14"/>
              <p:cNvSpPr>
                <a:spLocks noChangeArrowheads="1"/>
              </p:cNvSpPr>
              <p:nvPr/>
            </p:nvSpPr>
            <p:spPr bwMode="auto">
              <a:xfrm>
                <a:off x="192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39" name="Rectangle 15"/>
              <p:cNvSpPr>
                <a:spLocks noChangeArrowheads="1"/>
              </p:cNvSpPr>
              <p:nvPr/>
            </p:nvSpPr>
            <p:spPr bwMode="auto">
              <a:xfrm>
                <a:off x="2280" y="2710"/>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0" name="Rectangle 16"/>
              <p:cNvSpPr>
                <a:spLocks noChangeArrowheads="1"/>
              </p:cNvSpPr>
              <p:nvPr/>
            </p:nvSpPr>
            <p:spPr bwMode="auto">
              <a:xfrm>
                <a:off x="2640" y="2710"/>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1" name="Rectangle 17"/>
              <p:cNvSpPr>
                <a:spLocks noChangeArrowheads="1"/>
              </p:cNvSpPr>
              <p:nvPr/>
            </p:nvSpPr>
            <p:spPr bwMode="auto">
              <a:xfrm>
                <a:off x="300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2" name="Rectangle 18"/>
              <p:cNvSpPr>
                <a:spLocks noChangeArrowheads="1"/>
              </p:cNvSpPr>
              <p:nvPr/>
            </p:nvSpPr>
            <p:spPr bwMode="auto">
              <a:xfrm>
                <a:off x="3360" y="2710"/>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3" name="Rectangle 19"/>
              <p:cNvSpPr>
                <a:spLocks noChangeArrowheads="1"/>
              </p:cNvSpPr>
              <p:nvPr/>
            </p:nvSpPr>
            <p:spPr bwMode="auto">
              <a:xfrm>
                <a:off x="3720" y="2710"/>
                <a:ext cx="360" cy="720"/>
              </a:xfrm>
              <a:prstGeom prst="rect">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4" name="Rectangle 20"/>
              <p:cNvSpPr>
                <a:spLocks noChangeArrowheads="1"/>
              </p:cNvSpPr>
              <p:nvPr/>
            </p:nvSpPr>
            <p:spPr bwMode="auto">
              <a:xfrm>
                <a:off x="4080" y="2710"/>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5" name="Rectangle 21"/>
              <p:cNvSpPr>
                <a:spLocks noChangeArrowheads="1"/>
              </p:cNvSpPr>
              <p:nvPr/>
            </p:nvSpPr>
            <p:spPr bwMode="auto">
              <a:xfrm>
                <a:off x="4440" y="2710"/>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6" name="Rectangle 22"/>
              <p:cNvSpPr>
                <a:spLocks noChangeArrowheads="1"/>
              </p:cNvSpPr>
              <p:nvPr/>
            </p:nvSpPr>
            <p:spPr bwMode="auto">
              <a:xfrm>
                <a:off x="511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7" name="Rectangle 23"/>
              <p:cNvSpPr>
                <a:spLocks noChangeArrowheads="1"/>
              </p:cNvSpPr>
              <p:nvPr/>
            </p:nvSpPr>
            <p:spPr bwMode="auto">
              <a:xfrm>
                <a:off x="547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8" name="Rectangle 24"/>
              <p:cNvSpPr>
                <a:spLocks noChangeArrowheads="1"/>
              </p:cNvSpPr>
              <p:nvPr/>
            </p:nvSpPr>
            <p:spPr bwMode="auto">
              <a:xfrm>
                <a:off x="583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49" name="Rectangle 25"/>
              <p:cNvSpPr>
                <a:spLocks noChangeArrowheads="1"/>
              </p:cNvSpPr>
              <p:nvPr/>
            </p:nvSpPr>
            <p:spPr bwMode="auto">
              <a:xfrm>
                <a:off x="619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0" name="Rectangle 26"/>
              <p:cNvSpPr>
                <a:spLocks noChangeArrowheads="1"/>
              </p:cNvSpPr>
              <p:nvPr/>
            </p:nvSpPr>
            <p:spPr bwMode="auto">
              <a:xfrm>
                <a:off x="6559" y="2697"/>
                <a:ext cx="360" cy="720"/>
              </a:xfrm>
              <a:prstGeom prst="rect">
                <a:avLst/>
              </a:prstGeom>
              <a:solidFill>
                <a:srgbClr val="0066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1" name="Rectangle 27"/>
              <p:cNvSpPr>
                <a:spLocks noChangeArrowheads="1"/>
              </p:cNvSpPr>
              <p:nvPr/>
            </p:nvSpPr>
            <p:spPr bwMode="auto">
              <a:xfrm>
                <a:off x="6919" y="2697"/>
                <a:ext cx="360" cy="720"/>
              </a:xfrm>
              <a:prstGeom prst="rect">
                <a:avLst/>
              </a:prstGeom>
              <a:solidFill>
                <a:srgbClr val="CCEC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2" name="Rectangle 28"/>
              <p:cNvSpPr>
                <a:spLocks noChangeArrowheads="1"/>
              </p:cNvSpPr>
              <p:nvPr/>
            </p:nvSpPr>
            <p:spPr bwMode="auto">
              <a:xfrm>
                <a:off x="727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3" name="Rectangle 29"/>
              <p:cNvSpPr>
                <a:spLocks noChangeArrowheads="1"/>
              </p:cNvSpPr>
              <p:nvPr/>
            </p:nvSpPr>
            <p:spPr bwMode="auto">
              <a:xfrm>
                <a:off x="763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4" name="Rectangle 30"/>
              <p:cNvSpPr>
                <a:spLocks noChangeArrowheads="1"/>
              </p:cNvSpPr>
              <p:nvPr/>
            </p:nvSpPr>
            <p:spPr bwMode="auto">
              <a:xfrm>
                <a:off x="799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5" name="Rectangle 31"/>
              <p:cNvSpPr>
                <a:spLocks noChangeArrowheads="1"/>
              </p:cNvSpPr>
              <p:nvPr/>
            </p:nvSpPr>
            <p:spPr bwMode="auto">
              <a:xfrm>
                <a:off x="8359" y="2697"/>
                <a:ext cx="360" cy="720"/>
              </a:xfrm>
              <a:prstGeom prst="rect">
                <a:avLst/>
              </a:prstGeom>
              <a:solidFill>
                <a:srgbClr val="00FF66"/>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6" name="Rectangle 32"/>
              <p:cNvSpPr>
                <a:spLocks noChangeArrowheads="1"/>
              </p:cNvSpPr>
              <p:nvPr/>
            </p:nvSpPr>
            <p:spPr bwMode="auto">
              <a:xfrm>
                <a:off x="871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7" name="Rectangle 33"/>
              <p:cNvSpPr>
                <a:spLocks noChangeArrowheads="1"/>
              </p:cNvSpPr>
              <p:nvPr/>
            </p:nvSpPr>
            <p:spPr bwMode="auto">
              <a:xfrm>
                <a:off x="907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8" name="Rectangle 34"/>
              <p:cNvSpPr>
                <a:spLocks noChangeArrowheads="1"/>
              </p:cNvSpPr>
              <p:nvPr/>
            </p:nvSpPr>
            <p:spPr bwMode="auto">
              <a:xfrm>
                <a:off x="943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59" name="Rectangle 35"/>
              <p:cNvSpPr>
                <a:spLocks noChangeArrowheads="1"/>
              </p:cNvSpPr>
              <p:nvPr/>
            </p:nvSpPr>
            <p:spPr bwMode="auto">
              <a:xfrm>
                <a:off x="979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0" name="Rectangle 36"/>
              <p:cNvSpPr>
                <a:spLocks noChangeArrowheads="1"/>
              </p:cNvSpPr>
              <p:nvPr/>
            </p:nvSpPr>
            <p:spPr bwMode="auto">
              <a:xfrm>
                <a:off x="1015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1" name="Rectangle 37"/>
              <p:cNvSpPr>
                <a:spLocks noChangeArrowheads="1"/>
              </p:cNvSpPr>
              <p:nvPr/>
            </p:nvSpPr>
            <p:spPr bwMode="auto">
              <a:xfrm>
                <a:off x="1051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2" name="Rectangle 38"/>
              <p:cNvSpPr>
                <a:spLocks noChangeArrowheads="1"/>
              </p:cNvSpPr>
              <p:nvPr/>
            </p:nvSpPr>
            <p:spPr bwMode="auto">
              <a:xfrm>
                <a:off x="1087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3" name="Rectangle 39"/>
              <p:cNvSpPr>
                <a:spLocks noChangeArrowheads="1"/>
              </p:cNvSpPr>
              <p:nvPr/>
            </p:nvSpPr>
            <p:spPr bwMode="auto">
              <a:xfrm>
                <a:off x="1123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4" name="Rectangle 40"/>
              <p:cNvSpPr>
                <a:spLocks noChangeArrowheads="1"/>
              </p:cNvSpPr>
              <p:nvPr/>
            </p:nvSpPr>
            <p:spPr bwMode="auto">
              <a:xfrm>
                <a:off x="11599" y="2697"/>
                <a:ext cx="360" cy="720"/>
              </a:xfrm>
              <a:prstGeom prst="rect">
                <a:avLst/>
              </a:prstGeom>
              <a:solidFill>
                <a:srgbClr val="FF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eaLnBrk="0" fontAlgn="base" hangingPunct="0">
                  <a:spcBef>
                    <a:spcPct val="0"/>
                  </a:spcBef>
                  <a:spcAft>
                    <a:spcPct val="0"/>
                  </a:spcAft>
                  <a:defRPr/>
                </a:pPr>
                <a:endParaRPr lang="zh-CN" altLang="en-US">
                  <a:solidFill>
                    <a:srgbClr val="11576A"/>
                  </a:solidFill>
                  <a:latin typeface="Verdana" panose="020B0604030504040204" pitchFamily="34" charset="0"/>
                  <a:ea typeface="MS PGothic" charset="0"/>
                  <a:cs typeface="MS PGothic" charset="0"/>
                  <a:sym typeface="Comic Sans MS" charset="0"/>
                </a:endParaRPr>
              </a:p>
            </p:txBody>
          </p:sp>
          <p:sp>
            <p:nvSpPr>
              <p:cNvPr id="65" name="Rectangle 41"/>
              <p:cNvSpPr>
                <a:spLocks noChangeArrowheads="1"/>
              </p:cNvSpPr>
              <p:nvPr/>
            </p:nvSpPr>
            <p:spPr bwMode="auto">
              <a:xfrm>
                <a:off x="2838" y="1473"/>
                <a:ext cx="2761" cy="840"/>
              </a:xfrm>
              <a:prstGeom prst="rect">
                <a:avLst/>
              </a:prstGeom>
              <a:solidFill>
                <a:srgbClr val="FF0000"/>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400" b="1" dirty="0">
                    <a:solidFill>
                      <a:srgbClr val="FFFFFF"/>
                    </a:solidFill>
                    <a:latin typeface="微软雅黑" pitchFamily="34" charset="-122"/>
                    <a:ea typeface="微软雅黑" pitchFamily="34" charset="-122"/>
                    <a:cs typeface="MS PGothic" charset="0"/>
                  </a:rPr>
                  <a:t>内核</a:t>
                </a:r>
              </a:p>
            </p:txBody>
          </p:sp>
          <p:sp>
            <p:nvSpPr>
              <p:cNvPr id="66" name="Oval 46"/>
              <p:cNvSpPr>
                <a:spLocks noChangeArrowheads="1"/>
              </p:cNvSpPr>
              <p:nvPr/>
            </p:nvSpPr>
            <p:spPr bwMode="auto">
              <a:xfrm>
                <a:off x="5668" y="1324"/>
                <a:ext cx="1200" cy="1200"/>
              </a:xfrm>
              <a:prstGeom prst="ellipse">
                <a:avLst/>
              </a:prstGeom>
              <a:solidFill>
                <a:srgbClr val="CCFFFF"/>
              </a:solidFill>
              <a:ln w="12600" cmpd="sng">
                <a:solidFill>
                  <a:srgbClr val="11576A"/>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defTabSz="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sz="1200" b="1" spc="-100" dirty="0">
                    <a:solidFill>
                      <a:srgbClr val="11576A"/>
                    </a:solidFill>
                    <a:latin typeface="微软雅黑" pitchFamily="34" charset="-122"/>
                    <a:ea typeface="微软雅黑" pitchFamily="34" charset="-122"/>
                    <a:cs typeface="MS PGothic" charset="0"/>
                    <a:sym typeface="Comic Sans MS" charset="0"/>
                  </a:rPr>
                  <a:t>MMU</a:t>
                </a:r>
                <a:endParaRPr lang="zh-CN" altLang="en-US" sz="1200" b="1" spc="-100" dirty="0">
                  <a:solidFill>
                    <a:srgbClr val="11576A"/>
                  </a:solidFill>
                  <a:latin typeface="微软雅黑" pitchFamily="34" charset="-122"/>
                  <a:ea typeface="微软雅黑" pitchFamily="34" charset="-122"/>
                  <a:cs typeface="MS PGothic" charset="0"/>
                </a:endParaRPr>
              </a:p>
            </p:txBody>
          </p:sp>
        </p:grpSp>
        <p:sp>
          <p:nvSpPr>
            <p:cNvPr id="28" name="Text Box 42"/>
            <p:cNvSpPr>
              <a:spLocks noChangeArrowheads="1"/>
            </p:cNvSpPr>
            <p:nvPr/>
          </p:nvSpPr>
          <p:spPr bwMode="auto">
            <a:xfrm>
              <a:off x="2704515" y="4436628"/>
              <a:ext cx="1329508"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defTabSz="914400" fontAlgn="base">
                <a:spcBef>
                  <a:spcPct val="0"/>
                </a:spcBef>
                <a:spcAft>
                  <a:spcPct val="0"/>
                </a:spcAft>
                <a:defRPr/>
              </a:pPr>
              <a:r>
                <a:rPr lang="zh-CN" altLang="en-US" b="1" spc="-100" dirty="0">
                  <a:solidFill>
                    <a:srgbClr val="11576A"/>
                  </a:solidFill>
                  <a:latin typeface="微软雅黑" pitchFamily="34" charset="-122"/>
                  <a:ea typeface="微软雅黑" pitchFamily="34" charset="-122"/>
                  <a:cs typeface="MS PGothic" charset="0"/>
                  <a:sym typeface="Comic Sans MS" charset="0"/>
                </a:rPr>
                <a:t>物理内存  +</a:t>
              </a:r>
              <a:endParaRPr lang="zh-CN" altLang="en-US" b="1" spc="-100" dirty="0">
                <a:solidFill>
                  <a:srgbClr val="11576A"/>
                </a:solidFill>
                <a:latin typeface="微软雅黑" pitchFamily="34" charset="-122"/>
                <a:ea typeface="微软雅黑" pitchFamily="34" charset="-122"/>
                <a:cs typeface="MS PGothic" charset="0"/>
              </a:endParaRPr>
            </a:p>
          </p:txBody>
        </p:sp>
        <p:sp>
          <p:nvSpPr>
            <p:cNvPr id="29" name="Text Box 43"/>
            <p:cNvSpPr>
              <a:spLocks noChangeArrowheads="1"/>
            </p:cNvSpPr>
            <p:nvPr/>
          </p:nvSpPr>
          <p:spPr bwMode="auto">
            <a:xfrm>
              <a:off x="3895191" y="4444131"/>
              <a:ext cx="643424"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gn="ctr" defTabSz="914400" fontAlgn="base">
                <a:spcBef>
                  <a:spcPct val="0"/>
                </a:spcBef>
                <a:spcAft>
                  <a:spcPct val="0"/>
                </a:spcAft>
                <a:defRPr/>
              </a:pPr>
              <a:r>
                <a:rPr lang="zh-CN" altLang="en-US" b="1" dirty="0">
                  <a:solidFill>
                    <a:srgbClr val="11576A"/>
                  </a:solidFill>
                  <a:latin typeface="微软雅黑" pitchFamily="34" charset="-122"/>
                  <a:ea typeface="微软雅黑" pitchFamily="34" charset="-122"/>
                  <a:cs typeface="MS PGothic" charset="0"/>
                </a:rPr>
                <a:t>磁盘</a:t>
              </a:r>
            </a:p>
          </p:txBody>
        </p:sp>
        <p:sp>
          <p:nvSpPr>
            <p:cNvPr id="30" name="Text Box 43"/>
            <p:cNvSpPr>
              <a:spLocks noChangeArrowheads="1"/>
            </p:cNvSpPr>
            <p:nvPr/>
          </p:nvSpPr>
          <p:spPr bwMode="auto">
            <a:xfrm>
              <a:off x="4398843" y="4448870"/>
              <a:ext cx="1273403"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gn="ctr" defTabSz="914400" fontAlgn="base">
                <a:spcBef>
                  <a:spcPct val="0"/>
                </a:spcBef>
                <a:spcAft>
                  <a:spcPct val="0"/>
                </a:spcAft>
                <a:defRPr/>
              </a:pPr>
              <a:r>
                <a:rPr lang="zh-CN" altLang="en-US" b="1" spc="-100" dirty="0">
                  <a:solidFill>
                    <a:srgbClr val="11576A"/>
                  </a:solidFill>
                  <a:latin typeface="微软雅黑" pitchFamily="34" charset="-122"/>
                  <a:ea typeface="微软雅黑" pitchFamily="34" charset="-122"/>
                  <a:cs typeface="MS PGothic" charset="0"/>
                  <a:sym typeface="Comic Sans MS" charset="0"/>
                </a:rPr>
                <a:t>= 虚拟存储</a:t>
              </a:r>
              <a:endParaRPr lang="zh-CN" altLang="en-US" b="1" spc="-100" dirty="0">
                <a:solidFill>
                  <a:srgbClr val="11576A"/>
                </a:solidFill>
                <a:latin typeface="微软雅黑" pitchFamily="34" charset="-122"/>
                <a:ea typeface="微软雅黑" pitchFamily="34" charset="-122"/>
                <a:cs typeface="MS PGothic" charset="0"/>
              </a:endParaRPr>
            </a:p>
          </p:txBody>
        </p:sp>
      </p:grpSp>
      <p:sp>
        <p:nvSpPr>
          <p:cNvPr id="4" name="灯片编号占位符 3">
            <a:extLst>
              <a:ext uri="{FF2B5EF4-FFF2-40B4-BE49-F238E27FC236}">
                <a16:creationId xmlns:a16="http://schemas.microsoft.com/office/drawing/2014/main" id="{85A25999-78CE-3F9A-070F-F1835CC6D360}"/>
              </a:ext>
            </a:extLst>
          </p:cNvPr>
          <p:cNvSpPr>
            <a:spLocks noGrp="1"/>
          </p:cNvSpPr>
          <p:nvPr>
            <p:ph type="sldNum" sz="quarter" idx="12"/>
          </p:nvPr>
        </p:nvSpPr>
        <p:spPr/>
        <p:txBody>
          <a:bodyPr/>
          <a:lstStyle/>
          <a:p>
            <a:pPr>
              <a:defRPr/>
            </a:pPr>
            <a:fld id="{3884BE4A-665D-4750-B82A-97CE17AE2019}" type="slidenum">
              <a:rPr lang="en-US" altLang="ko-KR" smtClean="0"/>
              <a:pPr>
                <a:defRPr/>
              </a:pPr>
              <a:t>6</a:t>
            </a:fld>
            <a:endParaRPr lang="en-US" altLang="ko-KR" dirty="0"/>
          </a:p>
        </p:txBody>
      </p:sp>
    </p:spTree>
    <p:extLst>
      <p:ext uri="{BB962C8B-B14F-4D97-AF65-F5344CB8AC3E}">
        <p14:creationId xmlns:p14="http://schemas.microsoft.com/office/powerpoint/2010/main" val="328762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2468" y="1625918"/>
            <a:ext cx="5584495" cy="428628"/>
            <a:chOff x="844893" y="1000114"/>
            <a:chExt cx="5584495" cy="428628"/>
          </a:xfrm>
        </p:grpSpPr>
        <p:sp>
          <p:nvSpPr>
            <p:cNvPr id="9" name="内容占位符 2"/>
            <p:cNvSpPr txBox="1">
              <a:spLocks/>
            </p:cNvSpPr>
            <p:nvPr/>
          </p:nvSpPr>
          <p:spPr>
            <a:xfrm>
              <a:off x="1142976" y="1000114"/>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20000"/>
                </a:spcBef>
                <a:spcAft>
                  <a:spcPct val="0"/>
                </a:spcAft>
                <a:defRPr/>
              </a:pPr>
              <a:r>
                <a:rPr lang="en-US" altLang="zh-CN" dirty="0" err="1"/>
                <a:t>msgget</a:t>
              </a:r>
              <a:r>
                <a:rPr lang="en-US" altLang="zh-CN" dirty="0"/>
                <a:t> ( key, flags</a:t>
              </a:r>
              <a:r>
                <a:rPr lang="zh-CN" altLang="en-US" dirty="0"/>
                <a:t>）</a:t>
              </a:r>
              <a:endParaRPr lang="en-US" altLang="zh-CN" dirty="0"/>
            </a:p>
            <a:p>
              <a:pPr defTabSz="914400" eaLnBrk="0" fontAlgn="base" hangingPunct="0">
                <a:spcBef>
                  <a:spcPct val="20000"/>
                </a:spcBef>
                <a:spcAft>
                  <a:spcPct val="0"/>
                </a:spcAft>
                <a:defRPr/>
              </a:pPr>
              <a:r>
                <a:rPr lang="zh-CN" altLang="en-US" dirty="0"/>
                <a:t>获取消息队列标识</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92468" y="2317748"/>
            <a:ext cx="5584495" cy="428628"/>
            <a:chOff x="844893" y="1691944"/>
            <a:chExt cx="5584495" cy="428628"/>
          </a:xfrm>
        </p:grpSpPr>
        <p:sp>
          <p:nvSpPr>
            <p:cNvPr id="23" name="内容占位符 2"/>
            <p:cNvSpPr txBox="1">
              <a:spLocks/>
            </p:cNvSpPr>
            <p:nvPr/>
          </p:nvSpPr>
          <p:spPr>
            <a:xfrm>
              <a:off x="1142976" y="1691944"/>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20000"/>
                </a:spcBef>
                <a:spcAft>
                  <a:spcPct val="0"/>
                </a:spcAft>
                <a:defRPr/>
              </a:pPr>
              <a:r>
                <a:rPr lang="en-US" altLang="zh-CN" dirty="0" err="1"/>
                <a:t>msgsnd</a:t>
              </a:r>
              <a:r>
                <a:rPr lang="en-US" altLang="zh-CN" dirty="0"/>
                <a:t> ( QID, </a:t>
              </a:r>
              <a:r>
                <a:rPr lang="en-US" altLang="zh-CN" dirty="0" err="1"/>
                <a:t>buf</a:t>
              </a:r>
              <a:r>
                <a:rPr lang="en-US" altLang="zh-CN" dirty="0"/>
                <a:t>, size, flags </a:t>
              </a:r>
              <a:r>
                <a:rPr lang="zh-CN" altLang="en-US" dirty="0"/>
                <a:t>）</a:t>
              </a:r>
              <a:endParaRPr lang="en-US" altLang="zh-CN" dirty="0"/>
            </a:p>
            <a:p>
              <a:pPr defTabSz="914400" eaLnBrk="0" fontAlgn="base" hangingPunct="0">
                <a:spcBef>
                  <a:spcPct val="20000"/>
                </a:spcBef>
                <a:spcAft>
                  <a:spcPct val="0"/>
                </a:spcAft>
                <a:defRPr/>
              </a:pPr>
              <a:r>
                <a:rPr lang="zh-CN" altLang="en-US" dirty="0"/>
                <a:t>发送消息</a:t>
              </a:r>
            </a:p>
          </p:txBody>
        </p:sp>
        <p:sp>
          <p:nvSpPr>
            <p:cNvPr id="24" name="TextBox 23"/>
            <p:cNvSpPr txBox="1"/>
            <p:nvPr/>
          </p:nvSpPr>
          <p:spPr>
            <a:xfrm>
              <a:off x="844893" y="169194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692468" y="2955032"/>
            <a:ext cx="6441751" cy="428628"/>
            <a:chOff x="844893" y="2329228"/>
            <a:chExt cx="6441751" cy="428628"/>
          </a:xfrm>
        </p:grpSpPr>
        <p:sp>
          <p:nvSpPr>
            <p:cNvPr id="25" name="内容占位符 2"/>
            <p:cNvSpPr txBox="1">
              <a:spLocks/>
            </p:cNvSpPr>
            <p:nvPr/>
          </p:nvSpPr>
          <p:spPr>
            <a:xfrm>
              <a:off x="1142976" y="2329228"/>
              <a:ext cx="614366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20000"/>
                </a:spcBef>
                <a:spcAft>
                  <a:spcPct val="0"/>
                </a:spcAft>
                <a:defRPr/>
              </a:pPr>
              <a:r>
                <a:rPr lang="en-US" altLang="zh-CN" dirty="0" err="1"/>
                <a:t>msgrcv</a:t>
              </a:r>
              <a:r>
                <a:rPr lang="en-US" altLang="zh-CN" dirty="0"/>
                <a:t> ( QID, </a:t>
              </a:r>
              <a:r>
                <a:rPr lang="en-US" altLang="zh-CN" dirty="0" err="1"/>
                <a:t>buf</a:t>
              </a:r>
              <a:r>
                <a:rPr lang="en-US" altLang="zh-CN" dirty="0"/>
                <a:t>, size, type, flags </a:t>
              </a:r>
              <a:r>
                <a:rPr lang="zh-CN" altLang="en-US" dirty="0"/>
                <a:t>）</a:t>
              </a:r>
              <a:endParaRPr lang="en-US" altLang="zh-CN" dirty="0"/>
            </a:p>
            <a:p>
              <a:pPr defTabSz="914400" eaLnBrk="0" fontAlgn="base" hangingPunct="0">
                <a:spcBef>
                  <a:spcPct val="20000"/>
                </a:spcBef>
                <a:spcAft>
                  <a:spcPct val="0"/>
                </a:spcAft>
                <a:defRPr/>
              </a:pPr>
              <a:r>
                <a:rPr lang="zh-CN" altLang="en-US" dirty="0"/>
                <a:t>接收消息</a:t>
              </a:r>
            </a:p>
          </p:txBody>
        </p:sp>
        <p:sp>
          <p:nvSpPr>
            <p:cNvPr id="26" name="TextBox 25"/>
            <p:cNvSpPr txBox="1"/>
            <p:nvPr/>
          </p:nvSpPr>
          <p:spPr>
            <a:xfrm>
              <a:off x="844893" y="232922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692468" y="3633022"/>
            <a:ext cx="5584495" cy="428628"/>
            <a:chOff x="844893" y="3007218"/>
            <a:chExt cx="5584495" cy="428628"/>
          </a:xfrm>
        </p:grpSpPr>
        <p:sp>
          <p:nvSpPr>
            <p:cNvPr id="45" name="内容占位符 2"/>
            <p:cNvSpPr txBox="1">
              <a:spLocks/>
            </p:cNvSpPr>
            <p:nvPr/>
          </p:nvSpPr>
          <p:spPr>
            <a:xfrm>
              <a:off x="1142976" y="3007218"/>
              <a:ext cx="528641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defTabSz="914400" eaLnBrk="0" fontAlgn="base" hangingPunct="0">
                <a:spcBef>
                  <a:spcPct val="20000"/>
                </a:spcBef>
                <a:spcAft>
                  <a:spcPct val="0"/>
                </a:spcAft>
                <a:defRPr/>
              </a:pPr>
              <a:r>
                <a:rPr lang="en-US" altLang="zh-CN" dirty="0" err="1"/>
                <a:t>msgctl</a:t>
              </a:r>
              <a:r>
                <a:rPr lang="en-US" altLang="zh-CN" dirty="0"/>
                <a:t>( … </a:t>
              </a:r>
              <a:r>
                <a:rPr lang="zh-CN" altLang="en-US" dirty="0"/>
                <a:t>）</a:t>
              </a:r>
              <a:endParaRPr lang="en-US" altLang="zh-CN" dirty="0"/>
            </a:p>
            <a:p>
              <a:pPr defTabSz="914400" eaLnBrk="0" fontAlgn="base" hangingPunct="0">
                <a:spcBef>
                  <a:spcPct val="20000"/>
                </a:spcBef>
                <a:spcAft>
                  <a:spcPct val="0"/>
                </a:spcAft>
                <a:defRPr/>
              </a:pPr>
              <a:r>
                <a:rPr lang="zh-CN" altLang="en-US" dirty="0"/>
                <a:t>消息队列控制</a:t>
              </a:r>
            </a:p>
          </p:txBody>
        </p:sp>
        <p:sp>
          <p:nvSpPr>
            <p:cNvPr id="46" name="TextBox 45"/>
            <p:cNvSpPr txBox="1"/>
            <p:nvPr/>
          </p:nvSpPr>
          <p:spPr>
            <a:xfrm>
              <a:off x="844893" y="300721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6" name="标题 5">
            <a:extLst>
              <a:ext uri="{FF2B5EF4-FFF2-40B4-BE49-F238E27FC236}">
                <a16:creationId xmlns:a16="http://schemas.microsoft.com/office/drawing/2014/main" id="{4C303968-B66A-B5A3-7717-331A5503AB44}"/>
              </a:ext>
            </a:extLst>
          </p:cNvPr>
          <p:cNvSpPr>
            <a:spLocks noGrp="1"/>
          </p:cNvSpPr>
          <p:nvPr>
            <p:ph type="title"/>
          </p:nvPr>
        </p:nvSpPr>
        <p:spPr/>
        <p:txBody>
          <a:bodyPr>
            <a:normAutofit/>
          </a:bodyPr>
          <a:lstStyle/>
          <a:p>
            <a:r>
              <a:rPr lang="zh-CN" altLang="en-US" dirty="0"/>
              <a:t>消息队列的系统调用</a:t>
            </a:r>
          </a:p>
        </p:txBody>
      </p:sp>
      <p:sp>
        <p:nvSpPr>
          <p:cNvPr id="10" name="灯片编号占位符 9">
            <a:extLst>
              <a:ext uri="{FF2B5EF4-FFF2-40B4-BE49-F238E27FC236}">
                <a16:creationId xmlns:a16="http://schemas.microsoft.com/office/drawing/2014/main" id="{E04F2BD6-5E10-8E9B-9C3D-E06994F8FE82}"/>
              </a:ext>
            </a:extLst>
          </p:cNvPr>
          <p:cNvSpPr>
            <a:spLocks noGrp="1"/>
          </p:cNvSpPr>
          <p:nvPr>
            <p:ph type="sldNum" sz="quarter" idx="12"/>
          </p:nvPr>
        </p:nvSpPr>
        <p:spPr/>
        <p:txBody>
          <a:bodyPr/>
          <a:lstStyle/>
          <a:p>
            <a:pPr>
              <a:defRPr/>
            </a:pPr>
            <a:fld id="{3884BE4A-665D-4750-B82A-97CE17AE2019}" type="slidenum">
              <a:rPr lang="en-US" altLang="ko-KR" smtClean="0"/>
              <a:pPr>
                <a:defRPr/>
              </a:pPr>
              <a:t>60</a:t>
            </a:fld>
            <a:endParaRPr lang="en-US" altLang="ko-KR" dirty="0"/>
          </a:p>
        </p:txBody>
      </p:sp>
    </p:spTree>
    <p:extLst>
      <p:ext uri="{BB962C8B-B14F-4D97-AF65-F5344CB8AC3E}">
        <p14:creationId xmlns:p14="http://schemas.microsoft.com/office/powerpoint/2010/main" val="161421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2495" y="1621144"/>
            <a:ext cx="6370313" cy="642942"/>
            <a:chOff x="844893" y="1000114"/>
            <a:chExt cx="6370313" cy="642942"/>
          </a:xfrm>
        </p:grpSpPr>
        <p:sp>
          <p:nvSpPr>
            <p:cNvPr id="9" name="内容占位符 2"/>
            <p:cNvSpPr txBox="1">
              <a:spLocks/>
            </p:cNvSpPr>
            <p:nvPr/>
          </p:nvSpPr>
          <p:spPr>
            <a:xfrm>
              <a:off x="1142976" y="1000114"/>
              <a:ext cx="6072230" cy="6429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共享内存是把同一个物理内存区域同时映射到多个进程的内存地址空间的通信机制</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92495" y="2265218"/>
            <a:ext cx="7183491" cy="999000"/>
            <a:chOff x="844893" y="1644188"/>
            <a:chExt cx="7183491" cy="999000"/>
          </a:xfrm>
        </p:grpSpPr>
        <p:sp>
          <p:nvSpPr>
            <p:cNvPr id="27" name="内容占位符 2"/>
            <p:cNvSpPr txBox="1">
              <a:spLocks/>
            </p:cNvSpPr>
            <p:nvPr/>
          </p:nvSpPr>
          <p:spPr>
            <a:xfrm>
              <a:off x="1394985" y="1962146"/>
              <a:ext cx="396283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每个进程都有私有内存地址空间</a:t>
              </a:r>
            </a:p>
          </p:txBody>
        </p:sp>
        <p:pic>
          <p:nvPicPr>
            <p:cNvPr id="28" name="图片 27" descr="小点1.png"/>
            <p:cNvPicPr>
              <a:picLocks noChangeAspect="1"/>
            </p:cNvPicPr>
            <p:nvPr/>
          </p:nvPicPr>
          <p:blipFill>
            <a:blip r:embed="rId2" cstate="print"/>
            <a:stretch>
              <a:fillRect/>
            </a:stretch>
          </p:blipFill>
          <p:spPr>
            <a:xfrm>
              <a:off x="1262422" y="2071003"/>
              <a:ext cx="151066" cy="148997"/>
            </a:xfrm>
            <a:prstGeom prst="rect">
              <a:avLst/>
            </a:prstGeom>
            <a:effectLst/>
          </p:spPr>
        </p:pic>
        <p:sp>
          <p:nvSpPr>
            <p:cNvPr id="23" name="内容占位符 2"/>
            <p:cNvSpPr txBox="1">
              <a:spLocks/>
            </p:cNvSpPr>
            <p:nvPr/>
          </p:nvSpPr>
          <p:spPr>
            <a:xfrm>
              <a:off x="1142976" y="1644188"/>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进程</a:t>
              </a:r>
            </a:p>
          </p:txBody>
        </p:sp>
        <p:sp>
          <p:nvSpPr>
            <p:cNvPr id="24" name="TextBox 23"/>
            <p:cNvSpPr txBox="1"/>
            <p:nvPr/>
          </p:nvSpPr>
          <p:spPr>
            <a:xfrm>
              <a:off x="844893" y="164418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sp>
          <p:nvSpPr>
            <p:cNvPr id="25" name="内容占位符 2"/>
            <p:cNvSpPr txBox="1">
              <a:spLocks/>
            </p:cNvSpPr>
            <p:nvPr/>
          </p:nvSpPr>
          <p:spPr>
            <a:xfrm>
              <a:off x="1394985" y="2273298"/>
              <a:ext cx="6633399" cy="3698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每个进程的内存地址空间需明确设置共享内存段</a:t>
              </a:r>
            </a:p>
          </p:txBody>
        </p:sp>
        <p:pic>
          <p:nvPicPr>
            <p:cNvPr id="26" name="图片 25" descr="小点1.png"/>
            <p:cNvPicPr>
              <a:picLocks noChangeAspect="1"/>
            </p:cNvPicPr>
            <p:nvPr/>
          </p:nvPicPr>
          <p:blipFill>
            <a:blip r:embed="rId2" cstate="print"/>
            <a:stretch>
              <a:fillRect/>
            </a:stretch>
          </p:blipFill>
          <p:spPr>
            <a:xfrm>
              <a:off x="1262422" y="2382155"/>
              <a:ext cx="151066" cy="148997"/>
            </a:xfrm>
            <a:prstGeom prst="rect">
              <a:avLst/>
            </a:prstGeom>
            <a:effectLst/>
          </p:spPr>
        </p:pic>
      </p:grpSp>
      <p:grpSp>
        <p:nvGrpSpPr>
          <p:cNvPr id="4" name="组合 3"/>
          <p:cNvGrpSpPr/>
          <p:nvPr/>
        </p:nvGrpSpPr>
        <p:grpSpPr>
          <a:xfrm>
            <a:off x="692495" y="3213418"/>
            <a:ext cx="6227437" cy="641810"/>
            <a:chOff x="844893" y="2592388"/>
            <a:chExt cx="6227437" cy="641810"/>
          </a:xfrm>
        </p:grpSpPr>
        <p:sp>
          <p:nvSpPr>
            <p:cNvPr id="45" name="内容占位符 2"/>
            <p:cNvSpPr txBox="1">
              <a:spLocks/>
            </p:cNvSpPr>
            <p:nvPr/>
          </p:nvSpPr>
          <p:spPr>
            <a:xfrm>
              <a:off x="1394985" y="2910346"/>
              <a:ext cx="567734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同一进程中的线程总是共享相同的内存地址空间</a:t>
              </a:r>
            </a:p>
          </p:txBody>
        </p:sp>
        <p:pic>
          <p:nvPicPr>
            <p:cNvPr id="46" name="图片 45" descr="小点1.png"/>
            <p:cNvPicPr>
              <a:picLocks noChangeAspect="1"/>
            </p:cNvPicPr>
            <p:nvPr/>
          </p:nvPicPr>
          <p:blipFill>
            <a:blip r:embed="rId2" cstate="print"/>
            <a:stretch>
              <a:fillRect/>
            </a:stretch>
          </p:blipFill>
          <p:spPr>
            <a:xfrm>
              <a:off x="1262422" y="3019203"/>
              <a:ext cx="151066" cy="148997"/>
            </a:xfrm>
            <a:prstGeom prst="rect">
              <a:avLst/>
            </a:prstGeom>
            <a:effectLst/>
          </p:spPr>
        </p:pic>
        <p:sp>
          <p:nvSpPr>
            <p:cNvPr id="47" name="内容占位符 2"/>
            <p:cNvSpPr txBox="1">
              <a:spLocks/>
            </p:cNvSpPr>
            <p:nvPr/>
          </p:nvSpPr>
          <p:spPr>
            <a:xfrm>
              <a:off x="1142976" y="2592388"/>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线程</a:t>
              </a:r>
            </a:p>
          </p:txBody>
        </p:sp>
        <p:sp>
          <p:nvSpPr>
            <p:cNvPr id="48" name="TextBox 47"/>
            <p:cNvSpPr txBox="1"/>
            <p:nvPr/>
          </p:nvSpPr>
          <p:spPr>
            <a:xfrm>
              <a:off x="844893" y="2592388"/>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692495" y="3852722"/>
            <a:ext cx="3369917" cy="641810"/>
            <a:chOff x="844893" y="3231692"/>
            <a:chExt cx="3369917" cy="641810"/>
          </a:xfrm>
        </p:grpSpPr>
        <p:sp>
          <p:nvSpPr>
            <p:cNvPr id="49" name="内容占位符 2"/>
            <p:cNvSpPr txBox="1">
              <a:spLocks/>
            </p:cNvSpPr>
            <p:nvPr/>
          </p:nvSpPr>
          <p:spPr>
            <a:xfrm>
              <a:off x="1394985" y="3549650"/>
              <a:ext cx="2819825"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快速、方便地共享数据</a:t>
              </a:r>
            </a:p>
          </p:txBody>
        </p:sp>
        <p:pic>
          <p:nvPicPr>
            <p:cNvPr id="50" name="图片 49" descr="小点1.png"/>
            <p:cNvPicPr>
              <a:picLocks noChangeAspect="1"/>
            </p:cNvPicPr>
            <p:nvPr/>
          </p:nvPicPr>
          <p:blipFill>
            <a:blip r:embed="rId2" cstate="print"/>
            <a:stretch>
              <a:fillRect/>
            </a:stretch>
          </p:blipFill>
          <p:spPr>
            <a:xfrm>
              <a:off x="1262422" y="3658507"/>
              <a:ext cx="151066" cy="148997"/>
            </a:xfrm>
            <a:prstGeom prst="rect">
              <a:avLst/>
            </a:prstGeom>
            <a:effectLst/>
          </p:spPr>
        </p:pic>
        <p:sp>
          <p:nvSpPr>
            <p:cNvPr id="51" name="内容占位符 2"/>
            <p:cNvSpPr txBox="1">
              <a:spLocks/>
            </p:cNvSpPr>
            <p:nvPr/>
          </p:nvSpPr>
          <p:spPr>
            <a:xfrm>
              <a:off x="1142976" y="3231692"/>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优点</a:t>
              </a:r>
            </a:p>
          </p:txBody>
        </p:sp>
        <p:sp>
          <p:nvSpPr>
            <p:cNvPr id="52" name="TextBox 51"/>
            <p:cNvSpPr txBox="1"/>
            <p:nvPr/>
          </p:nvSpPr>
          <p:spPr>
            <a:xfrm>
              <a:off x="844893" y="323169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692495" y="4467096"/>
            <a:ext cx="5227305" cy="641810"/>
            <a:chOff x="844893" y="3846066"/>
            <a:chExt cx="5227305" cy="641810"/>
          </a:xfrm>
        </p:grpSpPr>
        <p:sp>
          <p:nvSpPr>
            <p:cNvPr id="53" name="内容占位符 2"/>
            <p:cNvSpPr txBox="1">
              <a:spLocks/>
            </p:cNvSpPr>
            <p:nvPr/>
          </p:nvSpPr>
          <p:spPr>
            <a:xfrm>
              <a:off x="1394985" y="4164024"/>
              <a:ext cx="4677213"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dirty="0"/>
                <a:t>必须用额外的同步机制来协调数据访问</a:t>
              </a:r>
            </a:p>
          </p:txBody>
        </p:sp>
        <p:pic>
          <p:nvPicPr>
            <p:cNvPr id="54" name="图片 53" descr="小点1.png"/>
            <p:cNvPicPr>
              <a:picLocks noChangeAspect="1"/>
            </p:cNvPicPr>
            <p:nvPr/>
          </p:nvPicPr>
          <p:blipFill>
            <a:blip r:embed="rId2" cstate="print"/>
            <a:stretch>
              <a:fillRect/>
            </a:stretch>
          </p:blipFill>
          <p:spPr>
            <a:xfrm>
              <a:off x="1262422" y="4272881"/>
              <a:ext cx="151066" cy="148997"/>
            </a:xfrm>
            <a:prstGeom prst="rect">
              <a:avLst/>
            </a:prstGeom>
            <a:effectLst/>
          </p:spPr>
        </p:pic>
        <p:sp>
          <p:nvSpPr>
            <p:cNvPr id="55" name="内容占位符 2"/>
            <p:cNvSpPr txBox="1">
              <a:spLocks/>
            </p:cNvSpPr>
            <p:nvPr/>
          </p:nvSpPr>
          <p:spPr>
            <a:xfrm>
              <a:off x="1142976" y="3846066"/>
              <a:ext cx="92869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不足</a:t>
              </a:r>
            </a:p>
          </p:txBody>
        </p:sp>
        <p:sp>
          <p:nvSpPr>
            <p:cNvPr id="56" name="TextBox 55"/>
            <p:cNvSpPr txBox="1"/>
            <p:nvPr/>
          </p:nvSpPr>
          <p:spPr>
            <a:xfrm>
              <a:off x="844893" y="3846066"/>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7" name="标题 6">
            <a:extLst>
              <a:ext uri="{FF2B5EF4-FFF2-40B4-BE49-F238E27FC236}">
                <a16:creationId xmlns:a16="http://schemas.microsoft.com/office/drawing/2014/main" id="{0B3491E3-0D9B-4A39-8B3E-A1062EBC4C87}"/>
              </a:ext>
            </a:extLst>
          </p:cNvPr>
          <p:cNvSpPr>
            <a:spLocks noGrp="1"/>
          </p:cNvSpPr>
          <p:nvPr>
            <p:ph type="title"/>
          </p:nvPr>
        </p:nvSpPr>
        <p:spPr/>
        <p:txBody>
          <a:bodyPr>
            <a:normAutofit/>
          </a:bodyPr>
          <a:lstStyle/>
          <a:p>
            <a:r>
              <a:rPr lang="zh-CN" altLang="en-US" dirty="0"/>
              <a:t>共享内存</a:t>
            </a:r>
          </a:p>
        </p:txBody>
      </p:sp>
      <p:sp>
        <p:nvSpPr>
          <p:cNvPr id="11" name="灯片编号占位符 10">
            <a:extLst>
              <a:ext uri="{FF2B5EF4-FFF2-40B4-BE49-F238E27FC236}">
                <a16:creationId xmlns:a16="http://schemas.microsoft.com/office/drawing/2014/main" id="{19C9188B-21AE-DA34-DFA8-FF151AA6E643}"/>
              </a:ext>
            </a:extLst>
          </p:cNvPr>
          <p:cNvSpPr>
            <a:spLocks noGrp="1"/>
          </p:cNvSpPr>
          <p:nvPr>
            <p:ph type="sldNum" sz="quarter" idx="12"/>
          </p:nvPr>
        </p:nvSpPr>
        <p:spPr/>
        <p:txBody>
          <a:bodyPr/>
          <a:lstStyle/>
          <a:p>
            <a:pPr>
              <a:defRPr/>
            </a:pPr>
            <a:fld id="{3884BE4A-665D-4750-B82A-97CE17AE2019}" type="slidenum">
              <a:rPr lang="en-US" altLang="ko-KR" smtClean="0"/>
              <a:pPr>
                <a:defRPr/>
              </a:pPr>
              <a:t>61</a:t>
            </a:fld>
            <a:endParaRPr lang="en-US" altLang="ko-KR" dirty="0"/>
          </a:p>
        </p:txBody>
      </p:sp>
    </p:spTree>
    <p:extLst>
      <p:ext uri="{BB962C8B-B14F-4D97-AF65-F5344CB8AC3E}">
        <p14:creationId xmlns:p14="http://schemas.microsoft.com/office/powerpoint/2010/main" val="311552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68895" y="4158798"/>
            <a:ext cx="1869719" cy="369890"/>
            <a:chOff x="844893" y="3301548"/>
            <a:chExt cx="1869719" cy="369890"/>
          </a:xfrm>
        </p:grpSpPr>
        <p:sp>
          <p:nvSpPr>
            <p:cNvPr id="9" name="内容占位符 2"/>
            <p:cNvSpPr txBox="1">
              <a:spLocks/>
            </p:cNvSpPr>
            <p:nvPr/>
          </p:nvSpPr>
          <p:spPr>
            <a:xfrm>
              <a:off x="1142976" y="3314248"/>
              <a:ext cx="1571636" cy="35719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sz="1800" dirty="0"/>
                <a:t>最快的方法</a:t>
              </a:r>
            </a:p>
          </p:txBody>
        </p:sp>
        <p:sp>
          <p:nvSpPr>
            <p:cNvPr id="12" name="TextBox 11"/>
            <p:cNvSpPr txBox="1"/>
            <p:nvPr/>
          </p:nvSpPr>
          <p:spPr>
            <a:xfrm>
              <a:off x="844893" y="3301548"/>
              <a:ext cx="433390" cy="369332"/>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2368895" y="4452488"/>
            <a:ext cx="3941421" cy="369332"/>
            <a:chOff x="844893" y="3595238"/>
            <a:chExt cx="3941421" cy="369332"/>
          </a:xfrm>
        </p:grpSpPr>
        <p:sp>
          <p:nvSpPr>
            <p:cNvPr id="23" name="内容占位符 2"/>
            <p:cNvSpPr txBox="1">
              <a:spLocks/>
            </p:cNvSpPr>
            <p:nvPr/>
          </p:nvSpPr>
          <p:spPr>
            <a:xfrm>
              <a:off x="1142976" y="3595238"/>
              <a:ext cx="3643338"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sz="1800" dirty="0"/>
                <a:t>一个进程写另外一个进程立即可见</a:t>
              </a:r>
            </a:p>
          </p:txBody>
        </p:sp>
        <p:sp>
          <p:nvSpPr>
            <p:cNvPr id="24" name="TextBox 23"/>
            <p:cNvSpPr txBox="1"/>
            <p:nvPr/>
          </p:nvSpPr>
          <p:spPr>
            <a:xfrm>
              <a:off x="844893" y="3595238"/>
              <a:ext cx="433390" cy="369332"/>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2368895" y="4712840"/>
            <a:ext cx="2369785" cy="369332"/>
            <a:chOff x="844893" y="3855590"/>
            <a:chExt cx="2369785" cy="369332"/>
          </a:xfrm>
        </p:grpSpPr>
        <p:sp>
          <p:nvSpPr>
            <p:cNvPr id="47" name="内容占位符 2"/>
            <p:cNvSpPr txBox="1">
              <a:spLocks/>
            </p:cNvSpPr>
            <p:nvPr/>
          </p:nvSpPr>
          <p:spPr>
            <a:xfrm>
              <a:off x="1142976" y="3855590"/>
              <a:ext cx="2071702"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sz="1800" dirty="0"/>
                <a:t>没有系统调用干预</a:t>
              </a:r>
            </a:p>
          </p:txBody>
        </p:sp>
        <p:sp>
          <p:nvSpPr>
            <p:cNvPr id="48" name="TextBox 47"/>
            <p:cNvSpPr txBox="1"/>
            <p:nvPr/>
          </p:nvSpPr>
          <p:spPr>
            <a:xfrm>
              <a:off x="844893" y="3855590"/>
              <a:ext cx="433390" cy="369332"/>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2368895" y="4981130"/>
            <a:ext cx="2084033" cy="369332"/>
            <a:chOff x="844893" y="4123880"/>
            <a:chExt cx="2084033" cy="369332"/>
          </a:xfrm>
        </p:grpSpPr>
        <p:sp>
          <p:nvSpPr>
            <p:cNvPr id="51" name="内容占位符 2"/>
            <p:cNvSpPr txBox="1">
              <a:spLocks/>
            </p:cNvSpPr>
            <p:nvPr/>
          </p:nvSpPr>
          <p:spPr>
            <a:xfrm>
              <a:off x="1142976" y="4123880"/>
              <a:ext cx="1785950"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sz="1800" dirty="0"/>
                <a:t>没有数据复制</a:t>
              </a:r>
            </a:p>
          </p:txBody>
        </p:sp>
        <p:sp>
          <p:nvSpPr>
            <p:cNvPr id="52" name="TextBox 51"/>
            <p:cNvSpPr txBox="1"/>
            <p:nvPr/>
          </p:nvSpPr>
          <p:spPr>
            <a:xfrm>
              <a:off x="844893" y="4123880"/>
              <a:ext cx="433390" cy="369332"/>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7" name="组合 6"/>
          <p:cNvGrpSpPr/>
          <p:nvPr/>
        </p:nvGrpSpPr>
        <p:grpSpPr>
          <a:xfrm>
            <a:off x="2368895" y="5254182"/>
            <a:ext cx="2941289" cy="603710"/>
            <a:chOff x="844893" y="4396932"/>
            <a:chExt cx="2941289" cy="603710"/>
          </a:xfrm>
        </p:grpSpPr>
        <p:sp>
          <p:nvSpPr>
            <p:cNvPr id="53" name="内容占位符 2"/>
            <p:cNvSpPr txBox="1">
              <a:spLocks/>
            </p:cNvSpPr>
            <p:nvPr/>
          </p:nvSpPr>
          <p:spPr>
            <a:xfrm>
              <a:off x="1394985" y="4676790"/>
              <a:ext cx="2391197" cy="32385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defTabSz="914400" eaLnBrk="0" fontAlgn="base" hangingPunct="0">
                <a:lnSpc>
                  <a:spcPct val="90000"/>
                </a:lnSpc>
                <a:spcBef>
                  <a:spcPct val="0"/>
                </a:spcBef>
                <a:spcAft>
                  <a:spcPct val="0"/>
                </a:spcAft>
                <a:defRPr/>
              </a:pPr>
              <a:r>
                <a:rPr lang="zh-CN" altLang="en-US" sz="1800" dirty="0"/>
                <a:t>由程序员提供同步</a:t>
              </a:r>
            </a:p>
          </p:txBody>
        </p:sp>
        <p:pic>
          <p:nvPicPr>
            <p:cNvPr id="54" name="图片 53" descr="小点1.png"/>
            <p:cNvPicPr>
              <a:picLocks noChangeAspect="1"/>
            </p:cNvPicPr>
            <p:nvPr/>
          </p:nvPicPr>
          <p:blipFill>
            <a:blip r:embed="rId2" cstate="print"/>
            <a:stretch>
              <a:fillRect/>
            </a:stretch>
          </p:blipFill>
          <p:spPr>
            <a:xfrm>
              <a:off x="1262422" y="4785647"/>
              <a:ext cx="151066" cy="148997"/>
            </a:xfrm>
            <a:prstGeom prst="rect">
              <a:avLst/>
            </a:prstGeom>
            <a:effectLst/>
          </p:spPr>
        </p:pic>
        <p:sp>
          <p:nvSpPr>
            <p:cNvPr id="55" name="内容占位符 2"/>
            <p:cNvSpPr txBox="1">
              <a:spLocks/>
            </p:cNvSpPr>
            <p:nvPr/>
          </p:nvSpPr>
          <p:spPr>
            <a:xfrm>
              <a:off x="1142976" y="4396932"/>
              <a:ext cx="1571636"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sz="1800" dirty="0"/>
                <a:t>不提供同步</a:t>
              </a:r>
            </a:p>
          </p:txBody>
        </p:sp>
        <p:sp>
          <p:nvSpPr>
            <p:cNvPr id="56" name="TextBox 55"/>
            <p:cNvSpPr txBox="1"/>
            <p:nvPr/>
          </p:nvSpPr>
          <p:spPr>
            <a:xfrm>
              <a:off x="844893" y="4396932"/>
              <a:ext cx="433390" cy="369332"/>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solidFill>
                  <a:srgbClr val="11576A"/>
                </a:solidFill>
                <a:latin typeface="微软雅黑" pitchFamily="34" charset="-122"/>
                <a:ea typeface="微软雅黑" pitchFamily="34" charset="-122"/>
              </a:endParaRPr>
            </a:p>
          </p:txBody>
        </p:sp>
      </p:grpSp>
      <p:grpSp>
        <p:nvGrpSpPr>
          <p:cNvPr id="2" name="组合 1"/>
          <p:cNvGrpSpPr/>
          <p:nvPr/>
        </p:nvGrpSpPr>
        <p:grpSpPr>
          <a:xfrm>
            <a:off x="2452662" y="1714490"/>
            <a:ext cx="6151334" cy="2385961"/>
            <a:chOff x="928662" y="857238"/>
            <a:chExt cx="6151334" cy="2385961"/>
          </a:xfrm>
        </p:grpSpPr>
        <p:sp>
          <p:nvSpPr>
            <p:cNvPr id="30" name="Rectangle 4"/>
            <p:cNvSpPr>
              <a:spLocks noChangeArrowheads="1"/>
            </p:cNvSpPr>
            <p:nvPr/>
          </p:nvSpPr>
          <p:spPr bwMode="auto">
            <a:xfrm>
              <a:off x="3186087" y="925544"/>
              <a:ext cx="1600200" cy="1707638"/>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p:txBody>
        </p:sp>
        <p:sp>
          <p:nvSpPr>
            <p:cNvPr id="31" name="Rectangle 5"/>
            <p:cNvSpPr>
              <a:spLocks noChangeArrowheads="1"/>
            </p:cNvSpPr>
            <p:nvPr/>
          </p:nvSpPr>
          <p:spPr bwMode="auto">
            <a:xfrm>
              <a:off x="928662" y="867199"/>
              <a:ext cx="1752600" cy="23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p:txBody>
        </p:sp>
        <p:sp>
          <p:nvSpPr>
            <p:cNvPr id="32" name="Rectangle 6"/>
            <p:cNvSpPr>
              <a:spLocks noChangeArrowheads="1"/>
            </p:cNvSpPr>
            <p:nvPr/>
          </p:nvSpPr>
          <p:spPr bwMode="auto">
            <a:xfrm>
              <a:off x="5319687" y="857238"/>
              <a:ext cx="1752600" cy="2376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a:p>
              <a:pPr algn="ctr" defTabSz="914400" eaLnBrk="0" fontAlgn="base" hangingPunct="0">
                <a:spcBef>
                  <a:spcPct val="0"/>
                </a:spcBef>
                <a:spcAft>
                  <a:spcPct val="0"/>
                </a:spcAft>
                <a:defRPr/>
              </a:pPr>
              <a:endParaRPr lang="en-US" altLang="zh-CN" sz="1400" b="1" dirty="0">
                <a:solidFill>
                  <a:srgbClr val="000000"/>
                </a:solidFill>
                <a:latin typeface="Verdana" panose="020B0604030504040204" pitchFamily="34" charset="0"/>
                <a:ea typeface="Gulim" charset="0"/>
                <a:cs typeface="Gulim" charset="0"/>
              </a:endParaRPr>
            </a:p>
          </p:txBody>
        </p:sp>
        <p:sp>
          <p:nvSpPr>
            <p:cNvPr id="33" name="Rectangle 7"/>
            <p:cNvSpPr>
              <a:spLocks noChangeArrowheads="1"/>
            </p:cNvSpPr>
            <p:nvPr/>
          </p:nvSpPr>
          <p:spPr bwMode="auto">
            <a:xfrm>
              <a:off x="3871887" y="1542010"/>
              <a:ext cx="304800" cy="341528"/>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4" name="Rectangle 8"/>
            <p:cNvSpPr>
              <a:spLocks noChangeArrowheads="1"/>
            </p:cNvSpPr>
            <p:nvPr/>
          </p:nvSpPr>
          <p:spPr bwMode="auto">
            <a:xfrm>
              <a:off x="2043087" y="2088454"/>
              <a:ext cx="304800" cy="341528"/>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5" name="Rectangle 9"/>
            <p:cNvSpPr>
              <a:spLocks noChangeArrowheads="1"/>
            </p:cNvSpPr>
            <p:nvPr/>
          </p:nvSpPr>
          <p:spPr bwMode="auto">
            <a:xfrm>
              <a:off x="5700687" y="1678621"/>
              <a:ext cx="304800" cy="341528"/>
            </a:xfrm>
            <a:prstGeom prst="rect">
              <a:avLst/>
            </a:prstGeom>
            <a:gradFill>
              <a:gsLst>
                <a:gs pos="100000">
                  <a:srgbClr val="330033"/>
                </a:gs>
                <a:gs pos="0">
                  <a:srgbClr val="CC66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6" name="Line 10"/>
            <p:cNvSpPr>
              <a:spLocks noChangeShapeType="1"/>
            </p:cNvSpPr>
            <p:nvPr/>
          </p:nvSpPr>
          <p:spPr bwMode="auto">
            <a:xfrm flipV="1">
              <a:off x="2347887" y="1542010"/>
              <a:ext cx="1524000" cy="546444"/>
            </a:xfrm>
            <a:prstGeom prst="line">
              <a:avLst/>
            </a:prstGeom>
            <a:noFill/>
            <a:ln w="28575">
              <a:solidFill>
                <a:srgbClr val="11576A"/>
              </a:solidFill>
              <a:round/>
              <a:headEnd/>
              <a:tailEnd/>
            </a:ln>
            <a:extLst>
              <a:ext uri="{909E8E84-426E-40dd-AFC4-6F175D3DCCD1}">
                <a14:hiddenFill xmlns="" xmlns:a14="http://schemas.microsoft.com/office/drawing/2010/main">
                  <a:no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7" name="Line 11"/>
            <p:cNvSpPr>
              <a:spLocks noChangeShapeType="1"/>
            </p:cNvSpPr>
            <p:nvPr/>
          </p:nvSpPr>
          <p:spPr bwMode="auto">
            <a:xfrm flipV="1">
              <a:off x="2347887" y="1883537"/>
              <a:ext cx="1524000" cy="546444"/>
            </a:xfrm>
            <a:prstGeom prst="line">
              <a:avLst/>
            </a:prstGeom>
            <a:noFill/>
            <a:ln w="28575">
              <a:solidFill>
                <a:srgbClr val="11576A"/>
              </a:solidFill>
              <a:round/>
              <a:headEnd/>
              <a:tailEnd/>
            </a:ln>
            <a:extLst>
              <a:ext uri="{909E8E84-426E-40dd-AFC4-6F175D3DCCD1}">
                <a14:hiddenFill xmlns="" xmlns:a14="http://schemas.microsoft.com/office/drawing/2010/main">
                  <a:no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8" name="Line 12"/>
            <p:cNvSpPr>
              <a:spLocks noChangeShapeType="1"/>
            </p:cNvSpPr>
            <p:nvPr/>
          </p:nvSpPr>
          <p:spPr bwMode="auto">
            <a:xfrm>
              <a:off x="4176687" y="1542010"/>
              <a:ext cx="1524000" cy="136611"/>
            </a:xfrm>
            <a:prstGeom prst="line">
              <a:avLst/>
            </a:prstGeom>
            <a:noFill/>
            <a:ln w="28575">
              <a:solidFill>
                <a:srgbClr val="11576A"/>
              </a:solidFill>
              <a:round/>
              <a:headEnd/>
              <a:tailEnd/>
            </a:ln>
            <a:extLst>
              <a:ext uri="{909E8E84-426E-40dd-AFC4-6F175D3DCCD1}">
                <a14:hiddenFill xmlns="" xmlns:a14="http://schemas.microsoft.com/office/drawing/2010/main">
                  <a:no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39" name="Line 13"/>
            <p:cNvSpPr>
              <a:spLocks noChangeShapeType="1"/>
            </p:cNvSpPr>
            <p:nvPr/>
          </p:nvSpPr>
          <p:spPr bwMode="auto">
            <a:xfrm>
              <a:off x="4176687" y="1883537"/>
              <a:ext cx="1524000" cy="136611"/>
            </a:xfrm>
            <a:prstGeom prst="line">
              <a:avLst/>
            </a:prstGeom>
            <a:noFill/>
            <a:ln w="28575">
              <a:solidFill>
                <a:srgbClr val="11576A"/>
              </a:solidFill>
              <a:round/>
              <a:headEnd/>
              <a:tailEnd/>
            </a:ln>
            <a:extLst>
              <a:ext uri="{909E8E84-426E-40dd-AFC4-6F175D3DCCD1}">
                <a14:hiddenFill xmlns="" xmlns:a14="http://schemas.microsoft.com/office/drawing/2010/main">
                  <a:no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40" name="Text Box 14"/>
            <p:cNvSpPr txBox="1">
              <a:spLocks noChangeArrowheads="1"/>
            </p:cNvSpPr>
            <p:nvPr/>
          </p:nvSpPr>
          <p:spPr bwMode="auto">
            <a:xfrm>
              <a:off x="1022007" y="1441508"/>
              <a:ext cx="9236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main() {</a:t>
              </a:r>
            </a:p>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  …</a:t>
              </a:r>
            </a:p>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  attach();</a:t>
              </a:r>
            </a:p>
          </p:txBody>
        </p:sp>
        <p:sp>
          <p:nvSpPr>
            <p:cNvPr id="41" name="Text Box 15"/>
            <p:cNvSpPr txBox="1">
              <a:spLocks noChangeArrowheads="1"/>
            </p:cNvSpPr>
            <p:nvPr/>
          </p:nvSpPr>
          <p:spPr bwMode="auto">
            <a:xfrm>
              <a:off x="6081687" y="1426268"/>
              <a:ext cx="92365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main() {</a:t>
              </a:r>
            </a:p>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  …</a:t>
              </a:r>
            </a:p>
            <a:p>
              <a:pPr defTabSz="914400" eaLnBrk="0" fontAlgn="base" hangingPunct="0">
                <a:spcBef>
                  <a:spcPct val="0"/>
                </a:spcBef>
                <a:spcAft>
                  <a:spcPct val="0"/>
                </a:spcAft>
                <a:defRPr/>
              </a:pPr>
              <a:r>
                <a:rPr lang="en-US" altLang="zh-CN" sz="1200" b="1" dirty="0">
                  <a:solidFill>
                    <a:srgbClr val="11576A"/>
                  </a:solidFill>
                  <a:latin typeface="微软雅黑" pitchFamily="34" charset="-122"/>
                  <a:ea typeface="微软雅黑" pitchFamily="34" charset="-122"/>
                  <a:cs typeface="Gulim" charset="0"/>
                </a:rPr>
                <a:t>  attach();</a:t>
              </a:r>
            </a:p>
          </p:txBody>
        </p:sp>
        <p:sp>
          <p:nvSpPr>
            <p:cNvPr id="42" name="Freeform 16"/>
            <p:cNvSpPr>
              <a:spLocks/>
            </p:cNvSpPr>
            <p:nvPr/>
          </p:nvSpPr>
          <p:spPr bwMode="auto">
            <a:xfrm>
              <a:off x="1509687" y="2634898"/>
              <a:ext cx="838200" cy="409833"/>
            </a:xfrm>
            <a:custGeom>
              <a:avLst/>
              <a:gdLst>
                <a:gd name="T0" fmla="*/ 0 w 528"/>
                <a:gd name="T1" fmla="*/ 288 h 288"/>
                <a:gd name="T2" fmla="*/ 0 w 528"/>
                <a:gd name="T3" fmla="*/ 0 h 288"/>
                <a:gd name="T4" fmla="*/ 528 w 528"/>
                <a:gd name="T5" fmla="*/ 0 h 288"/>
                <a:gd name="T6" fmla="*/ 528 w 528"/>
                <a:gd name="T7" fmla="*/ 288 h 288"/>
                <a:gd name="T8" fmla="*/ 0 60000 65536"/>
                <a:gd name="T9" fmla="*/ 0 60000 65536"/>
                <a:gd name="T10" fmla="*/ 0 60000 65536"/>
                <a:gd name="T11" fmla="*/ 0 60000 65536"/>
                <a:gd name="T12" fmla="*/ 0 w 528"/>
                <a:gd name="T13" fmla="*/ 0 h 288"/>
                <a:gd name="T14" fmla="*/ 528 w 528"/>
                <a:gd name="T15" fmla="*/ 288 h 288"/>
              </a:gdLst>
              <a:ahLst/>
              <a:cxnLst>
                <a:cxn ang="T8">
                  <a:pos x="T0" y="T1"/>
                </a:cxn>
                <a:cxn ang="T9">
                  <a:pos x="T2" y="T3"/>
                </a:cxn>
                <a:cxn ang="T10">
                  <a:pos x="T4" y="T5"/>
                </a:cxn>
                <a:cxn ang="T11">
                  <a:pos x="T6" y="T7"/>
                </a:cxn>
              </a:cxnLst>
              <a:rect l="T12" t="T13" r="T14" b="T15"/>
              <a:pathLst>
                <a:path w="528" h="288">
                  <a:moveTo>
                    <a:pt x="0" y="288"/>
                  </a:moveTo>
                  <a:lnTo>
                    <a:pt x="0" y="0"/>
                  </a:lnTo>
                  <a:lnTo>
                    <a:pt x="528" y="0"/>
                  </a:lnTo>
                  <a:lnTo>
                    <a:pt x="528" y="288"/>
                  </a:lnTo>
                </a:path>
              </a:pathLst>
            </a:custGeom>
            <a:noFill/>
            <a:ln w="28575" cmpd="sng">
              <a:solidFill>
                <a:srgbClr val="11576A"/>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43" name="Rectangle 17"/>
            <p:cNvSpPr>
              <a:spLocks noChangeArrowheads="1"/>
            </p:cNvSpPr>
            <p:nvPr/>
          </p:nvSpPr>
          <p:spPr bwMode="auto">
            <a:xfrm>
              <a:off x="1512866" y="2771509"/>
              <a:ext cx="457200" cy="136611"/>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44" name="Rectangle 18"/>
            <p:cNvSpPr>
              <a:spLocks noChangeArrowheads="1"/>
            </p:cNvSpPr>
            <p:nvPr/>
          </p:nvSpPr>
          <p:spPr bwMode="auto">
            <a:xfrm>
              <a:off x="1966887" y="2771509"/>
              <a:ext cx="381000" cy="136611"/>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57" name="Text Box 19"/>
            <p:cNvSpPr txBox="1">
              <a:spLocks noChangeArrowheads="1"/>
            </p:cNvSpPr>
            <p:nvPr/>
          </p:nvSpPr>
          <p:spPr bwMode="auto">
            <a:xfrm>
              <a:off x="976287" y="2357436"/>
              <a:ext cx="6463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200" b="1" dirty="0">
                  <a:solidFill>
                    <a:srgbClr val="11576A"/>
                  </a:solidFill>
                  <a:latin typeface="微软雅黑" pitchFamily="34" charset="-122"/>
                  <a:ea typeface="微软雅黑" pitchFamily="34" charset="-122"/>
                  <a:cs typeface="Gulim" charset="0"/>
                </a:rPr>
                <a:t>页表项</a:t>
              </a:r>
              <a:endParaRPr lang="en-US" altLang="zh-CN" sz="1200" b="1" dirty="0">
                <a:solidFill>
                  <a:srgbClr val="11576A"/>
                </a:solidFill>
                <a:latin typeface="微软雅黑" pitchFamily="34" charset="-122"/>
                <a:ea typeface="微软雅黑" pitchFamily="34" charset="-122"/>
                <a:cs typeface="Gulim" charset="0"/>
              </a:endParaRPr>
            </a:p>
          </p:txBody>
        </p:sp>
        <p:sp>
          <p:nvSpPr>
            <p:cNvPr id="58" name="Freeform 20"/>
            <p:cNvSpPr>
              <a:spLocks/>
            </p:cNvSpPr>
            <p:nvPr/>
          </p:nvSpPr>
          <p:spPr bwMode="auto">
            <a:xfrm>
              <a:off x="6005487" y="2703203"/>
              <a:ext cx="838200" cy="409833"/>
            </a:xfrm>
            <a:custGeom>
              <a:avLst/>
              <a:gdLst>
                <a:gd name="T0" fmla="*/ 0 w 528"/>
                <a:gd name="T1" fmla="*/ 288 h 288"/>
                <a:gd name="T2" fmla="*/ 0 w 528"/>
                <a:gd name="T3" fmla="*/ 0 h 288"/>
                <a:gd name="T4" fmla="*/ 528 w 528"/>
                <a:gd name="T5" fmla="*/ 0 h 288"/>
                <a:gd name="T6" fmla="*/ 528 w 528"/>
                <a:gd name="T7" fmla="*/ 288 h 288"/>
                <a:gd name="T8" fmla="*/ 0 60000 65536"/>
                <a:gd name="T9" fmla="*/ 0 60000 65536"/>
                <a:gd name="T10" fmla="*/ 0 60000 65536"/>
                <a:gd name="T11" fmla="*/ 0 60000 65536"/>
                <a:gd name="T12" fmla="*/ 0 w 528"/>
                <a:gd name="T13" fmla="*/ 0 h 288"/>
                <a:gd name="T14" fmla="*/ 528 w 528"/>
                <a:gd name="T15" fmla="*/ 288 h 288"/>
              </a:gdLst>
              <a:ahLst/>
              <a:cxnLst>
                <a:cxn ang="T8">
                  <a:pos x="T0" y="T1"/>
                </a:cxn>
                <a:cxn ang="T9">
                  <a:pos x="T2" y="T3"/>
                </a:cxn>
                <a:cxn ang="T10">
                  <a:pos x="T4" y="T5"/>
                </a:cxn>
                <a:cxn ang="T11">
                  <a:pos x="T6" y="T7"/>
                </a:cxn>
              </a:cxnLst>
              <a:rect l="T12" t="T13" r="T14" b="T15"/>
              <a:pathLst>
                <a:path w="528" h="288">
                  <a:moveTo>
                    <a:pt x="0" y="288"/>
                  </a:moveTo>
                  <a:lnTo>
                    <a:pt x="0" y="0"/>
                  </a:lnTo>
                  <a:lnTo>
                    <a:pt x="528" y="0"/>
                  </a:lnTo>
                  <a:lnTo>
                    <a:pt x="528" y="288"/>
                  </a:lnTo>
                </a:path>
              </a:pathLst>
            </a:custGeom>
            <a:noFill/>
            <a:ln w="28575" cmpd="sng">
              <a:solidFill>
                <a:srgbClr val="11576A"/>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defTabSz="914400" eaLnBrk="0" fontAlgn="base" hangingPunct="0">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59" name="Rectangle 21"/>
            <p:cNvSpPr>
              <a:spLocks noChangeArrowheads="1"/>
            </p:cNvSpPr>
            <p:nvPr/>
          </p:nvSpPr>
          <p:spPr bwMode="auto">
            <a:xfrm>
              <a:off x="6005487" y="2839814"/>
              <a:ext cx="457200" cy="136611"/>
            </a:xfrm>
            <a:prstGeom prst="rect">
              <a:avLst/>
            </a:prstGeom>
            <a:gradFill>
              <a:gsLst>
                <a:gs pos="100000">
                  <a:srgbClr val="330033"/>
                </a:gs>
                <a:gs pos="0">
                  <a:srgbClr val="CC66FF"/>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60" name="Rectangle 22"/>
            <p:cNvSpPr>
              <a:spLocks noChangeArrowheads="1"/>
            </p:cNvSpPr>
            <p:nvPr/>
          </p:nvSpPr>
          <p:spPr bwMode="auto">
            <a:xfrm>
              <a:off x="6462687" y="2839814"/>
              <a:ext cx="381000" cy="136611"/>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defTabSz="914400" fontAlgn="base">
                <a:spcBef>
                  <a:spcPct val="0"/>
                </a:spcBef>
                <a:spcAft>
                  <a:spcPct val="0"/>
                </a:spcAft>
                <a:defRPr/>
              </a:pPr>
              <a:endParaRPr lang="zh-CN" altLang="en-US" dirty="0">
                <a:solidFill>
                  <a:srgbClr val="000000"/>
                </a:solidFill>
                <a:latin typeface="Verdana" panose="020B0604030504040204" pitchFamily="34" charset="0"/>
                <a:ea typeface="微软雅黑" panose="020B0503020204020204" pitchFamily="34" charset="-122"/>
              </a:endParaRPr>
            </a:p>
          </p:txBody>
        </p:sp>
        <p:sp>
          <p:nvSpPr>
            <p:cNvPr id="61" name="Text Box 23"/>
            <p:cNvSpPr txBox="1">
              <a:spLocks noChangeArrowheads="1"/>
            </p:cNvSpPr>
            <p:nvPr/>
          </p:nvSpPr>
          <p:spPr bwMode="auto">
            <a:xfrm>
              <a:off x="5472087" y="2428874"/>
              <a:ext cx="6463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defTabSz="914400" eaLnBrk="0" fontAlgn="base" hangingPunct="0">
                <a:spcBef>
                  <a:spcPct val="0"/>
                </a:spcBef>
                <a:spcAft>
                  <a:spcPct val="0"/>
                </a:spcAft>
                <a:defRPr/>
              </a:pPr>
              <a:r>
                <a:rPr lang="zh-CN" altLang="en-US" sz="1200" b="1" dirty="0">
                  <a:solidFill>
                    <a:srgbClr val="11576A"/>
                  </a:solidFill>
                  <a:latin typeface="微软雅黑" pitchFamily="34" charset="-122"/>
                  <a:ea typeface="微软雅黑" pitchFamily="34" charset="-122"/>
                  <a:cs typeface="Gulim" charset="0"/>
                </a:rPr>
                <a:t>页表项</a:t>
              </a:r>
              <a:endParaRPr lang="en-US" altLang="zh-CN" sz="1200" b="1" dirty="0">
                <a:solidFill>
                  <a:srgbClr val="11576A"/>
                </a:solidFill>
                <a:latin typeface="微软雅黑" pitchFamily="34" charset="-122"/>
                <a:ea typeface="微软雅黑" pitchFamily="34" charset="-122"/>
                <a:cs typeface="Gulim" charset="0"/>
              </a:endParaRPr>
            </a:p>
          </p:txBody>
        </p:sp>
        <p:sp>
          <p:nvSpPr>
            <p:cNvPr id="64" name="TextBox 63"/>
            <p:cNvSpPr txBox="1"/>
            <p:nvPr/>
          </p:nvSpPr>
          <p:spPr>
            <a:xfrm>
              <a:off x="985812" y="890576"/>
              <a:ext cx="1744388" cy="338554"/>
            </a:xfrm>
            <a:prstGeom prst="rect">
              <a:avLst/>
            </a:prstGeom>
            <a:noFill/>
          </p:spPr>
          <p:txBody>
            <a:bodyPr wrap="none" rtlCol="0">
              <a:spAutoFit/>
            </a:bodyPr>
            <a:lstStyle/>
            <a:p>
              <a:pPr defTabSz="914400" eaLnBrk="0" fontAlgn="base" hangingPunct="0">
                <a:spcBef>
                  <a:spcPct val="0"/>
                </a:spcBef>
                <a:spcAft>
                  <a:spcPct val="0"/>
                </a:spcAft>
                <a:defRPr/>
              </a:pPr>
              <a:r>
                <a:rPr lang="zh-CN" altLang="en-US" sz="1600" b="1" dirty="0">
                  <a:solidFill>
                    <a:srgbClr val="11576A"/>
                  </a:solidFill>
                  <a:latin typeface="Verdana" panose="020B0604030504040204" pitchFamily="34" charset="0"/>
                  <a:ea typeface="微软雅黑" panose="020B0503020204020204" pitchFamily="34" charset="-122"/>
                  <a:cs typeface="Gulim" charset="0"/>
                </a:rPr>
                <a:t>进程</a:t>
              </a:r>
              <a:r>
                <a:rPr lang="en-US" altLang="zh-CN" sz="1600" b="1" dirty="0">
                  <a:solidFill>
                    <a:srgbClr val="11576A"/>
                  </a:solidFill>
                  <a:latin typeface="Verdana" panose="020B0604030504040204" pitchFamily="34" charset="0"/>
                  <a:ea typeface="微软雅黑" panose="020B0503020204020204" pitchFamily="34" charset="-122"/>
                  <a:cs typeface="Gulim" charset="0"/>
                </a:rPr>
                <a:t>I</a:t>
              </a:r>
              <a:r>
                <a:rPr lang="zh-CN" altLang="en-US" sz="1600" b="1" dirty="0">
                  <a:solidFill>
                    <a:srgbClr val="11576A"/>
                  </a:solidFill>
                  <a:latin typeface="Verdana" panose="020B0604030504040204" pitchFamily="34" charset="0"/>
                  <a:ea typeface="微软雅黑" panose="020B0503020204020204" pitchFamily="34" charset="-122"/>
                  <a:cs typeface="Gulim" charset="0"/>
                </a:rPr>
                <a:t>的地址空间</a:t>
              </a:r>
              <a:endParaRPr lang="en-US" altLang="zh-CN" sz="1600" b="1" dirty="0">
                <a:solidFill>
                  <a:srgbClr val="11576A"/>
                </a:solidFill>
                <a:latin typeface="Verdana" panose="020B0604030504040204" pitchFamily="34" charset="0"/>
                <a:ea typeface="微软雅黑" panose="020B0503020204020204" pitchFamily="34" charset="-122"/>
                <a:cs typeface="Gulim" charset="0"/>
              </a:endParaRPr>
            </a:p>
          </p:txBody>
        </p:sp>
        <p:sp>
          <p:nvSpPr>
            <p:cNvPr id="65" name="TextBox 64"/>
            <p:cNvSpPr txBox="1"/>
            <p:nvPr/>
          </p:nvSpPr>
          <p:spPr>
            <a:xfrm>
              <a:off x="5334005" y="866763"/>
              <a:ext cx="1745991" cy="338554"/>
            </a:xfrm>
            <a:prstGeom prst="rect">
              <a:avLst/>
            </a:prstGeom>
            <a:noFill/>
          </p:spPr>
          <p:txBody>
            <a:bodyPr wrap="none" rtlCol="0">
              <a:spAutoFit/>
            </a:bodyPr>
            <a:lstStyle/>
            <a:p>
              <a:pPr defTabSz="914400" eaLnBrk="0" fontAlgn="base" hangingPunct="0">
                <a:spcBef>
                  <a:spcPct val="0"/>
                </a:spcBef>
                <a:spcAft>
                  <a:spcPct val="0"/>
                </a:spcAft>
                <a:defRPr/>
              </a:pPr>
              <a:r>
                <a:rPr lang="zh-CN" altLang="en-US" sz="1600" b="1" dirty="0">
                  <a:solidFill>
                    <a:srgbClr val="11576A"/>
                  </a:solidFill>
                  <a:latin typeface="Verdana" panose="020B0604030504040204" pitchFamily="34" charset="0"/>
                  <a:ea typeface="微软雅黑" panose="020B0503020204020204" pitchFamily="34" charset="-122"/>
                  <a:cs typeface="Gulim" charset="0"/>
                </a:rPr>
                <a:t>进程</a:t>
              </a:r>
              <a:r>
                <a:rPr lang="en-US" altLang="zh-CN" sz="1600" b="1" dirty="0">
                  <a:solidFill>
                    <a:srgbClr val="11576A"/>
                  </a:solidFill>
                  <a:latin typeface="Verdana" panose="020B0604030504040204" pitchFamily="34" charset="0"/>
                  <a:ea typeface="微软雅黑" panose="020B0503020204020204" pitchFamily="34" charset="-122"/>
                  <a:cs typeface="Gulim" charset="0"/>
                </a:rPr>
                <a:t>J</a:t>
              </a:r>
              <a:r>
                <a:rPr lang="zh-CN" altLang="en-US" sz="1600" b="1" dirty="0">
                  <a:solidFill>
                    <a:srgbClr val="11576A"/>
                  </a:solidFill>
                  <a:latin typeface="Verdana" panose="020B0604030504040204" pitchFamily="34" charset="0"/>
                  <a:ea typeface="微软雅黑" panose="020B0503020204020204" pitchFamily="34" charset="-122"/>
                  <a:cs typeface="Gulim" charset="0"/>
                </a:rPr>
                <a:t>的地址空间</a:t>
              </a:r>
              <a:endParaRPr lang="en-US" altLang="zh-CN" sz="1600" b="1" dirty="0">
                <a:solidFill>
                  <a:srgbClr val="11576A"/>
                </a:solidFill>
                <a:latin typeface="Verdana" panose="020B0604030504040204" pitchFamily="34" charset="0"/>
                <a:ea typeface="微软雅黑" panose="020B0503020204020204" pitchFamily="34" charset="-122"/>
                <a:cs typeface="Gulim" charset="0"/>
              </a:endParaRPr>
            </a:p>
          </p:txBody>
        </p:sp>
        <p:sp>
          <p:nvSpPr>
            <p:cNvPr id="66" name="TextBox 65"/>
            <p:cNvSpPr txBox="1"/>
            <p:nvPr/>
          </p:nvSpPr>
          <p:spPr>
            <a:xfrm>
              <a:off x="3483485" y="928588"/>
              <a:ext cx="1005403" cy="338554"/>
            </a:xfrm>
            <a:prstGeom prst="rect">
              <a:avLst/>
            </a:prstGeom>
            <a:noFill/>
          </p:spPr>
          <p:txBody>
            <a:bodyPr wrap="none" rtlCol="0">
              <a:spAutoFit/>
            </a:bodyPr>
            <a:lstStyle/>
            <a:p>
              <a:pPr defTabSz="914400" eaLnBrk="0" fontAlgn="base" hangingPunct="0">
                <a:spcBef>
                  <a:spcPct val="0"/>
                </a:spcBef>
                <a:spcAft>
                  <a:spcPct val="0"/>
                </a:spcAft>
                <a:defRPr/>
              </a:pPr>
              <a:r>
                <a:rPr lang="zh-CN" altLang="en-US" sz="1600" b="1" dirty="0">
                  <a:solidFill>
                    <a:srgbClr val="11576A"/>
                  </a:solidFill>
                  <a:latin typeface="Verdana" panose="020B0604030504040204" pitchFamily="34" charset="0"/>
                  <a:ea typeface="微软雅黑" panose="020B0503020204020204" pitchFamily="34" charset="-122"/>
                  <a:cs typeface="Gulim" charset="0"/>
                </a:rPr>
                <a:t>物理内存</a:t>
              </a:r>
              <a:endParaRPr lang="en-US" altLang="zh-CN" sz="1600" b="1" dirty="0">
                <a:solidFill>
                  <a:srgbClr val="11576A"/>
                </a:solidFill>
                <a:latin typeface="Verdana" panose="020B0604030504040204" pitchFamily="34" charset="0"/>
                <a:ea typeface="微软雅黑" panose="020B0503020204020204" pitchFamily="34" charset="-122"/>
                <a:cs typeface="Gulim" charset="0"/>
              </a:endParaRPr>
            </a:p>
          </p:txBody>
        </p:sp>
      </p:grpSp>
      <p:sp>
        <p:nvSpPr>
          <p:cNvPr id="10" name="标题 9">
            <a:extLst>
              <a:ext uri="{FF2B5EF4-FFF2-40B4-BE49-F238E27FC236}">
                <a16:creationId xmlns:a16="http://schemas.microsoft.com/office/drawing/2014/main" id="{39E1FFDF-6D6F-8EC4-88D9-3C7D2C0C8E9E}"/>
              </a:ext>
            </a:extLst>
          </p:cNvPr>
          <p:cNvSpPr>
            <a:spLocks noGrp="1"/>
          </p:cNvSpPr>
          <p:nvPr>
            <p:ph type="title"/>
          </p:nvPr>
        </p:nvSpPr>
        <p:spPr/>
        <p:txBody>
          <a:bodyPr>
            <a:normAutofit/>
          </a:bodyPr>
          <a:lstStyle/>
          <a:p>
            <a:r>
              <a:rPr lang="zh-CN" altLang="en-US" dirty="0"/>
              <a:t>共享内存的实现</a:t>
            </a:r>
          </a:p>
        </p:txBody>
      </p:sp>
      <p:sp>
        <p:nvSpPr>
          <p:cNvPr id="13" name="灯片编号占位符 12">
            <a:extLst>
              <a:ext uri="{FF2B5EF4-FFF2-40B4-BE49-F238E27FC236}">
                <a16:creationId xmlns:a16="http://schemas.microsoft.com/office/drawing/2014/main" id="{53CD3340-C905-607E-2CC1-F364BC1EF128}"/>
              </a:ext>
            </a:extLst>
          </p:cNvPr>
          <p:cNvSpPr>
            <a:spLocks noGrp="1"/>
          </p:cNvSpPr>
          <p:nvPr>
            <p:ph type="sldNum" sz="quarter" idx="12"/>
          </p:nvPr>
        </p:nvSpPr>
        <p:spPr/>
        <p:txBody>
          <a:bodyPr/>
          <a:lstStyle/>
          <a:p>
            <a:pPr>
              <a:defRPr/>
            </a:pPr>
            <a:fld id="{3884BE4A-665D-4750-B82A-97CE17AE2019}" type="slidenum">
              <a:rPr lang="en-US" altLang="ko-KR" smtClean="0"/>
              <a:pPr>
                <a:defRPr/>
              </a:pPr>
              <a:t>62</a:t>
            </a:fld>
            <a:endParaRPr lang="en-US" altLang="ko-KR" dirty="0"/>
          </a:p>
        </p:txBody>
      </p:sp>
    </p:spTree>
    <p:extLst>
      <p:ext uri="{BB962C8B-B14F-4D97-AF65-F5344CB8AC3E}">
        <p14:creationId xmlns:p14="http://schemas.microsoft.com/office/powerpoint/2010/main" val="38158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400" y="1621144"/>
            <a:ext cx="5155867" cy="428628"/>
            <a:chOff x="844893" y="1000114"/>
            <a:chExt cx="5155867" cy="428628"/>
          </a:xfrm>
        </p:grpSpPr>
        <p:sp>
          <p:nvSpPr>
            <p:cNvPr id="9" name="内容占位符 2"/>
            <p:cNvSpPr txBox="1">
              <a:spLocks/>
            </p:cNvSpPr>
            <p:nvPr/>
          </p:nvSpPr>
          <p:spPr>
            <a:xfrm>
              <a:off x="1142976" y="1000114"/>
              <a:ext cx="485778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en-US" altLang="en-US" dirty="0" err="1"/>
                <a:t>shmget</a:t>
              </a:r>
              <a:r>
                <a:rPr lang="en-US" altLang="en-US" dirty="0"/>
                <a:t>( key, size, flags</a:t>
              </a:r>
              <a:r>
                <a:rPr lang="zh-CN" altLang="en-US" dirty="0"/>
                <a:t>）</a:t>
              </a:r>
              <a:endParaRPr lang="en-US" altLang="zh-CN" dirty="0"/>
            </a:p>
            <a:p>
              <a:pPr marL="0" indent="0" defTabSz="914400" eaLnBrk="0" fontAlgn="base" hangingPunct="0">
                <a:spcBef>
                  <a:spcPct val="20000"/>
                </a:spcBef>
                <a:spcAft>
                  <a:spcPct val="0"/>
                </a:spcAft>
                <a:defRPr/>
              </a:pPr>
              <a:r>
                <a:rPr lang="zh-CN" altLang="en-US" dirty="0"/>
                <a:t>创建共享段</a:t>
              </a:r>
            </a:p>
          </p:txBody>
        </p:sp>
        <p:sp>
          <p:nvSpPr>
            <p:cNvPr id="12" name="TextBox 11"/>
            <p:cNvSpPr txBox="1"/>
            <p:nvPr/>
          </p:nvSpPr>
          <p:spPr>
            <a:xfrm>
              <a:off x="844893" y="100011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3" name="组合 2"/>
          <p:cNvGrpSpPr/>
          <p:nvPr/>
        </p:nvGrpSpPr>
        <p:grpSpPr>
          <a:xfrm>
            <a:off x="695400" y="2288614"/>
            <a:ext cx="5870247" cy="400110"/>
            <a:chOff x="844893" y="1667584"/>
            <a:chExt cx="5870247" cy="400110"/>
          </a:xfrm>
        </p:grpSpPr>
        <p:sp>
          <p:nvSpPr>
            <p:cNvPr id="23" name="内容占位符 2"/>
            <p:cNvSpPr txBox="1">
              <a:spLocks/>
            </p:cNvSpPr>
            <p:nvPr/>
          </p:nvSpPr>
          <p:spPr>
            <a:xfrm>
              <a:off x="1142976" y="1667584"/>
              <a:ext cx="5572164"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en-US" altLang="en-US" dirty="0" err="1"/>
                <a:t>shmat</a:t>
              </a:r>
              <a:r>
                <a:rPr lang="en-US" altLang="en-US" dirty="0"/>
                <a:t>( </a:t>
              </a:r>
              <a:r>
                <a:rPr lang="en-US" altLang="en-US" dirty="0" err="1"/>
                <a:t>shmid</a:t>
              </a:r>
              <a:r>
                <a:rPr lang="en-US" altLang="en-US" dirty="0"/>
                <a:t>, *</a:t>
              </a:r>
              <a:r>
                <a:rPr lang="en-US" altLang="en-US" dirty="0" err="1"/>
                <a:t>shmaddr</a:t>
              </a:r>
              <a:r>
                <a:rPr lang="en-US" altLang="en-US" dirty="0"/>
                <a:t>, flags</a:t>
              </a:r>
              <a:r>
                <a:rPr lang="zh-CN" altLang="en-US" dirty="0"/>
                <a:t>）</a:t>
              </a:r>
              <a:endParaRPr lang="en-US" altLang="zh-CN" dirty="0"/>
            </a:p>
            <a:p>
              <a:pPr marL="0" indent="0" defTabSz="914400" eaLnBrk="0" fontAlgn="base" hangingPunct="0">
                <a:spcBef>
                  <a:spcPct val="20000"/>
                </a:spcBef>
                <a:spcAft>
                  <a:spcPct val="0"/>
                </a:spcAft>
                <a:defRPr/>
              </a:pPr>
              <a:r>
                <a:rPr lang="zh-CN" altLang="en-US" dirty="0"/>
                <a:t>把共享段映射到进程地址空间</a:t>
              </a:r>
            </a:p>
          </p:txBody>
        </p:sp>
        <p:sp>
          <p:nvSpPr>
            <p:cNvPr id="24" name="TextBox 23"/>
            <p:cNvSpPr txBox="1"/>
            <p:nvPr/>
          </p:nvSpPr>
          <p:spPr>
            <a:xfrm>
              <a:off x="844893" y="166758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4" name="组合 3"/>
          <p:cNvGrpSpPr/>
          <p:nvPr/>
        </p:nvGrpSpPr>
        <p:grpSpPr>
          <a:xfrm>
            <a:off x="695400" y="3075102"/>
            <a:ext cx="5870247" cy="693742"/>
            <a:chOff x="844893" y="2454072"/>
            <a:chExt cx="5870247" cy="693742"/>
          </a:xfrm>
        </p:grpSpPr>
        <p:sp>
          <p:nvSpPr>
            <p:cNvPr id="47" name="内容占位符 2"/>
            <p:cNvSpPr txBox="1">
              <a:spLocks/>
            </p:cNvSpPr>
            <p:nvPr/>
          </p:nvSpPr>
          <p:spPr>
            <a:xfrm>
              <a:off x="1142976" y="2454072"/>
              <a:ext cx="5572164" cy="6937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en-US" altLang="en-US" dirty="0" err="1"/>
                <a:t>shmdt</a:t>
              </a:r>
              <a:r>
                <a:rPr lang="en-US" altLang="en-US" dirty="0"/>
                <a:t>( *</a:t>
              </a:r>
              <a:r>
                <a:rPr lang="en-US" altLang="en-US" dirty="0" err="1"/>
                <a:t>shmaddr</a:t>
              </a:r>
              <a:r>
                <a:rPr lang="zh-CN" altLang="en-US" dirty="0"/>
                <a:t>）</a:t>
              </a:r>
              <a:endParaRPr lang="en-US" altLang="zh-CN" dirty="0"/>
            </a:p>
            <a:p>
              <a:pPr marL="0" indent="0" defTabSz="914400" eaLnBrk="0" fontAlgn="base" hangingPunct="0">
                <a:spcBef>
                  <a:spcPct val="20000"/>
                </a:spcBef>
                <a:spcAft>
                  <a:spcPct val="0"/>
                </a:spcAft>
                <a:defRPr/>
              </a:pPr>
              <a:r>
                <a:rPr lang="zh-CN" altLang="en-US" dirty="0"/>
                <a:t>取消共享段到进程地址空间的映射</a:t>
              </a:r>
            </a:p>
          </p:txBody>
        </p:sp>
        <p:sp>
          <p:nvSpPr>
            <p:cNvPr id="48" name="TextBox 47"/>
            <p:cNvSpPr txBox="1"/>
            <p:nvPr/>
          </p:nvSpPr>
          <p:spPr>
            <a:xfrm>
              <a:off x="844893" y="245407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5" name="组合 4"/>
          <p:cNvGrpSpPr/>
          <p:nvPr/>
        </p:nvGrpSpPr>
        <p:grpSpPr>
          <a:xfrm>
            <a:off x="695400" y="3747584"/>
            <a:ext cx="3441355" cy="400110"/>
            <a:chOff x="844893" y="3126554"/>
            <a:chExt cx="3441355" cy="400110"/>
          </a:xfrm>
        </p:grpSpPr>
        <p:sp>
          <p:nvSpPr>
            <p:cNvPr id="51" name="内容占位符 2"/>
            <p:cNvSpPr txBox="1">
              <a:spLocks/>
            </p:cNvSpPr>
            <p:nvPr/>
          </p:nvSpPr>
          <p:spPr>
            <a:xfrm>
              <a:off x="1142976" y="3126554"/>
              <a:ext cx="3143272" cy="35605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en-US" altLang="en-US" dirty="0" err="1"/>
                <a:t>shmctl</a:t>
              </a:r>
              <a:r>
                <a:rPr lang="en-US" altLang="en-US" dirty="0"/>
                <a:t>( …</a:t>
              </a:r>
              <a:r>
                <a:rPr lang="zh-CN" altLang="en-US" dirty="0"/>
                <a:t>）</a:t>
              </a:r>
              <a:endParaRPr lang="en-US" altLang="zh-CN" dirty="0"/>
            </a:p>
            <a:p>
              <a:pPr marL="0" indent="0" defTabSz="914400" eaLnBrk="0" fontAlgn="base" hangingPunct="0">
                <a:spcBef>
                  <a:spcPct val="20000"/>
                </a:spcBef>
                <a:spcAft>
                  <a:spcPct val="0"/>
                </a:spcAft>
                <a:defRPr/>
              </a:pPr>
              <a:r>
                <a:rPr lang="zh-CN" altLang="en-US" dirty="0"/>
                <a:t>共享段控制</a:t>
              </a:r>
            </a:p>
          </p:txBody>
        </p:sp>
        <p:sp>
          <p:nvSpPr>
            <p:cNvPr id="52" name="TextBox 51"/>
            <p:cNvSpPr txBox="1"/>
            <p:nvPr/>
          </p:nvSpPr>
          <p:spPr>
            <a:xfrm>
              <a:off x="844893" y="3126554"/>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grpSp>
        <p:nvGrpSpPr>
          <p:cNvPr id="6" name="组合 5"/>
          <p:cNvGrpSpPr/>
          <p:nvPr/>
        </p:nvGrpSpPr>
        <p:grpSpPr>
          <a:xfrm>
            <a:off x="695400" y="4507122"/>
            <a:ext cx="5941685" cy="557866"/>
            <a:chOff x="844893" y="3886092"/>
            <a:chExt cx="5941685" cy="557866"/>
          </a:xfrm>
        </p:grpSpPr>
        <p:sp>
          <p:nvSpPr>
            <p:cNvPr id="55" name="内容占位符 2"/>
            <p:cNvSpPr txBox="1">
              <a:spLocks/>
            </p:cNvSpPr>
            <p:nvPr/>
          </p:nvSpPr>
          <p:spPr>
            <a:xfrm>
              <a:off x="1142976" y="3886092"/>
              <a:ext cx="5643602" cy="55786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indent="0" defTabSz="914400" eaLnBrk="0" fontAlgn="base" hangingPunct="0">
                <a:spcBef>
                  <a:spcPct val="20000"/>
                </a:spcBef>
                <a:spcAft>
                  <a:spcPct val="0"/>
                </a:spcAft>
                <a:defRPr/>
              </a:pPr>
              <a:r>
                <a:rPr lang="zh-CN" altLang="en-US" dirty="0"/>
                <a:t>需要信号量等机制协调共享内存的访问冲突</a:t>
              </a:r>
            </a:p>
          </p:txBody>
        </p:sp>
        <p:sp>
          <p:nvSpPr>
            <p:cNvPr id="56" name="TextBox 55"/>
            <p:cNvSpPr txBox="1"/>
            <p:nvPr/>
          </p:nvSpPr>
          <p:spPr>
            <a:xfrm>
              <a:off x="844893" y="3886092"/>
              <a:ext cx="433390" cy="400110"/>
            </a:xfrm>
            <a:prstGeom prst="rect">
              <a:avLst/>
            </a:prstGeom>
            <a:noFill/>
            <a:effectLst/>
          </p:spPr>
          <p:txBody>
            <a:bodyPr wrap="square" rtlCol="0">
              <a:spAutoFit/>
            </a:bodyPr>
            <a:lstStyle/>
            <a:p>
              <a:pPr marL="342900" indent="-342900" defTabSz="914400" eaLnBrk="0" fontAlgn="base" hangingPunct="0">
                <a:spcBef>
                  <a:spcPct val="20000"/>
                </a:spcBef>
                <a:spcAft>
                  <a:spcPct val="0"/>
                </a:spcAft>
                <a:defRPr/>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itchFamily="34" charset="-122"/>
                <a:ea typeface="微软雅黑" pitchFamily="34" charset="-122"/>
              </a:endParaRPr>
            </a:p>
          </p:txBody>
        </p:sp>
      </p:grpSp>
      <p:sp>
        <p:nvSpPr>
          <p:cNvPr id="7" name="标题 6">
            <a:extLst>
              <a:ext uri="{FF2B5EF4-FFF2-40B4-BE49-F238E27FC236}">
                <a16:creationId xmlns:a16="http://schemas.microsoft.com/office/drawing/2014/main" id="{A7F7E76C-4118-AAC4-D28A-5651517DE53F}"/>
              </a:ext>
            </a:extLst>
          </p:cNvPr>
          <p:cNvSpPr>
            <a:spLocks noGrp="1"/>
          </p:cNvSpPr>
          <p:nvPr>
            <p:ph type="title"/>
          </p:nvPr>
        </p:nvSpPr>
        <p:spPr/>
        <p:txBody>
          <a:bodyPr>
            <a:normAutofit/>
          </a:bodyPr>
          <a:lstStyle/>
          <a:p>
            <a:r>
              <a:rPr lang="zh-CN" altLang="en-US" dirty="0"/>
              <a:t>共享内存系统调用</a:t>
            </a:r>
          </a:p>
        </p:txBody>
      </p:sp>
      <p:sp>
        <p:nvSpPr>
          <p:cNvPr id="11" name="灯片编号占位符 10">
            <a:extLst>
              <a:ext uri="{FF2B5EF4-FFF2-40B4-BE49-F238E27FC236}">
                <a16:creationId xmlns:a16="http://schemas.microsoft.com/office/drawing/2014/main" id="{2EE3CE6F-4CD3-F8F9-EEFF-0E2F19EA4276}"/>
              </a:ext>
            </a:extLst>
          </p:cNvPr>
          <p:cNvSpPr>
            <a:spLocks noGrp="1"/>
          </p:cNvSpPr>
          <p:nvPr>
            <p:ph type="sldNum" sz="quarter" idx="12"/>
          </p:nvPr>
        </p:nvSpPr>
        <p:spPr/>
        <p:txBody>
          <a:bodyPr/>
          <a:lstStyle/>
          <a:p>
            <a:pPr>
              <a:defRPr/>
            </a:pPr>
            <a:fld id="{3884BE4A-665D-4750-B82A-97CE17AE2019}" type="slidenum">
              <a:rPr lang="en-US" altLang="ko-KR" smtClean="0"/>
              <a:pPr>
                <a:defRPr/>
              </a:pPr>
              <a:t>63</a:t>
            </a:fld>
            <a:endParaRPr lang="en-US" altLang="ko-KR" dirty="0"/>
          </a:p>
        </p:txBody>
      </p:sp>
    </p:spTree>
    <p:extLst>
      <p:ext uri="{BB962C8B-B14F-4D97-AF65-F5344CB8AC3E}">
        <p14:creationId xmlns:p14="http://schemas.microsoft.com/office/powerpoint/2010/main" val="35408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prstGeom prst="rect">
            <a:avLst/>
          </a:prstGeom>
        </p:spPr>
        <p:txBody>
          <a:bodyPr/>
          <a:lstStyle/>
          <a:p>
            <a:pPr>
              <a:defRPr/>
            </a:pPr>
            <a:fld id="{AB663DBB-39C3-4374-9444-C7CAB4963701}" type="slidenum">
              <a:rPr lang="en-US" altLang="ko-KR" smtClean="0"/>
              <a:pPr>
                <a:defRPr/>
              </a:pPr>
              <a:t>64</a:t>
            </a:fld>
            <a:endParaRPr lang="en-US" altLang="ko-KR"/>
          </a:p>
        </p:txBody>
      </p:sp>
      <p:pic>
        <p:nvPicPr>
          <p:cNvPr id="6" name="图片 5"/>
          <p:cNvPicPr>
            <a:picLocks noChangeAspect="1"/>
          </p:cNvPicPr>
          <p:nvPr/>
        </p:nvPicPr>
        <p:blipFill>
          <a:blip r:embed="rId2"/>
          <a:stretch>
            <a:fillRect/>
          </a:stretch>
        </p:blipFill>
        <p:spPr>
          <a:xfrm>
            <a:off x="2731977" y="687070"/>
            <a:ext cx="6740390" cy="5866130"/>
          </a:xfrm>
          <a:prstGeom prst="rect">
            <a:avLst/>
          </a:prstGeom>
        </p:spPr>
      </p:pic>
    </p:spTree>
    <p:extLst>
      <p:ext uri="{BB962C8B-B14F-4D97-AF65-F5344CB8AC3E}">
        <p14:creationId xmlns:p14="http://schemas.microsoft.com/office/powerpoint/2010/main" val="4004115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7A3E533-5480-464B-AB77-E3BA6B24A931}"/>
              </a:ext>
            </a:extLst>
          </p:cNvPr>
          <p:cNvSpPr>
            <a:spLocks noGrp="1"/>
          </p:cNvSpPr>
          <p:nvPr>
            <p:ph type="title"/>
          </p:nvPr>
        </p:nvSpPr>
        <p:spPr>
          <a:prstGeom prst="rect">
            <a:avLst/>
          </a:prstGeom>
        </p:spPr>
        <p:txBody>
          <a:bodyPr/>
          <a:lstStyle/>
          <a:p>
            <a:r>
              <a:rPr lang="zh-CN" altLang="en-US" dirty="0"/>
              <a:t>关于</a:t>
            </a:r>
            <a:r>
              <a:rPr lang="en-US" altLang="zh-CN" dirty="0"/>
              <a:t>IPC</a:t>
            </a:r>
            <a:r>
              <a:rPr lang="zh-CN" altLang="en-US" dirty="0"/>
              <a:t>资源的一些小问题</a:t>
            </a:r>
          </a:p>
        </p:txBody>
      </p:sp>
      <p:sp>
        <p:nvSpPr>
          <p:cNvPr id="7" name="内容占位符 6">
            <a:extLst>
              <a:ext uri="{FF2B5EF4-FFF2-40B4-BE49-F238E27FC236}">
                <a16:creationId xmlns:a16="http://schemas.microsoft.com/office/drawing/2014/main" id="{A44F7300-7F3E-4F2C-B676-D04EBE02287E}"/>
              </a:ext>
            </a:extLst>
          </p:cNvPr>
          <p:cNvSpPr>
            <a:spLocks noGrp="1"/>
          </p:cNvSpPr>
          <p:nvPr>
            <p:ph idx="1"/>
          </p:nvPr>
        </p:nvSpPr>
        <p:spPr>
          <a:prstGeom prst="rect">
            <a:avLst/>
          </a:prstGeom>
        </p:spPr>
        <p:txBody>
          <a:bodyPr/>
          <a:lstStyle/>
          <a:p>
            <a:r>
              <a:rPr lang="zh-CN" altLang="en-US" dirty="0"/>
              <a:t>进程申请的资源，如果不主动释放，何时回收？</a:t>
            </a:r>
            <a:endParaRPr lang="en-US" altLang="zh-CN" dirty="0"/>
          </a:p>
          <a:p>
            <a:pPr eaLnBrk="1" hangingPunct="1"/>
            <a:r>
              <a:rPr lang="zh-CN" altLang="en-US" dirty="0"/>
              <a:t>进程申请的共享内存等用于多进程间使用的资源，</a:t>
            </a:r>
            <a:r>
              <a:rPr lang="zh-CN" altLang="en-US"/>
              <a:t>何时回收？</a:t>
            </a:r>
            <a:endParaRPr lang="en-US" altLang="zh-CN" dirty="0"/>
          </a:p>
          <a:p>
            <a:endParaRPr lang="zh-CN" altLang="en-US" dirty="0"/>
          </a:p>
        </p:txBody>
      </p:sp>
      <p:sp>
        <p:nvSpPr>
          <p:cNvPr id="4" name="灯片编号占位符 3"/>
          <p:cNvSpPr>
            <a:spLocks noGrp="1"/>
          </p:cNvSpPr>
          <p:nvPr>
            <p:ph type="sldNum" sz="quarter" idx="12"/>
          </p:nvPr>
        </p:nvSpPr>
        <p:spPr>
          <a:xfrm>
            <a:off x="9347200" y="6508750"/>
            <a:ext cx="2844800" cy="304800"/>
          </a:xfrm>
          <a:prstGeom prst="rect">
            <a:avLst/>
          </a:prstGeom>
        </p:spPr>
        <p:txBody>
          <a:bodyPr/>
          <a:lstStyle/>
          <a:p>
            <a:pPr>
              <a:defRPr/>
            </a:pPr>
            <a:fld id="{AB663DBB-39C3-4374-9444-C7CAB4963701}" type="slidenum">
              <a:rPr lang="en-US" altLang="ko-KR" smtClean="0"/>
              <a:pPr>
                <a:defRPr/>
              </a:pPr>
              <a:t>65</a:t>
            </a:fld>
            <a:endParaRPr lang="en-US" altLang="ko-KR"/>
          </a:p>
        </p:txBody>
      </p:sp>
    </p:spTree>
    <p:extLst>
      <p:ext uri="{BB962C8B-B14F-4D97-AF65-F5344CB8AC3E}">
        <p14:creationId xmlns:p14="http://schemas.microsoft.com/office/powerpoint/2010/main" val="169761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7A3E533-5480-464B-AB77-E3BA6B24A931}"/>
              </a:ext>
            </a:extLst>
          </p:cNvPr>
          <p:cNvSpPr>
            <a:spLocks noGrp="1"/>
          </p:cNvSpPr>
          <p:nvPr>
            <p:ph type="title"/>
          </p:nvPr>
        </p:nvSpPr>
        <p:spPr>
          <a:prstGeom prst="rect">
            <a:avLst/>
          </a:prstGeom>
        </p:spPr>
        <p:txBody>
          <a:bodyPr/>
          <a:lstStyle/>
          <a:p>
            <a:r>
              <a:rPr lang="zh-CN" altLang="en-US" dirty="0"/>
              <a:t>关于</a:t>
            </a:r>
            <a:r>
              <a:rPr lang="en-US" altLang="zh-CN" dirty="0"/>
              <a:t>IPC</a:t>
            </a:r>
            <a:r>
              <a:rPr lang="zh-CN" altLang="en-US" dirty="0"/>
              <a:t>资源的一些小问题</a:t>
            </a:r>
          </a:p>
        </p:txBody>
      </p:sp>
      <p:sp>
        <p:nvSpPr>
          <p:cNvPr id="4" name="灯片编号占位符 3"/>
          <p:cNvSpPr>
            <a:spLocks noGrp="1"/>
          </p:cNvSpPr>
          <p:nvPr>
            <p:ph type="sldNum" sz="quarter" idx="12"/>
          </p:nvPr>
        </p:nvSpPr>
        <p:spPr>
          <a:xfrm>
            <a:off x="9347200" y="6508750"/>
            <a:ext cx="2844800" cy="304800"/>
          </a:xfrm>
          <a:prstGeom prst="rect">
            <a:avLst/>
          </a:prstGeom>
        </p:spPr>
        <p:txBody>
          <a:bodyPr/>
          <a:lstStyle/>
          <a:p>
            <a:pPr>
              <a:defRPr/>
            </a:pPr>
            <a:fld id="{AB663DBB-39C3-4374-9444-C7CAB4963701}" type="slidenum">
              <a:rPr lang="en-US" altLang="ko-KR" smtClean="0"/>
              <a:pPr>
                <a:defRPr/>
              </a:pPr>
              <a:t>66</a:t>
            </a:fld>
            <a:endParaRPr lang="en-US" altLang="ko-KR"/>
          </a:p>
        </p:txBody>
      </p:sp>
      <p:sp>
        <p:nvSpPr>
          <p:cNvPr id="3" name="内容占位符 2">
            <a:extLst>
              <a:ext uri="{FF2B5EF4-FFF2-40B4-BE49-F238E27FC236}">
                <a16:creationId xmlns:a16="http://schemas.microsoft.com/office/drawing/2014/main" id="{A15C8179-FC84-4D34-8CDC-4FAB8839F1B2}"/>
              </a:ext>
            </a:extLst>
          </p:cNvPr>
          <p:cNvSpPr>
            <a:spLocks noGrp="1"/>
          </p:cNvSpPr>
          <p:nvPr>
            <p:ph idx="1"/>
          </p:nvPr>
        </p:nvSpPr>
        <p:spPr/>
        <p:txBody>
          <a:bodyPr/>
          <a:lstStyle/>
          <a:p>
            <a:endParaRPr lang="zh-CN" altLang="en-US"/>
          </a:p>
        </p:txBody>
      </p:sp>
      <p:sp>
        <p:nvSpPr>
          <p:cNvPr id="8" name="文本框 7">
            <a:extLst>
              <a:ext uri="{FF2B5EF4-FFF2-40B4-BE49-F238E27FC236}">
                <a16:creationId xmlns:a16="http://schemas.microsoft.com/office/drawing/2014/main" id="{664B946F-9815-4E18-AF45-702C8793FCFD}"/>
              </a:ext>
            </a:extLst>
          </p:cNvPr>
          <p:cNvSpPr txBox="1"/>
          <p:nvPr/>
        </p:nvSpPr>
        <p:spPr>
          <a:xfrm>
            <a:off x="525780" y="1415275"/>
            <a:ext cx="11316335" cy="3475990"/>
          </a:xfrm>
          <a:prstGeom prst="rect">
            <a:avLst/>
          </a:prstGeom>
          <a:noFill/>
        </p:spPr>
        <p:txBody>
          <a:bodyPr wrap="square" rtlCol="0" anchor="t">
            <a:noAutofit/>
          </a:bodyPr>
          <a:lstStyle/>
          <a:p>
            <a:pPr>
              <a:lnSpc>
                <a:spcPct val="120000"/>
              </a:lnSpc>
            </a:pPr>
            <a:r>
              <a:rPr lang="zh-CN" altLang="en-US" sz="2000" b="1">
                <a:solidFill>
                  <a:srgbClr val="7030A0"/>
                </a:solidFill>
              </a:rPr>
              <a:t>ipcs命令</a:t>
            </a:r>
            <a:r>
              <a:rPr lang="zh-CN" altLang="en-US" sz="2000"/>
              <a:t>是一个Linux系统下的进程间通信工具，用于显示和控制共享内存、消息队列和信号量等IPC资源的状态。</a:t>
            </a:r>
          </a:p>
          <a:p>
            <a:pPr>
              <a:lnSpc>
                <a:spcPct val="120000"/>
              </a:lnSpc>
            </a:pPr>
            <a:r>
              <a:rPr lang="zh-CN" altLang="en-US" sz="2000"/>
              <a:t>ipcs命令的常用选项包括：</a:t>
            </a:r>
          </a:p>
          <a:p>
            <a:pPr>
              <a:lnSpc>
                <a:spcPct val="120000"/>
              </a:lnSpc>
            </a:pPr>
            <a:r>
              <a:rPr lang="zh-CN" altLang="en-US" sz="2000"/>
              <a:t>●-a：显示所有IPC资源的详细信息。</a:t>
            </a:r>
          </a:p>
          <a:p>
            <a:pPr>
              <a:lnSpc>
                <a:spcPct val="120000"/>
              </a:lnSpc>
            </a:pPr>
            <a:r>
              <a:rPr lang="zh-CN" altLang="en-US" sz="2000">
                <a:solidFill>
                  <a:srgbClr val="7030A0"/>
                </a:solidFill>
              </a:rPr>
              <a:t>●-m：显示共享内存的详细信息。</a:t>
            </a:r>
          </a:p>
          <a:p>
            <a:pPr>
              <a:lnSpc>
                <a:spcPct val="120000"/>
              </a:lnSpc>
            </a:pPr>
            <a:r>
              <a:rPr lang="zh-CN" altLang="en-US" sz="2000"/>
              <a:t>●-q：显示消息队列的详细信息。</a:t>
            </a:r>
          </a:p>
          <a:p>
            <a:pPr>
              <a:lnSpc>
                <a:spcPct val="120000"/>
              </a:lnSpc>
            </a:pPr>
            <a:r>
              <a:rPr lang="zh-CN" altLang="en-US" sz="2000"/>
              <a:t>●-s：显示信号量的详细信息。</a:t>
            </a:r>
          </a:p>
          <a:p>
            <a:pPr>
              <a:lnSpc>
                <a:spcPct val="120000"/>
              </a:lnSpc>
            </a:pPr>
            <a:r>
              <a:rPr lang="zh-CN" altLang="en-US" sz="2000"/>
              <a:t>●-p：显示IPC资源的创建者和最后修改者等进程信息。</a:t>
            </a:r>
          </a:p>
          <a:p>
            <a:pPr>
              <a:lnSpc>
                <a:spcPct val="120000"/>
              </a:lnSpc>
            </a:pPr>
            <a:r>
              <a:rPr lang="zh-CN" altLang="en-US" sz="2000"/>
              <a:t>●-u：显示当前用户的IPC资源使用情况。</a:t>
            </a:r>
          </a:p>
        </p:txBody>
      </p:sp>
      <p:pic>
        <p:nvPicPr>
          <p:cNvPr id="9" name="图片 8" descr="image">
            <a:extLst>
              <a:ext uri="{FF2B5EF4-FFF2-40B4-BE49-F238E27FC236}">
                <a16:creationId xmlns:a16="http://schemas.microsoft.com/office/drawing/2014/main" id="{F6E80623-04E5-4F9A-A017-33C99A32E78C}"/>
              </a:ext>
            </a:extLst>
          </p:cNvPr>
          <p:cNvPicPr>
            <a:picLocks noChangeAspect="1"/>
          </p:cNvPicPr>
          <p:nvPr/>
        </p:nvPicPr>
        <p:blipFill>
          <a:blip r:embed="rId2"/>
          <a:stretch>
            <a:fillRect/>
          </a:stretch>
        </p:blipFill>
        <p:spPr>
          <a:xfrm>
            <a:off x="1697990" y="4817605"/>
            <a:ext cx="8971915" cy="1829435"/>
          </a:xfrm>
          <a:prstGeom prst="rect">
            <a:avLst/>
          </a:prstGeom>
        </p:spPr>
      </p:pic>
    </p:spTree>
    <p:extLst>
      <p:ext uri="{BB962C8B-B14F-4D97-AF65-F5344CB8AC3E}">
        <p14:creationId xmlns:p14="http://schemas.microsoft.com/office/powerpoint/2010/main" val="1513115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7A3E533-5480-464B-AB77-E3BA6B24A931}"/>
              </a:ext>
            </a:extLst>
          </p:cNvPr>
          <p:cNvSpPr>
            <a:spLocks noGrp="1"/>
          </p:cNvSpPr>
          <p:nvPr>
            <p:ph type="title"/>
          </p:nvPr>
        </p:nvSpPr>
        <p:spPr>
          <a:prstGeom prst="rect">
            <a:avLst/>
          </a:prstGeom>
        </p:spPr>
        <p:txBody>
          <a:bodyPr/>
          <a:lstStyle/>
          <a:p>
            <a:r>
              <a:rPr lang="zh-CN" altLang="en-US" dirty="0"/>
              <a:t>关于</a:t>
            </a:r>
            <a:r>
              <a:rPr lang="en-US" altLang="zh-CN" dirty="0"/>
              <a:t>IPC</a:t>
            </a:r>
            <a:r>
              <a:rPr lang="zh-CN" altLang="en-US" dirty="0"/>
              <a:t>资源的一些小问题</a:t>
            </a:r>
          </a:p>
        </p:txBody>
      </p:sp>
      <p:sp>
        <p:nvSpPr>
          <p:cNvPr id="7" name="内容占位符 6">
            <a:extLst>
              <a:ext uri="{FF2B5EF4-FFF2-40B4-BE49-F238E27FC236}">
                <a16:creationId xmlns:a16="http://schemas.microsoft.com/office/drawing/2014/main" id="{A44F7300-7F3E-4F2C-B676-D04EBE02287E}"/>
              </a:ext>
            </a:extLst>
          </p:cNvPr>
          <p:cNvSpPr>
            <a:spLocks noGrp="1"/>
          </p:cNvSpPr>
          <p:nvPr>
            <p:ph idx="1"/>
          </p:nvPr>
        </p:nvSpPr>
        <p:spPr>
          <a:prstGeom prst="rect">
            <a:avLst/>
          </a:prstGeom>
        </p:spPr>
        <p:txBody>
          <a:bodyPr/>
          <a:lstStyle/>
          <a:p>
            <a:r>
              <a:rPr lang="zh-CN" altLang="en-US" dirty="0"/>
              <a:t>进程申请的资源，如果不主动释放，何时回收？</a:t>
            </a:r>
            <a:endParaRPr lang="en-US" altLang="zh-CN" dirty="0"/>
          </a:p>
          <a:p>
            <a:pPr eaLnBrk="1" hangingPunct="1"/>
            <a:r>
              <a:rPr lang="zh-CN" altLang="en-US" dirty="0"/>
              <a:t>进程申请的共享内存等用于多进程间使用的资源，</a:t>
            </a:r>
            <a:r>
              <a:rPr lang="zh-CN" altLang="en-US"/>
              <a:t>何时回收？</a:t>
            </a:r>
            <a:endParaRPr lang="en-US" altLang="zh-CN" dirty="0"/>
          </a:p>
          <a:p>
            <a:endParaRPr lang="zh-CN" altLang="en-US" dirty="0"/>
          </a:p>
        </p:txBody>
      </p:sp>
      <p:sp>
        <p:nvSpPr>
          <p:cNvPr id="4" name="灯片编号占位符 3"/>
          <p:cNvSpPr>
            <a:spLocks noGrp="1"/>
          </p:cNvSpPr>
          <p:nvPr>
            <p:ph type="sldNum" sz="quarter" idx="12"/>
          </p:nvPr>
        </p:nvSpPr>
        <p:spPr>
          <a:xfrm>
            <a:off x="9347200" y="6508750"/>
            <a:ext cx="2844800" cy="304800"/>
          </a:xfrm>
          <a:prstGeom prst="rect">
            <a:avLst/>
          </a:prstGeom>
        </p:spPr>
        <p:txBody>
          <a:bodyPr/>
          <a:lstStyle/>
          <a:p>
            <a:pPr>
              <a:defRPr/>
            </a:pPr>
            <a:fld id="{AB663DBB-39C3-4374-9444-C7CAB4963701}" type="slidenum">
              <a:rPr lang="en-US" altLang="ko-KR" smtClean="0"/>
              <a:pPr>
                <a:defRPr/>
              </a:pPr>
              <a:t>67</a:t>
            </a:fld>
            <a:endParaRPr lang="en-US" altLang="ko-KR"/>
          </a:p>
        </p:txBody>
      </p:sp>
      <p:sp>
        <p:nvSpPr>
          <p:cNvPr id="6" name="文本框 5">
            <a:extLst>
              <a:ext uri="{FF2B5EF4-FFF2-40B4-BE49-F238E27FC236}">
                <a16:creationId xmlns:a16="http://schemas.microsoft.com/office/drawing/2014/main" id="{7BCC2AFC-CB2E-4E05-9AFC-471CF5E3E113}"/>
              </a:ext>
            </a:extLst>
          </p:cNvPr>
          <p:cNvSpPr txBox="1"/>
          <p:nvPr/>
        </p:nvSpPr>
        <p:spPr>
          <a:xfrm>
            <a:off x="437831" y="2738938"/>
            <a:ext cx="11316335" cy="3475990"/>
          </a:xfrm>
          <a:prstGeom prst="rect">
            <a:avLst/>
          </a:prstGeom>
          <a:noFill/>
        </p:spPr>
        <p:txBody>
          <a:bodyPr wrap="square" rtlCol="0" anchor="t">
            <a:noAutofit/>
          </a:bodyPr>
          <a:lstStyle/>
          <a:p>
            <a:pPr>
              <a:lnSpc>
                <a:spcPct val="130000"/>
              </a:lnSpc>
            </a:pPr>
            <a:r>
              <a:rPr lang="en-US" altLang="zh-CN" sz="2000" b="1">
                <a:solidFill>
                  <a:schemeClr val="tx1"/>
                </a:solidFill>
              </a:rPr>
              <a:t>1.</a:t>
            </a:r>
            <a:r>
              <a:rPr lang="zh-CN" altLang="en-US" sz="2000" b="1">
                <a:solidFill>
                  <a:schemeClr val="tx1"/>
                </a:solidFill>
              </a:rPr>
              <a:t>使用</a:t>
            </a:r>
            <a:r>
              <a:rPr lang="en-US" altLang="zh-CN" sz="2000" b="1">
                <a:solidFill>
                  <a:schemeClr val="tx1"/>
                </a:solidFill>
              </a:rPr>
              <a:t>ipcrm</a:t>
            </a:r>
            <a:r>
              <a:rPr lang="zh-CN" altLang="en-US" sz="2000" b="1">
                <a:solidFill>
                  <a:schemeClr val="tx1"/>
                </a:solidFill>
              </a:rPr>
              <a:t>命令</a:t>
            </a:r>
          </a:p>
          <a:p>
            <a:pPr>
              <a:lnSpc>
                <a:spcPct val="130000"/>
              </a:lnSpc>
            </a:pPr>
            <a:r>
              <a:rPr lang="zh-CN" altLang="en-US" sz="2000" b="1">
                <a:solidFill>
                  <a:srgbClr val="7030A0"/>
                </a:solidFill>
              </a:rPr>
              <a:t>ipcrm命令</a:t>
            </a:r>
            <a:r>
              <a:rPr lang="zh-CN" altLang="en-US" sz="2000"/>
              <a:t>是用于删除系统中的IPC资源（Inter-Process Communication，进程间通信）的命令。IPC资源包括共享内存、消息队列和信号量。</a:t>
            </a:r>
          </a:p>
          <a:p>
            <a:pPr>
              <a:lnSpc>
                <a:spcPct val="130000"/>
              </a:lnSpc>
            </a:pPr>
            <a:r>
              <a:rPr lang="zh-CN" altLang="en-US" sz="2000"/>
              <a:t>常用的选项包括：</a:t>
            </a:r>
          </a:p>
          <a:p>
            <a:pPr marL="342900" indent="-342900">
              <a:lnSpc>
                <a:spcPct val="130000"/>
              </a:lnSpc>
              <a:buFont typeface="Arial" panose="020B0604020202020204" pitchFamily="34" charset="0"/>
              <a:buChar char="•"/>
            </a:pPr>
            <a:r>
              <a:rPr lang="zh-CN" altLang="en-US" sz="2000"/>
              <a:t>-m：删除共享内存段。</a:t>
            </a:r>
          </a:p>
          <a:p>
            <a:pPr marL="342900" indent="-342900">
              <a:lnSpc>
                <a:spcPct val="130000"/>
              </a:lnSpc>
              <a:buFont typeface="Arial" panose="020B0604020202020204" pitchFamily="34" charset="0"/>
              <a:buChar char="•"/>
            </a:pPr>
            <a:r>
              <a:rPr lang="zh-CN" altLang="en-US" sz="2000"/>
              <a:t>-q：删除消息队列。</a:t>
            </a:r>
          </a:p>
          <a:p>
            <a:pPr marL="342900" indent="-342900">
              <a:lnSpc>
                <a:spcPct val="130000"/>
              </a:lnSpc>
              <a:buFont typeface="Arial" panose="020B0604020202020204" pitchFamily="34" charset="0"/>
              <a:buChar char="•"/>
            </a:pPr>
            <a:r>
              <a:rPr lang="zh-CN" altLang="en-US" sz="2000"/>
              <a:t>-s：删除信号量。</a:t>
            </a:r>
          </a:p>
          <a:p>
            <a:pPr>
              <a:lnSpc>
                <a:spcPct val="130000"/>
              </a:lnSpc>
            </a:pPr>
            <a:r>
              <a:rPr lang="zh-CN" altLang="en-US" sz="2000"/>
              <a:t>资源ID是要删除的IPC资源的标识符，可以是IPC键值或IPC标识符。</a:t>
            </a:r>
          </a:p>
          <a:p>
            <a:pPr>
              <a:lnSpc>
                <a:spcPct val="130000"/>
              </a:lnSpc>
            </a:pPr>
            <a:r>
              <a:rPr lang="en-US" altLang="zh-CN" sz="2000" b="1">
                <a:solidFill>
                  <a:schemeClr val="tx1"/>
                </a:solidFill>
              </a:rPr>
              <a:t>2.</a:t>
            </a:r>
            <a:r>
              <a:rPr lang="zh-CN" altLang="en-US" sz="2000" b="1">
                <a:solidFill>
                  <a:schemeClr val="tx1"/>
                </a:solidFill>
              </a:rPr>
              <a:t>重启</a:t>
            </a:r>
          </a:p>
        </p:txBody>
      </p:sp>
    </p:spTree>
    <p:extLst>
      <p:ext uri="{BB962C8B-B14F-4D97-AF65-F5344CB8AC3E}">
        <p14:creationId xmlns:p14="http://schemas.microsoft.com/office/powerpoint/2010/main" val="254193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idx="4294967295"/>
          </p:nvPr>
        </p:nvSpPr>
        <p:spPr>
          <a:xfrm>
            <a:off x="2495600" y="2564904"/>
            <a:ext cx="7777162" cy="2160513"/>
          </a:xfrm>
          <a:prstGeom prst="rect">
            <a:avLst/>
          </a:prstGeom>
        </p:spPr>
        <p:txBody>
          <a:bodyPr/>
          <a:lstStyle/>
          <a:p>
            <a:pPr eaLnBrk="1" hangingPunct="1"/>
            <a:r>
              <a:rPr lang="en-US" altLang="zh-CN" sz="5400" i="1" dirty="0">
                <a:solidFill>
                  <a:srgbClr val="993300"/>
                </a:solidFill>
                <a:ea typeface="微软雅黑" panose="020B0503020204020204" pitchFamily="34" charset="-122"/>
              </a:rPr>
              <a:t>Thanks for your time!</a:t>
            </a:r>
            <a:br>
              <a:rPr lang="en-US" altLang="zh-CN" sz="5400" i="1" dirty="0">
                <a:solidFill>
                  <a:srgbClr val="993300"/>
                </a:solidFill>
                <a:ea typeface="微软雅黑" panose="020B0503020204020204" pitchFamily="34" charset="-122"/>
              </a:rPr>
            </a:br>
            <a:r>
              <a:rPr lang="en-US" altLang="zh-CN" sz="5400" i="1" dirty="0">
                <a:solidFill>
                  <a:srgbClr val="993300"/>
                </a:solidFill>
                <a:ea typeface="微软雅黑" panose="020B0503020204020204" pitchFamily="34" charset="-122"/>
              </a:rPr>
              <a:t>Questions &amp; Answers</a:t>
            </a:r>
            <a:endParaRPr lang="en-US" altLang="ko-KR" sz="5400" i="1" dirty="0">
              <a:solidFill>
                <a:srgbClr val="993300"/>
              </a:solidFill>
              <a:ea typeface="굴림" pitchFamily="50"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多进程的地址空间管理</a:t>
            </a:r>
          </a:p>
        </p:txBody>
      </p:sp>
      <p:sp>
        <p:nvSpPr>
          <p:cNvPr id="8" name="矩形 7"/>
          <p:cNvSpPr>
            <a:spLocks noChangeArrowheads="1"/>
          </p:cNvSpPr>
          <p:nvPr/>
        </p:nvSpPr>
        <p:spPr bwMode="auto">
          <a:xfrm>
            <a:off x="911506" y="1791698"/>
            <a:ext cx="3527425" cy="1150937"/>
          </a:xfrm>
          <a:prstGeom prst="rect">
            <a:avLst/>
          </a:prstGeom>
          <a:solidFill>
            <a:schemeClr val="accent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10" name="矩形 9"/>
          <p:cNvSpPr>
            <a:spLocks noChangeArrowheads="1"/>
          </p:cNvSpPr>
          <p:nvPr/>
        </p:nvSpPr>
        <p:spPr bwMode="auto">
          <a:xfrm rot="5400000">
            <a:off x="3291168" y="1794872"/>
            <a:ext cx="1143000" cy="1152525"/>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11" name="文本框 10"/>
          <p:cNvSpPr txBox="1">
            <a:spLocks noChangeArrowheads="1"/>
          </p:cNvSpPr>
          <p:nvPr/>
        </p:nvSpPr>
        <p:spPr bwMode="auto">
          <a:xfrm>
            <a:off x="1198843" y="2150473"/>
            <a:ext cx="1763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r>
              <a:rPr lang="zh-CN" altLang="en-US" sz="1800">
                <a:solidFill>
                  <a:schemeClr val="tx1"/>
                </a:solidFill>
              </a:rPr>
              <a:t>进程</a:t>
            </a:r>
            <a:r>
              <a:rPr lang="en-US" altLang="zh-CN" sz="1800">
                <a:solidFill>
                  <a:schemeClr val="tx1"/>
                </a:solidFill>
              </a:rPr>
              <a:t>A</a:t>
            </a:r>
            <a:r>
              <a:rPr lang="zh-CN" altLang="en-US" sz="1800">
                <a:solidFill>
                  <a:schemeClr val="tx1"/>
                </a:solidFill>
              </a:rPr>
              <a:t>用户空间</a:t>
            </a:r>
          </a:p>
        </p:txBody>
      </p:sp>
      <p:sp>
        <p:nvSpPr>
          <p:cNvPr id="14" name="文本框 13"/>
          <p:cNvSpPr txBox="1">
            <a:spLocks noChangeArrowheads="1"/>
          </p:cNvSpPr>
          <p:nvPr/>
        </p:nvSpPr>
        <p:spPr bwMode="auto">
          <a:xfrm>
            <a:off x="3557868" y="2067922"/>
            <a:ext cx="925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r>
              <a:rPr lang="zh-CN" altLang="en-US" sz="1800">
                <a:solidFill>
                  <a:schemeClr val="tx1"/>
                </a:solidFill>
              </a:rPr>
              <a:t>内核</a:t>
            </a:r>
            <a:endParaRPr lang="en-US" altLang="zh-CN" sz="1800">
              <a:solidFill>
                <a:schemeClr val="tx1"/>
              </a:solidFill>
            </a:endParaRPr>
          </a:p>
          <a:p>
            <a:pPr>
              <a:spcBef>
                <a:spcPct val="0"/>
              </a:spcBef>
              <a:buClrTx/>
              <a:buSzTx/>
              <a:buFontTx/>
              <a:buNone/>
            </a:pPr>
            <a:r>
              <a:rPr lang="zh-CN" altLang="en-US" sz="1800">
                <a:solidFill>
                  <a:schemeClr val="tx1"/>
                </a:solidFill>
              </a:rPr>
              <a:t>空间</a:t>
            </a:r>
          </a:p>
        </p:txBody>
      </p:sp>
      <p:sp>
        <p:nvSpPr>
          <p:cNvPr id="15" name="矩形 14"/>
          <p:cNvSpPr>
            <a:spLocks noChangeArrowheads="1"/>
          </p:cNvSpPr>
          <p:nvPr/>
        </p:nvSpPr>
        <p:spPr bwMode="auto">
          <a:xfrm>
            <a:off x="5464921" y="4103782"/>
            <a:ext cx="1063128" cy="231775"/>
          </a:xfrm>
          <a:prstGeom prst="rect">
            <a:avLst/>
          </a:prstGeom>
          <a:solidFill>
            <a:schemeClr val="accent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a:solidFill>
                  <a:schemeClr val="tx1"/>
                </a:solidFill>
                <a:latin typeface="Times New Roman" panose="02020603050405020304" pitchFamily="18" charset="0"/>
              </a:rPr>
              <a:t>进程</a:t>
            </a:r>
            <a:r>
              <a:rPr lang="en-US" altLang="zh-CN" sz="1200">
                <a:solidFill>
                  <a:schemeClr val="tx1"/>
                </a:solidFill>
                <a:latin typeface="Times New Roman" panose="02020603050405020304" pitchFamily="18" charset="0"/>
              </a:rPr>
              <a:t>A</a:t>
            </a:r>
            <a:r>
              <a:rPr lang="zh-CN" altLang="en-US" sz="1200">
                <a:solidFill>
                  <a:schemeClr val="tx1"/>
                </a:solidFill>
                <a:latin typeface="Times New Roman" panose="02020603050405020304" pitchFamily="18" charset="0"/>
              </a:rPr>
              <a:t>的页表</a:t>
            </a:r>
            <a:endParaRPr lang="zh-CN" altLang="en-US" sz="1800">
              <a:solidFill>
                <a:schemeClr val="tx1"/>
              </a:solidFill>
              <a:latin typeface="Times New Roman" panose="02020603050405020304" pitchFamily="18" charset="0"/>
            </a:endParaRPr>
          </a:p>
        </p:txBody>
      </p:sp>
      <p:sp>
        <p:nvSpPr>
          <p:cNvPr id="18" name="矩形 17"/>
          <p:cNvSpPr>
            <a:spLocks noChangeArrowheads="1"/>
          </p:cNvSpPr>
          <p:nvPr/>
        </p:nvSpPr>
        <p:spPr bwMode="auto">
          <a:xfrm>
            <a:off x="4152057" y="5174277"/>
            <a:ext cx="5543550"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19" name="矩形 18"/>
          <p:cNvSpPr>
            <a:spLocks noChangeArrowheads="1"/>
          </p:cNvSpPr>
          <p:nvPr/>
        </p:nvSpPr>
        <p:spPr bwMode="auto">
          <a:xfrm>
            <a:off x="4152058" y="5183802"/>
            <a:ext cx="287337" cy="585788"/>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0" name="矩形 19"/>
          <p:cNvSpPr>
            <a:spLocks noChangeArrowheads="1"/>
          </p:cNvSpPr>
          <p:nvPr/>
        </p:nvSpPr>
        <p:spPr bwMode="auto">
          <a:xfrm>
            <a:off x="4439395" y="5183802"/>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1" name="矩形 20"/>
          <p:cNvSpPr>
            <a:spLocks noChangeArrowheads="1"/>
          </p:cNvSpPr>
          <p:nvPr/>
        </p:nvSpPr>
        <p:spPr bwMode="auto">
          <a:xfrm>
            <a:off x="4728319" y="5183802"/>
            <a:ext cx="287338" cy="585788"/>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2" name="矩形 21"/>
          <p:cNvSpPr>
            <a:spLocks noChangeArrowheads="1"/>
          </p:cNvSpPr>
          <p:nvPr/>
        </p:nvSpPr>
        <p:spPr bwMode="auto">
          <a:xfrm>
            <a:off x="5015658" y="5183802"/>
            <a:ext cx="288925" cy="585788"/>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3" name="矩形 22"/>
          <p:cNvSpPr>
            <a:spLocks noChangeArrowheads="1"/>
          </p:cNvSpPr>
          <p:nvPr/>
        </p:nvSpPr>
        <p:spPr bwMode="auto">
          <a:xfrm>
            <a:off x="5304583" y="5183802"/>
            <a:ext cx="287337"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4" name="矩形 23"/>
          <p:cNvSpPr>
            <a:spLocks noChangeArrowheads="1"/>
          </p:cNvSpPr>
          <p:nvPr/>
        </p:nvSpPr>
        <p:spPr bwMode="auto">
          <a:xfrm>
            <a:off x="5591919" y="5183802"/>
            <a:ext cx="287338" cy="585788"/>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5" name="矩形 24"/>
          <p:cNvSpPr>
            <a:spLocks noChangeArrowheads="1"/>
          </p:cNvSpPr>
          <p:nvPr/>
        </p:nvSpPr>
        <p:spPr bwMode="auto">
          <a:xfrm>
            <a:off x="5879258" y="5183802"/>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6" name="矩形 25"/>
          <p:cNvSpPr>
            <a:spLocks noChangeArrowheads="1"/>
          </p:cNvSpPr>
          <p:nvPr/>
        </p:nvSpPr>
        <p:spPr bwMode="auto">
          <a:xfrm>
            <a:off x="6168183" y="5183802"/>
            <a:ext cx="287337" cy="585788"/>
          </a:xfrm>
          <a:prstGeom prst="rect">
            <a:avLst/>
          </a:prstGeom>
          <a:solidFill>
            <a:srgbClr val="C0C9F6"/>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7" name="矩形 26"/>
          <p:cNvSpPr>
            <a:spLocks noChangeArrowheads="1"/>
          </p:cNvSpPr>
          <p:nvPr/>
        </p:nvSpPr>
        <p:spPr bwMode="auto">
          <a:xfrm>
            <a:off x="6455520" y="5183802"/>
            <a:ext cx="288925" cy="585788"/>
          </a:xfrm>
          <a:prstGeom prst="rect">
            <a:avLst/>
          </a:prstGeom>
          <a:solidFill>
            <a:srgbClr val="C0C9F6"/>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8" name="矩形 27"/>
          <p:cNvSpPr>
            <a:spLocks noChangeArrowheads="1"/>
          </p:cNvSpPr>
          <p:nvPr/>
        </p:nvSpPr>
        <p:spPr bwMode="auto">
          <a:xfrm>
            <a:off x="6744444" y="5183802"/>
            <a:ext cx="287338"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29" name="矩形 28"/>
          <p:cNvSpPr>
            <a:spLocks noChangeArrowheads="1"/>
          </p:cNvSpPr>
          <p:nvPr/>
        </p:nvSpPr>
        <p:spPr bwMode="auto">
          <a:xfrm>
            <a:off x="7031783" y="5183802"/>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4" name="矩形 33"/>
          <p:cNvSpPr>
            <a:spLocks noChangeArrowheads="1"/>
          </p:cNvSpPr>
          <p:nvPr/>
        </p:nvSpPr>
        <p:spPr bwMode="auto">
          <a:xfrm>
            <a:off x="8471645" y="5183802"/>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5" name="矩形 34"/>
          <p:cNvSpPr>
            <a:spLocks noChangeArrowheads="1"/>
          </p:cNvSpPr>
          <p:nvPr/>
        </p:nvSpPr>
        <p:spPr bwMode="auto">
          <a:xfrm>
            <a:off x="8760569" y="5183802"/>
            <a:ext cx="287338" cy="585788"/>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6" name="矩形 35"/>
          <p:cNvSpPr>
            <a:spLocks noChangeArrowheads="1"/>
          </p:cNvSpPr>
          <p:nvPr/>
        </p:nvSpPr>
        <p:spPr bwMode="auto">
          <a:xfrm>
            <a:off x="9047908" y="5183802"/>
            <a:ext cx="288925" cy="585788"/>
          </a:xfrm>
          <a:prstGeom prst="rect">
            <a:avLst/>
          </a:prstGeom>
          <a:solidFill>
            <a:srgbClr val="5CAD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7" name="矩形 36"/>
          <p:cNvSpPr>
            <a:spLocks noChangeArrowheads="1"/>
          </p:cNvSpPr>
          <p:nvPr/>
        </p:nvSpPr>
        <p:spPr bwMode="auto">
          <a:xfrm>
            <a:off x="9336833" y="5183802"/>
            <a:ext cx="287337"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8" name="矩形 37"/>
          <p:cNvSpPr>
            <a:spLocks noChangeArrowheads="1"/>
          </p:cNvSpPr>
          <p:nvPr/>
        </p:nvSpPr>
        <p:spPr bwMode="auto">
          <a:xfrm>
            <a:off x="9624170" y="5183802"/>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39" name="矩形 38"/>
          <p:cNvSpPr>
            <a:spLocks noChangeArrowheads="1"/>
          </p:cNvSpPr>
          <p:nvPr/>
        </p:nvSpPr>
        <p:spPr bwMode="auto">
          <a:xfrm>
            <a:off x="9913094" y="5183802"/>
            <a:ext cx="287338" cy="585788"/>
          </a:xfrm>
          <a:prstGeom prst="rect">
            <a:avLst/>
          </a:prstGeom>
          <a:solidFill>
            <a:srgbClr val="ADD6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40" name="矩形 39"/>
          <p:cNvSpPr>
            <a:spLocks noChangeArrowheads="1"/>
          </p:cNvSpPr>
          <p:nvPr/>
        </p:nvSpPr>
        <p:spPr bwMode="auto">
          <a:xfrm>
            <a:off x="10200433" y="5183802"/>
            <a:ext cx="287337" cy="585788"/>
          </a:xfrm>
          <a:prstGeom prst="rect">
            <a:avLst/>
          </a:prstGeom>
          <a:solidFill>
            <a:srgbClr val="5CAD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41" name="矩形 40"/>
          <p:cNvSpPr>
            <a:spLocks noChangeArrowheads="1"/>
          </p:cNvSpPr>
          <p:nvPr/>
        </p:nvSpPr>
        <p:spPr bwMode="auto">
          <a:xfrm>
            <a:off x="10487770" y="5183802"/>
            <a:ext cx="288925" cy="585788"/>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42" name="矩形 41"/>
          <p:cNvSpPr>
            <a:spLocks noChangeArrowheads="1"/>
          </p:cNvSpPr>
          <p:nvPr/>
        </p:nvSpPr>
        <p:spPr bwMode="auto">
          <a:xfrm>
            <a:off x="10776694" y="5183802"/>
            <a:ext cx="287338"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43" name="矩形 42"/>
          <p:cNvSpPr>
            <a:spLocks noChangeArrowheads="1"/>
          </p:cNvSpPr>
          <p:nvPr/>
        </p:nvSpPr>
        <p:spPr bwMode="auto">
          <a:xfrm>
            <a:off x="6910628" y="4103781"/>
            <a:ext cx="1063128" cy="231775"/>
          </a:xfrm>
          <a:prstGeom prst="rect">
            <a:avLst/>
          </a:prstGeom>
          <a:solidFill>
            <a:schemeClr val="accent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A</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sp>
        <p:nvSpPr>
          <p:cNvPr id="44" name="矩形 43"/>
          <p:cNvSpPr>
            <a:spLocks noChangeArrowheads="1"/>
          </p:cNvSpPr>
          <p:nvPr/>
        </p:nvSpPr>
        <p:spPr bwMode="auto">
          <a:xfrm>
            <a:off x="8314198" y="4103781"/>
            <a:ext cx="1063128" cy="231775"/>
          </a:xfrm>
          <a:prstGeom prst="rect">
            <a:avLst/>
          </a:prstGeom>
          <a:solidFill>
            <a:schemeClr val="accent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A</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sp>
        <p:nvSpPr>
          <p:cNvPr id="45" name="矩形 44"/>
          <p:cNvSpPr>
            <a:spLocks noChangeArrowheads="1"/>
          </p:cNvSpPr>
          <p:nvPr/>
        </p:nvSpPr>
        <p:spPr bwMode="auto">
          <a:xfrm>
            <a:off x="6576965" y="3265059"/>
            <a:ext cx="1063128" cy="231775"/>
          </a:xfrm>
          <a:prstGeom prst="rect">
            <a:avLst/>
          </a:prstGeom>
          <a:solidFill>
            <a:schemeClr val="accent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A</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cxnSp>
        <p:nvCxnSpPr>
          <p:cNvPr id="49" name="直接箭头连接符 48"/>
          <p:cNvCxnSpPr>
            <a:stCxn id="45" idx="2"/>
            <a:endCxn id="43" idx="0"/>
          </p:cNvCxnSpPr>
          <p:nvPr/>
        </p:nvCxnSpPr>
        <p:spPr bwMode="auto">
          <a:xfrm>
            <a:off x="7108530" y="3496834"/>
            <a:ext cx="333663" cy="6069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直接箭头连接符 50"/>
          <p:cNvCxnSpPr>
            <a:stCxn id="45" idx="3"/>
            <a:endCxn id="44" idx="0"/>
          </p:cNvCxnSpPr>
          <p:nvPr/>
        </p:nvCxnSpPr>
        <p:spPr bwMode="auto">
          <a:xfrm>
            <a:off x="7640094" y="3380946"/>
            <a:ext cx="1205669" cy="7228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直接箭头连接符 52"/>
          <p:cNvCxnSpPr>
            <a:stCxn id="45" idx="1"/>
            <a:endCxn id="15" idx="0"/>
          </p:cNvCxnSpPr>
          <p:nvPr/>
        </p:nvCxnSpPr>
        <p:spPr bwMode="auto">
          <a:xfrm flipH="1">
            <a:off x="5996485" y="3380947"/>
            <a:ext cx="580480" cy="7228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直接箭头连接符 54"/>
          <p:cNvCxnSpPr>
            <a:stCxn id="15" idx="2"/>
            <a:endCxn id="26" idx="0"/>
          </p:cNvCxnSpPr>
          <p:nvPr/>
        </p:nvCxnSpPr>
        <p:spPr bwMode="auto">
          <a:xfrm>
            <a:off x="5996485" y="4335556"/>
            <a:ext cx="315366" cy="8482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p:cNvCxnSpPr>
            <a:endCxn id="27" idx="0"/>
          </p:cNvCxnSpPr>
          <p:nvPr/>
        </p:nvCxnSpPr>
        <p:spPr bwMode="auto">
          <a:xfrm flipH="1">
            <a:off x="6599983" y="4330794"/>
            <a:ext cx="503237" cy="8530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9" name="直接箭头连接符 58"/>
          <p:cNvCxnSpPr>
            <a:endCxn id="28" idx="0"/>
          </p:cNvCxnSpPr>
          <p:nvPr/>
        </p:nvCxnSpPr>
        <p:spPr bwMode="auto">
          <a:xfrm flipH="1">
            <a:off x="6888113" y="4335554"/>
            <a:ext cx="539998" cy="8482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直接箭头连接符 60"/>
          <p:cNvCxnSpPr>
            <a:stCxn id="44" idx="2"/>
            <a:endCxn id="38" idx="0"/>
          </p:cNvCxnSpPr>
          <p:nvPr/>
        </p:nvCxnSpPr>
        <p:spPr bwMode="auto">
          <a:xfrm>
            <a:off x="8845762" y="4335556"/>
            <a:ext cx="922870" cy="8482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2" name="矩形 61"/>
          <p:cNvSpPr>
            <a:spLocks noChangeArrowheads="1"/>
          </p:cNvSpPr>
          <p:nvPr/>
        </p:nvSpPr>
        <p:spPr bwMode="auto">
          <a:xfrm>
            <a:off x="6743180" y="5183901"/>
            <a:ext cx="288925" cy="585788"/>
          </a:xfrm>
          <a:prstGeom prst="rect">
            <a:avLst/>
          </a:prstGeom>
          <a:solidFill>
            <a:srgbClr val="C0C9F6"/>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63" name="矩形 62"/>
          <p:cNvSpPr>
            <a:spLocks noChangeArrowheads="1"/>
          </p:cNvSpPr>
          <p:nvPr/>
        </p:nvSpPr>
        <p:spPr bwMode="auto">
          <a:xfrm>
            <a:off x="9623500" y="5183901"/>
            <a:ext cx="288925" cy="585788"/>
          </a:xfrm>
          <a:prstGeom prst="rect">
            <a:avLst/>
          </a:prstGeom>
          <a:solidFill>
            <a:srgbClr val="C0C9F6"/>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cxnSp>
        <p:nvCxnSpPr>
          <p:cNvPr id="65" name="直接箭头连接符 64"/>
          <p:cNvCxnSpPr>
            <a:stCxn id="15" idx="2"/>
          </p:cNvCxnSpPr>
          <p:nvPr/>
        </p:nvCxnSpPr>
        <p:spPr bwMode="auto">
          <a:xfrm flipH="1">
            <a:off x="5744717" y="4335556"/>
            <a:ext cx="251768" cy="829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直接箭头连接符 66"/>
          <p:cNvCxnSpPr>
            <a:endCxn id="22" idx="0"/>
          </p:cNvCxnSpPr>
          <p:nvPr/>
        </p:nvCxnSpPr>
        <p:spPr bwMode="auto">
          <a:xfrm flipH="1">
            <a:off x="5160120" y="4219668"/>
            <a:ext cx="288130" cy="964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直接箭头连接符 68"/>
          <p:cNvCxnSpPr>
            <a:endCxn id="21" idx="0"/>
          </p:cNvCxnSpPr>
          <p:nvPr/>
        </p:nvCxnSpPr>
        <p:spPr bwMode="auto">
          <a:xfrm flipH="1">
            <a:off x="4871988" y="4219668"/>
            <a:ext cx="583804" cy="964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直接箭头连接符 70"/>
          <p:cNvCxnSpPr>
            <a:endCxn id="19" idx="0"/>
          </p:cNvCxnSpPr>
          <p:nvPr/>
        </p:nvCxnSpPr>
        <p:spPr bwMode="auto">
          <a:xfrm flipH="1">
            <a:off x="4295726" y="4214906"/>
            <a:ext cx="1151730" cy="9688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矩形 71"/>
          <p:cNvSpPr>
            <a:spLocks noChangeArrowheads="1"/>
          </p:cNvSpPr>
          <p:nvPr/>
        </p:nvSpPr>
        <p:spPr bwMode="auto">
          <a:xfrm>
            <a:off x="7320137" y="5174177"/>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73" name="矩形 72"/>
          <p:cNvSpPr>
            <a:spLocks noChangeArrowheads="1"/>
          </p:cNvSpPr>
          <p:nvPr/>
        </p:nvSpPr>
        <p:spPr bwMode="auto">
          <a:xfrm>
            <a:off x="7608169" y="5183901"/>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74" name="矩形 73"/>
          <p:cNvSpPr>
            <a:spLocks noChangeArrowheads="1"/>
          </p:cNvSpPr>
          <p:nvPr/>
        </p:nvSpPr>
        <p:spPr bwMode="auto">
          <a:xfrm>
            <a:off x="7896201" y="5183901"/>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75" name="矩形 74"/>
          <p:cNvSpPr>
            <a:spLocks noChangeArrowheads="1"/>
          </p:cNvSpPr>
          <p:nvPr/>
        </p:nvSpPr>
        <p:spPr bwMode="auto">
          <a:xfrm>
            <a:off x="9047436" y="5183901"/>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76" name="矩形 75"/>
          <p:cNvSpPr>
            <a:spLocks noChangeArrowheads="1"/>
          </p:cNvSpPr>
          <p:nvPr/>
        </p:nvSpPr>
        <p:spPr bwMode="auto">
          <a:xfrm>
            <a:off x="9912425" y="5183901"/>
            <a:ext cx="288925" cy="585788"/>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77" name="矩形 76"/>
          <p:cNvSpPr>
            <a:spLocks noChangeArrowheads="1"/>
          </p:cNvSpPr>
          <p:nvPr/>
        </p:nvSpPr>
        <p:spPr bwMode="auto">
          <a:xfrm>
            <a:off x="10199564" y="5183901"/>
            <a:ext cx="288925" cy="585788"/>
          </a:xfrm>
          <a:prstGeom prst="rect">
            <a:avLst/>
          </a:prstGeom>
          <a:solidFill>
            <a:schemeClr val="bg1"/>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endParaRPr lang="zh-CN" altLang="en-US" sz="1800">
              <a:solidFill>
                <a:schemeClr val="tx1"/>
              </a:solidFill>
              <a:latin typeface="Times New Roman" panose="02020603050405020304" pitchFamily="18" charset="0"/>
            </a:endParaRPr>
          </a:p>
        </p:txBody>
      </p:sp>
      <p:cxnSp>
        <p:nvCxnSpPr>
          <p:cNvPr id="107" name="直接箭头连接符 106"/>
          <p:cNvCxnSpPr>
            <a:cxnSpLocks/>
            <a:stCxn id="121" idx="2"/>
            <a:endCxn id="45" idx="0"/>
          </p:cNvCxnSpPr>
          <p:nvPr/>
        </p:nvCxnSpPr>
        <p:spPr bwMode="auto">
          <a:xfrm flipH="1">
            <a:off x="7108529" y="2165850"/>
            <a:ext cx="1061139" cy="10992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78" name="组合 77"/>
          <p:cNvGrpSpPr/>
          <p:nvPr/>
        </p:nvGrpSpPr>
        <p:grpSpPr>
          <a:xfrm>
            <a:off x="5493674" y="1500883"/>
            <a:ext cx="4875970" cy="785815"/>
            <a:chOff x="3131840" y="1924047"/>
            <a:chExt cx="4875970" cy="785815"/>
          </a:xfrm>
        </p:grpSpPr>
        <p:grpSp>
          <p:nvGrpSpPr>
            <p:cNvPr id="81" name="组合 80"/>
            <p:cNvGrpSpPr/>
            <p:nvPr/>
          </p:nvGrpSpPr>
          <p:grpSpPr>
            <a:xfrm>
              <a:off x="3890663" y="1924047"/>
              <a:ext cx="648000" cy="404813"/>
              <a:chOff x="2714612" y="2871791"/>
              <a:chExt cx="648000" cy="404813"/>
            </a:xfrm>
          </p:grpSpPr>
          <p:grpSp>
            <p:nvGrpSpPr>
              <p:cNvPr id="122" name="组合 121"/>
              <p:cNvGrpSpPr/>
              <p:nvPr/>
            </p:nvGrpSpPr>
            <p:grpSpPr>
              <a:xfrm>
                <a:off x="2714612" y="2928940"/>
                <a:ext cx="648000" cy="285334"/>
                <a:chOff x="3571868" y="2538416"/>
                <a:chExt cx="648000" cy="285334"/>
              </a:xfrm>
            </p:grpSpPr>
            <p:sp>
              <p:nvSpPr>
                <p:cNvPr id="125" name="矩形 12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矩形 12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23" name="TextBox 69"/>
              <p:cNvSpPr txBox="1"/>
              <p:nvPr/>
            </p:nvSpPr>
            <p:spPr>
              <a:xfrm>
                <a:off x="2776524" y="2871791"/>
                <a:ext cx="498855"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124" name="TextBox 70"/>
              <p:cNvSpPr txBox="1"/>
              <p:nvPr/>
            </p:nvSpPr>
            <p:spPr>
              <a:xfrm>
                <a:off x="2833680" y="3022688"/>
                <a:ext cx="378630"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5" name="组合 84"/>
            <p:cNvGrpSpPr/>
            <p:nvPr/>
          </p:nvGrpSpPr>
          <p:grpSpPr>
            <a:xfrm>
              <a:off x="5476366" y="1995485"/>
              <a:ext cx="662368" cy="593529"/>
              <a:chOff x="3657516" y="2786064"/>
              <a:chExt cx="662368" cy="593529"/>
            </a:xfrm>
          </p:grpSpPr>
          <p:sp>
            <p:nvSpPr>
              <p:cNvPr id="117" name="矩形 116"/>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矩形 117"/>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9" name="直接连接符 118"/>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120"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121"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itchFamily="2" charset="-122"/>
                    <a:ea typeface="华文琥珀" pitchFamily="2" charset="-122"/>
                  </a:rPr>
                  <a:t>…</a:t>
                </a:r>
              </a:p>
            </p:txBody>
          </p:sp>
        </p:grpSp>
        <p:grpSp>
          <p:nvGrpSpPr>
            <p:cNvPr id="91" name="组合 90"/>
            <p:cNvGrpSpPr/>
            <p:nvPr/>
          </p:nvGrpSpPr>
          <p:grpSpPr>
            <a:xfrm>
              <a:off x="7013345" y="1995485"/>
              <a:ext cx="651911" cy="593529"/>
              <a:chOff x="3667973" y="2786064"/>
              <a:chExt cx="651911" cy="593529"/>
            </a:xfrm>
          </p:grpSpPr>
          <p:sp>
            <p:nvSpPr>
              <p:cNvPr id="112" name="矩形 111"/>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矩形 112"/>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连接符 113"/>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115"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116"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itchFamily="2" charset="-122"/>
                    <a:ea typeface="华文琥珀" pitchFamily="2" charset="-122"/>
                  </a:rPr>
                  <a:t>…</a:t>
                </a:r>
              </a:p>
            </p:txBody>
          </p:sp>
        </p:grpSp>
        <p:cxnSp>
          <p:nvCxnSpPr>
            <p:cNvPr id="92" name="直接箭头连接符 91"/>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610497" y="2066923"/>
              <a:ext cx="397313" cy="73026"/>
              <a:chOff x="4589868" y="2795588"/>
              <a:chExt cx="397313" cy="73026"/>
            </a:xfrm>
          </p:grpSpPr>
          <p:cxnSp>
            <p:nvCxnSpPr>
              <p:cNvPr id="108" name="直接连接符 10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95" name="任意多边形 94"/>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TextBox 168"/>
            <p:cNvSpPr txBox="1"/>
            <p:nvPr/>
          </p:nvSpPr>
          <p:spPr>
            <a:xfrm>
              <a:off x="3131840" y="1981733"/>
              <a:ext cx="800219" cy="220573"/>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就绪队列</a:t>
              </a:r>
            </a:p>
          </p:txBody>
        </p:sp>
      </p:grpSp>
      <p:sp>
        <p:nvSpPr>
          <p:cNvPr id="127" name="矩形 126"/>
          <p:cNvSpPr>
            <a:spLocks noChangeArrowheads="1"/>
          </p:cNvSpPr>
          <p:nvPr/>
        </p:nvSpPr>
        <p:spPr bwMode="auto">
          <a:xfrm>
            <a:off x="912813" y="3020233"/>
            <a:ext cx="3527425" cy="1150937"/>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128" name="矩形 127"/>
          <p:cNvSpPr>
            <a:spLocks noChangeArrowheads="1"/>
          </p:cNvSpPr>
          <p:nvPr/>
        </p:nvSpPr>
        <p:spPr bwMode="auto">
          <a:xfrm rot="5400000">
            <a:off x="3301604" y="3015470"/>
            <a:ext cx="1143000" cy="1152525"/>
          </a:xfrm>
          <a:prstGeom prst="rect">
            <a:avLst/>
          </a:prstGeom>
          <a:solidFill>
            <a:srgbClr val="FFC000"/>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endParaRPr lang="zh-CN" altLang="en-US" sz="1800">
              <a:solidFill>
                <a:schemeClr val="tx1"/>
              </a:solidFill>
              <a:latin typeface="Times New Roman" panose="02020603050405020304" pitchFamily="18" charset="0"/>
            </a:endParaRPr>
          </a:p>
        </p:txBody>
      </p:sp>
      <p:sp>
        <p:nvSpPr>
          <p:cNvPr id="129" name="文本框 128"/>
          <p:cNvSpPr txBox="1">
            <a:spLocks noChangeArrowheads="1"/>
          </p:cNvSpPr>
          <p:nvPr/>
        </p:nvSpPr>
        <p:spPr bwMode="auto">
          <a:xfrm>
            <a:off x="1200150" y="3379008"/>
            <a:ext cx="1763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r>
              <a:rPr lang="zh-CN" altLang="en-US" sz="1800" dirty="0">
                <a:solidFill>
                  <a:schemeClr val="tx1"/>
                </a:solidFill>
              </a:rPr>
              <a:t>进程</a:t>
            </a:r>
            <a:r>
              <a:rPr lang="en-US" altLang="zh-CN" sz="1800" dirty="0">
                <a:solidFill>
                  <a:schemeClr val="tx1"/>
                </a:solidFill>
              </a:rPr>
              <a:t>B</a:t>
            </a:r>
            <a:r>
              <a:rPr lang="zh-CN" altLang="en-US" sz="1800" dirty="0">
                <a:solidFill>
                  <a:schemeClr val="tx1"/>
                </a:solidFill>
              </a:rPr>
              <a:t>用户空间</a:t>
            </a:r>
          </a:p>
        </p:txBody>
      </p:sp>
      <p:sp>
        <p:nvSpPr>
          <p:cNvPr id="130" name="文本框 129"/>
          <p:cNvSpPr txBox="1">
            <a:spLocks noChangeArrowheads="1"/>
          </p:cNvSpPr>
          <p:nvPr/>
        </p:nvSpPr>
        <p:spPr bwMode="auto">
          <a:xfrm>
            <a:off x="3568304" y="3288520"/>
            <a:ext cx="925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SzTx/>
              <a:buFontTx/>
              <a:buNone/>
            </a:pPr>
            <a:r>
              <a:rPr lang="zh-CN" altLang="en-US" sz="1800">
                <a:solidFill>
                  <a:schemeClr val="tx1"/>
                </a:solidFill>
              </a:rPr>
              <a:t>内核</a:t>
            </a:r>
            <a:endParaRPr lang="en-US" altLang="zh-CN" sz="1800">
              <a:solidFill>
                <a:schemeClr val="tx1"/>
              </a:solidFill>
            </a:endParaRPr>
          </a:p>
          <a:p>
            <a:pPr>
              <a:spcBef>
                <a:spcPct val="0"/>
              </a:spcBef>
              <a:buClrTx/>
              <a:buSzTx/>
              <a:buFontTx/>
              <a:buNone/>
            </a:pPr>
            <a:r>
              <a:rPr lang="zh-CN" altLang="en-US" sz="1800">
                <a:solidFill>
                  <a:schemeClr val="tx1"/>
                </a:solidFill>
              </a:rPr>
              <a:t>空间</a:t>
            </a:r>
          </a:p>
        </p:txBody>
      </p:sp>
      <p:cxnSp>
        <p:nvCxnSpPr>
          <p:cNvPr id="12" name="直接箭头连接符 11"/>
          <p:cNvCxnSpPr>
            <a:stCxn id="116" idx="2"/>
            <a:endCxn id="97" idx="0"/>
          </p:cNvCxnSpPr>
          <p:nvPr/>
        </p:nvCxnSpPr>
        <p:spPr bwMode="auto">
          <a:xfrm flipH="1">
            <a:off x="9227803" y="2165850"/>
            <a:ext cx="468387" cy="6417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0" name="矩形 89"/>
          <p:cNvSpPr>
            <a:spLocks noChangeArrowheads="1"/>
          </p:cNvSpPr>
          <p:nvPr/>
        </p:nvSpPr>
        <p:spPr bwMode="auto">
          <a:xfrm>
            <a:off x="9029902" y="3646360"/>
            <a:ext cx="1063128" cy="231775"/>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B</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sp>
        <p:nvSpPr>
          <p:cNvPr id="96" name="矩形 95"/>
          <p:cNvSpPr>
            <a:spLocks noChangeArrowheads="1"/>
          </p:cNvSpPr>
          <p:nvPr/>
        </p:nvSpPr>
        <p:spPr bwMode="auto">
          <a:xfrm>
            <a:off x="10433472" y="3646360"/>
            <a:ext cx="1063128" cy="231775"/>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B</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sp>
        <p:nvSpPr>
          <p:cNvPr id="97" name="矩形 96"/>
          <p:cNvSpPr>
            <a:spLocks noChangeArrowheads="1"/>
          </p:cNvSpPr>
          <p:nvPr/>
        </p:nvSpPr>
        <p:spPr bwMode="auto">
          <a:xfrm>
            <a:off x="8696239" y="2807638"/>
            <a:ext cx="1063128" cy="231775"/>
          </a:xfrm>
          <a:prstGeom prst="rect">
            <a:avLst/>
          </a:prstGeom>
          <a:solidFill>
            <a:srgbClr val="CCECFF"/>
          </a:solidFill>
          <a:ln w="9525" algn="ctr">
            <a:solidFill>
              <a:schemeClr val="tx1"/>
            </a:solidFill>
            <a:round/>
            <a:headEnd/>
            <a:tailE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zh-CN" altLang="en-US" sz="1200" dirty="0">
                <a:solidFill>
                  <a:schemeClr val="tx1"/>
                </a:solidFill>
                <a:latin typeface="Times New Roman" panose="02020603050405020304" pitchFamily="18" charset="0"/>
              </a:rPr>
              <a:t>进程</a:t>
            </a:r>
            <a:r>
              <a:rPr lang="en-US" altLang="zh-CN" sz="1200" dirty="0">
                <a:solidFill>
                  <a:schemeClr val="tx1"/>
                </a:solidFill>
                <a:latin typeface="Times New Roman" panose="02020603050405020304" pitchFamily="18" charset="0"/>
              </a:rPr>
              <a:t>B</a:t>
            </a:r>
            <a:r>
              <a:rPr lang="zh-CN" altLang="en-US" sz="1200" dirty="0">
                <a:solidFill>
                  <a:schemeClr val="tx1"/>
                </a:solidFill>
                <a:latin typeface="Times New Roman" panose="02020603050405020304" pitchFamily="18" charset="0"/>
              </a:rPr>
              <a:t>的页表</a:t>
            </a:r>
            <a:endParaRPr lang="zh-CN" altLang="en-US" sz="1800" dirty="0">
              <a:solidFill>
                <a:schemeClr val="tx1"/>
              </a:solidFill>
              <a:latin typeface="Times New Roman" panose="02020603050405020304" pitchFamily="18" charset="0"/>
            </a:endParaRPr>
          </a:p>
        </p:txBody>
      </p:sp>
      <p:cxnSp>
        <p:nvCxnSpPr>
          <p:cNvPr id="98" name="直接箭头连接符 97"/>
          <p:cNvCxnSpPr>
            <a:stCxn id="97" idx="2"/>
            <a:endCxn id="90" idx="0"/>
          </p:cNvCxnSpPr>
          <p:nvPr/>
        </p:nvCxnSpPr>
        <p:spPr bwMode="auto">
          <a:xfrm>
            <a:off x="9227804" y="3039413"/>
            <a:ext cx="333663" cy="6069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直接箭头连接符 98"/>
          <p:cNvCxnSpPr>
            <a:stCxn id="97" idx="3"/>
            <a:endCxn id="96" idx="0"/>
          </p:cNvCxnSpPr>
          <p:nvPr/>
        </p:nvCxnSpPr>
        <p:spPr bwMode="auto">
          <a:xfrm>
            <a:off x="9759368" y="2923525"/>
            <a:ext cx="1205669" cy="7228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直接箭头连接符 12"/>
          <p:cNvCxnSpPr>
            <a:stCxn id="90" idx="2"/>
            <a:endCxn id="35" idx="0"/>
          </p:cNvCxnSpPr>
          <p:nvPr/>
        </p:nvCxnSpPr>
        <p:spPr bwMode="auto">
          <a:xfrm flipH="1">
            <a:off x="8904238" y="3878134"/>
            <a:ext cx="657228" cy="13056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a:endCxn id="76" idx="0"/>
          </p:cNvCxnSpPr>
          <p:nvPr/>
        </p:nvCxnSpPr>
        <p:spPr bwMode="auto">
          <a:xfrm flipH="1">
            <a:off x="10056887" y="3878135"/>
            <a:ext cx="589264" cy="13057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箭头连接符 30"/>
          <p:cNvCxnSpPr>
            <a:endCxn id="41" idx="0"/>
          </p:cNvCxnSpPr>
          <p:nvPr/>
        </p:nvCxnSpPr>
        <p:spPr bwMode="auto">
          <a:xfrm flipH="1">
            <a:off x="10632232" y="3878134"/>
            <a:ext cx="144462" cy="13056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线形标注 2 6"/>
          <p:cNvSpPr/>
          <p:nvPr/>
        </p:nvSpPr>
        <p:spPr bwMode="auto">
          <a:xfrm>
            <a:off x="4747743" y="5856595"/>
            <a:ext cx="3749612" cy="565150"/>
          </a:xfrm>
          <a:prstGeom prst="borderCallout2">
            <a:avLst>
              <a:gd name="adj1" fmla="val 50818"/>
              <a:gd name="adj2" fmla="val 100637"/>
              <a:gd name="adj3" fmla="val 36242"/>
              <a:gd name="adj4" fmla="val 126796"/>
              <a:gd name="adj5" fmla="val -31805"/>
              <a:gd name="adj6" fmla="val 134149"/>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zh-CN" altLang="en-US" dirty="0">
                <a:latin typeface="Times New Roman" pitchFamily="18" charset="0"/>
              </a:rPr>
              <a:t>只要</a:t>
            </a:r>
            <a:r>
              <a:rPr lang="en-US" altLang="zh-CN" dirty="0">
                <a:latin typeface="Times New Roman" pitchFamily="18" charset="0"/>
              </a:rPr>
              <a:t>OS</a:t>
            </a:r>
            <a:r>
              <a:rPr lang="zh-CN" altLang="en-US" dirty="0">
                <a:latin typeface="Times New Roman" pitchFamily="18" charset="0"/>
              </a:rPr>
              <a:t>不把一个页框同时分配给两个进程页表，它们就是隔离的</a:t>
            </a:r>
          </a:p>
        </p:txBody>
      </p:sp>
      <p:sp>
        <p:nvSpPr>
          <p:cNvPr id="3" name="灯片编号占位符 2">
            <a:extLst>
              <a:ext uri="{FF2B5EF4-FFF2-40B4-BE49-F238E27FC236}">
                <a16:creationId xmlns:a16="http://schemas.microsoft.com/office/drawing/2014/main" id="{570FAD2E-9468-6D4C-4B12-9EFAA5A665C7}"/>
              </a:ext>
            </a:extLst>
          </p:cNvPr>
          <p:cNvSpPr>
            <a:spLocks noGrp="1"/>
          </p:cNvSpPr>
          <p:nvPr>
            <p:ph type="sldNum" sz="quarter" idx="12"/>
          </p:nvPr>
        </p:nvSpPr>
        <p:spPr/>
        <p:txBody>
          <a:bodyPr/>
          <a:lstStyle/>
          <a:p>
            <a:pPr>
              <a:defRPr/>
            </a:pPr>
            <a:fld id="{3884BE4A-665D-4750-B82A-97CE17AE2019}" type="slidenum">
              <a:rPr lang="en-US" altLang="ko-KR" smtClean="0"/>
              <a:pPr>
                <a:defRPr/>
              </a:pPr>
              <a:t>7</a:t>
            </a:fld>
            <a:endParaRPr lang="en-US" altLang="ko-KR" dirty="0"/>
          </a:p>
        </p:txBody>
      </p:sp>
      <p:sp>
        <p:nvSpPr>
          <p:cNvPr id="100" name="线形标注 2 6">
            <a:extLst>
              <a:ext uri="{FF2B5EF4-FFF2-40B4-BE49-F238E27FC236}">
                <a16:creationId xmlns:a16="http://schemas.microsoft.com/office/drawing/2014/main" id="{674A36DB-0214-4E46-8DA2-9D0B9C746CB3}"/>
              </a:ext>
            </a:extLst>
          </p:cNvPr>
          <p:cNvSpPr/>
          <p:nvPr/>
        </p:nvSpPr>
        <p:spPr bwMode="auto">
          <a:xfrm>
            <a:off x="437339" y="4436803"/>
            <a:ext cx="3749612" cy="565150"/>
          </a:xfrm>
          <a:prstGeom prst="borderCallout2">
            <a:avLst>
              <a:gd name="adj1" fmla="val 100256"/>
              <a:gd name="adj2" fmla="val 49380"/>
              <a:gd name="adj3" fmla="val 168077"/>
              <a:gd name="adj4" fmla="val 63797"/>
              <a:gd name="adj5" fmla="val 177933"/>
              <a:gd name="adj6" fmla="val 98021"/>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zh-CN" altLang="en-US" dirty="0">
                <a:latin typeface="Times New Roman" pitchFamily="18" charset="0"/>
              </a:rPr>
              <a:t>对于一个进程而言，内核占据的空间和用户程序的空间是连在一起的</a:t>
            </a:r>
          </a:p>
        </p:txBody>
      </p:sp>
    </p:spTree>
    <p:extLst>
      <p:ext uri="{BB962C8B-B14F-4D97-AF65-F5344CB8AC3E}">
        <p14:creationId xmlns:p14="http://schemas.microsoft.com/office/powerpoint/2010/main" val="366746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46140-AE3A-1E2E-BE5B-7902C2C5EF9A}"/>
              </a:ext>
            </a:extLst>
          </p:cNvPr>
          <p:cNvSpPr>
            <a:spLocks noGrp="1"/>
          </p:cNvSpPr>
          <p:nvPr>
            <p:ph type="title"/>
          </p:nvPr>
        </p:nvSpPr>
        <p:spPr>
          <a:prstGeom prst="rect">
            <a:avLst/>
          </a:prstGeom>
        </p:spPr>
        <p:txBody>
          <a:bodyPr>
            <a:normAutofit/>
          </a:bodyPr>
          <a:lstStyle/>
          <a:p>
            <a:r>
              <a:rPr lang="zh-CN" altLang="en-US"/>
              <a:t>作为一个操作系统的开发者，你信任你的用户吗？</a:t>
            </a:r>
          </a:p>
        </p:txBody>
      </p:sp>
      <p:sp>
        <p:nvSpPr>
          <p:cNvPr id="3" name="内容占位符 2">
            <a:extLst>
              <a:ext uri="{FF2B5EF4-FFF2-40B4-BE49-F238E27FC236}">
                <a16:creationId xmlns:a16="http://schemas.microsoft.com/office/drawing/2014/main" id="{EFCA1C67-A83C-6A69-AB92-8E4719A41CF1}"/>
              </a:ext>
            </a:extLst>
          </p:cNvPr>
          <p:cNvSpPr>
            <a:spLocks noGrp="1"/>
          </p:cNvSpPr>
          <p:nvPr>
            <p:ph idx="1"/>
          </p:nvPr>
        </p:nvSpPr>
        <p:spPr>
          <a:prstGeom prst="rect">
            <a:avLst/>
          </a:prstGeom>
        </p:spPr>
        <p:txBody>
          <a:bodyPr/>
          <a:lstStyle/>
          <a:p>
            <a:r>
              <a:rPr lang="zh-CN" altLang="en-US" dirty="0"/>
              <a:t>操作系统中保存着很多重要的信息</a:t>
            </a:r>
            <a:endParaRPr lang="en-US" altLang="zh-CN" dirty="0"/>
          </a:p>
          <a:p>
            <a:pPr lvl="1"/>
            <a:r>
              <a:rPr lang="zh-CN" altLang="en-US" dirty="0"/>
              <a:t>每个程序的计费信息</a:t>
            </a:r>
            <a:endParaRPr lang="en-US" altLang="zh-CN" dirty="0"/>
          </a:p>
          <a:p>
            <a:pPr lvl="1"/>
            <a:r>
              <a:rPr lang="zh-CN" altLang="en-US" dirty="0"/>
              <a:t>每个程序的优先级配置</a:t>
            </a:r>
            <a:endParaRPr lang="en-US" altLang="zh-CN" dirty="0"/>
          </a:p>
          <a:p>
            <a:pPr lvl="1"/>
            <a:r>
              <a:rPr lang="zh-CN" altLang="en-US" dirty="0"/>
              <a:t>全局的内存可用情况</a:t>
            </a:r>
            <a:endParaRPr lang="en-US" altLang="zh-CN" dirty="0"/>
          </a:p>
          <a:p>
            <a:pPr lvl="1"/>
            <a:r>
              <a:rPr lang="zh-CN" altLang="en-US" dirty="0"/>
              <a:t>。。。。</a:t>
            </a:r>
            <a:endParaRPr lang="en-US" altLang="zh-CN" dirty="0"/>
          </a:p>
          <a:p>
            <a:r>
              <a:rPr lang="zh-CN" altLang="en-US" dirty="0"/>
              <a:t>在汇编</a:t>
            </a:r>
            <a:r>
              <a:rPr lang="en-US" altLang="zh-CN" dirty="0"/>
              <a:t>/C</a:t>
            </a:r>
            <a:r>
              <a:rPr lang="zh-CN" altLang="en-US" dirty="0"/>
              <a:t>编程的环境中，编程语言技术不足以保护其他软件</a:t>
            </a:r>
            <a:endParaRPr lang="en-US" altLang="zh-CN" dirty="0"/>
          </a:p>
          <a:p>
            <a:pPr lvl="1"/>
            <a:r>
              <a:rPr lang="zh-CN" altLang="en-US" dirty="0"/>
              <a:t>例如</a:t>
            </a:r>
            <a:r>
              <a:rPr lang="en-US" altLang="zh-CN" dirty="0"/>
              <a:t>:void * p= (void*) &amp;object;</a:t>
            </a:r>
            <a:r>
              <a:rPr lang="zh-CN" altLang="en-US" dirty="0"/>
              <a:t>可以绕过所有的</a:t>
            </a:r>
            <a:r>
              <a:rPr lang="en-US" altLang="zh-CN" dirty="0"/>
              <a:t>protected, private</a:t>
            </a:r>
            <a:r>
              <a:rPr lang="zh-CN" altLang="en-US" dirty="0"/>
              <a:t>检查</a:t>
            </a:r>
          </a:p>
        </p:txBody>
      </p:sp>
      <p:sp>
        <p:nvSpPr>
          <p:cNvPr id="4" name="灯片编号占位符 3">
            <a:extLst>
              <a:ext uri="{FF2B5EF4-FFF2-40B4-BE49-F238E27FC236}">
                <a16:creationId xmlns:a16="http://schemas.microsoft.com/office/drawing/2014/main" id="{89F109D5-6FFA-395A-10A3-4BC18876ACFF}"/>
              </a:ext>
            </a:extLst>
          </p:cNvPr>
          <p:cNvSpPr>
            <a:spLocks noGrp="1"/>
          </p:cNvSpPr>
          <p:nvPr>
            <p:ph type="sldNum" sz="quarter" idx="12"/>
          </p:nvPr>
        </p:nvSpPr>
        <p:spPr/>
        <p:txBody>
          <a:bodyPr/>
          <a:lstStyle/>
          <a:p>
            <a:pPr>
              <a:defRPr/>
            </a:pPr>
            <a:fld id="{3884BE4A-665D-4750-B82A-97CE17AE2019}" type="slidenum">
              <a:rPr lang="en-US" altLang="ko-KR" smtClean="0"/>
              <a:pPr>
                <a:defRPr/>
              </a:pPr>
              <a:t>8</a:t>
            </a:fld>
            <a:endParaRPr lang="en-US" altLang="ko-KR" dirty="0"/>
          </a:p>
        </p:txBody>
      </p:sp>
    </p:spTree>
    <p:extLst>
      <p:ext uri="{BB962C8B-B14F-4D97-AF65-F5344CB8AC3E}">
        <p14:creationId xmlns:p14="http://schemas.microsoft.com/office/powerpoint/2010/main" val="414330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5689B9A-B865-51B6-B473-356B5DBE15DA}"/>
              </a:ext>
            </a:extLst>
          </p:cNvPr>
          <p:cNvPicPr>
            <a:picLocks noChangeAspect="1"/>
          </p:cNvPicPr>
          <p:nvPr/>
        </p:nvPicPr>
        <p:blipFill>
          <a:blip r:embed="rId2"/>
          <a:stretch>
            <a:fillRect/>
          </a:stretch>
        </p:blipFill>
        <p:spPr>
          <a:xfrm>
            <a:off x="3211116" y="1669610"/>
            <a:ext cx="5669771" cy="4346825"/>
          </a:xfrm>
          <a:prstGeom prst="rect">
            <a:avLst/>
          </a:prstGeom>
        </p:spPr>
      </p:pic>
      <p:sp>
        <p:nvSpPr>
          <p:cNvPr id="2" name="标题 1">
            <a:extLst>
              <a:ext uri="{FF2B5EF4-FFF2-40B4-BE49-F238E27FC236}">
                <a16:creationId xmlns:a16="http://schemas.microsoft.com/office/drawing/2014/main" id="{D1A9DBAA-5915-4191-ACE7-756AED5387CB}"/>
              </a:ext>
            </a:extLst>
          </p:cNvPr>
          <p:cNvSpPr>
            <a:spLocks noGrp="1"/>
          </p:cNvSpPr>
          <p:nvPr>
            <p:ph type="title"/>
          </p:nvPr>
        </p:nvSpPr>
        <p:spPr>
          <a:prstGeom prst="rect">
            <a:avLst/>
          </a:prstGeom>
        </p:spPr>
        <p:txBody>
          <a:bodyPr/>
          <a:lstStyle/>
          <a:p>
            <a:r>
              <a:rPr lang="zh-CN" altLang="en-US" dirty="0"/>
              <a:t>借助硬件权限等级划分内存区域</a:t>
            </a:r>
          </a:p>
        </p:txBody>
      </p:sp>
      <p:sp>
        <p:nvSpPr>
          <p:cNvPr id="12" name="矩形 11">
            <a:extLst>
              <a:ext uri="{FF2B5EF4-FFF2-40B4-BE49-F238E27FC236}">
                <a16:creationId xmlns:a16="http://schemas.microsoft.com/office/drawing/2014/main" id="{2E1ED0BE-73F4-46A1-A5B9-D9C79905BBA7}"/>
              </a:ext>
            </a:extLst>
          </p:cNvPr>
          <p:cNvSpPr/>
          <p:nvPr/>
        </p:nvSpPr>
        <p:spPr bwMode="auto">
          <a:xfrm>
            <a:off x="4583832" y="1552258"/>
            <a:ext cx="5832648" cy="48400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zh-CN" altLang="en-US">
              <a:latin typeface="Times New Roman" pitchFamily="18" charset="0"/>
            </a:endParaRPr>
          </a:p>
        </p:txBody>
      </p:sp>
      <p:pic>
        <p:nvPicPr>
          <p:cNvPr id="8" name="内容占位符 3"/>
          <p:cNvPicPr>
            <a:picLocks noChangeAspect="1"/>
          </p:cNvPicPr>
          <p:nvPr/>
        </p:nvPicPr>
        <p:blipFill rotWithShape="1">
          <a:blip r:embed="rId3"/>
          <a:srcRect t="5021" b="9271"/>
          <a:stretch/>
        </p:blipFill>
        <p:spPr bwMode="auto">
          <a:xfrm>
            <a:off x="4764386" y="1443037"/>
            <a:ext cx="4983501" cy="229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3"/>
          <p:cNvPicPr>
            <a:picLocks noChangeAspect="1"/>
          </p:cNvPicPr>
          <p:nvPr/>
        </p:nvPicPr>
        <p:blipFill rotWithShape="1">
          <a:blip r:embed="rId4"/>
          <a:srcRect b="4015"/>
          <a:stretch/>
        </p:blipFill>
        <p:spPr bwMode="auto">
          <a:xfrm>
            <a:off x="4959829" y="3745707"/>
            <a:ext cx="4294240" cy="276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F9E05968-F9E8-B0D7-8080-41ABFB435DAA}"/>
              </a:ext>
            </a:extLst>
          </p:cNvPr>
          <p:cNvSpPr>
            <a:spLocks noGrp="1"/>
          </p:cNvSpPr>
          <p:nvPr>
            <p:ph type="sldNum" sz="quarter" idx="12"/>
          </p:nvPr>
        </p:nvSpPr>
        <p:spPr/>
        <p:txBody>
          <a:bodyPr/>
          <a:lstStyle/>
          <a:p>
            <a:pPr>
              <a:defRPr/>
            </a:pPr>
            <a:fld id="{3884BE4A-665D-4750-B82A-97CE17AE2019}" type="slidenum">
              <a:rPr lang="en-US" altLang="ko-KR" smtClean="0"/>
              <a:pPr>
                <a:defRPr/>
              </a:pPr>
              <a:t>9</a:t>
            </a:fld>
            <a:endParaRPr lang="en-US" altLang="ko-KR" dirty="0"/>
          </a:p>
        </p:txBody>
      </p:sp>
    </p:spTree>
    <p:extLst>
      <p:ext uri="{BB962C8B-B14F-4D97-AF65-F5344CB8AC3E}">
        <p14:creationId xmlns:p14="http://schemas.microsoft.com/office/powerpoint/2010/main" val="73911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0"/>
</p:tagLst>
</file>

<file path=ppt/theme/theme1.xml><?xml version="1.0" encoding="utf-8"?>
<a:theme xmlns:a="http://schemas.openxmlformats.org/drawingml/2006/main" name="psh3_Print">
  <a:themeElements>
    <a:clrScheme name="psh3_Print 2">
      <a:dk1>
        <a:srgbClr val="000000"/>
      </a:dk1>
      <a:lt1>
        <a:srgbClr val="FFFFFF"/>
      </a:lt1>
      <a:dk2>
        <a:srgbClr val="003366"/>
      </a:dk2>
      <a:lt2>
        <a:srgbClr val="CCCCCC"/>
      </a:lt2>
      <a:accent1>
        <a:srgbClr val="C0C9F6"/>
      </a:accent1>
      <a:accent2>
        <a:srgbClr val="A1B67A"/>
      </a:accent2>
      <a:accent3>
        <a:srgbClr val="FFFFFF"/>
      </a:accent3>
      <a:accent4>
        <a:srgbClr val="000000"/>
      </a:accent4>
      <a:accent5>
        <a:srgbClr val="DCE1FA"/>
      </a:accent5>
      <a:accent6>
        <a:srgbClr val="91A56E"/>
      </a:accent6>
      <a:hlink>
        <a:srgbClr val="789ED0"/>
      </a:hlink>
      <a:folHlink>
        <a:srgbClr val="B2B2B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sh3_Print 1">
        <a:dk1>
          <a:srgbClr val="5F5F5F"/>
        </a:dk1>
        <a:lt1>
          <a:srgbClr val="FFFFFF"/>
        </a:lt1>
        <a:dk2>
          <a:srgbClr val="000000"/>
        </a:dk2>
        <a:lt2>
          <a:srgbClr val="DDDDDD"/>
        </a:lt2>
        <a:accent1>
          <a:srgbClr val="C0C0C0"/>
        </a:accent1>
        <a:accent2>
          <a:srgbClr val="EAEAEA"/>
        </a:accent2>
        <a:accent3>
          <a:srgbClr val="FFFFFF"/>
        </a:accent3>
        <a:accent4>
          <a:srgbClr val="505050"/>
        </a:accent4>
        <a:accent5>
          <a:srgbClr val="DCDCDC"/>
        </a:accent5>
        <a:accent6>
          <a:srgbClr val="D4D4D4"/>
        </a:accent6>
        <a:hlink>
          <a:srgbClr val="4D4D4D"/>
        </a:hlink>
        <a:folHlink>
          <a:srgbClr val="B2B2B2"/>
        </a:folHlink>
      </a:clrScheme>
      <a:clrMap bg1="lt1" tx1="dk1" bg2="lt2" tx2="dk2" accent1="accent1" accent2="accent2" accent3="accent3" accent4="accent4" accent5="accent5" accent6="accent6" hlink="hlink" folHlink="folHlink"/>
    </a:extraClrScheme>
    <a:extraClrScheme>
      <a:clrScheme name="psh3_Print 2">
        <a:dk1>
          <a:srgbClr val="000000"/>
        </a:dk1>
        <a:lt1>
          <a:srgbClr val="FFFFFF"/>
        </a:lt1>
        <a:dk2>
          <a:srgbClr val="003366"/>
        </a:dk2>
        <a:lt2>
          <a:srgbClr val="CCCCCC"/>
        </a:lt2>
        <a:accent1>
          <a:srgbClr val="C0C9F6"/>
        </a:accent1>
        <a:accent2>
          <a:srgbClr val="A1B67A"/>
        </a:accent2>
        <a:accent3>
          <a:srgbClr val="FFFFFF"/>
        </a:accent3>
        <a:accent4>
          <a:srgbClr val="000000"/>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
      <a:clrScheme name="psh3_Print 3">
        <a:dk1>
          <a:srgbClr val="384868"/>
        </a:dk1>
        <a:lt1>
          <a:srgbClr val="FFFFFF"/>
        </a:lt1>
        <a:dk2>
          <a:srgbClr val="000000"/>
        </a:dk2>
        <a:lt2>
          <a:srgbClr val="CCCCCC"/>
        </a:lt2>
        <a:accent1>
          <a:srgbClr val="C0C9F6"/>
        </a:accent1>
        <a:accent2>
          <a:srgbClr val="A1B67A"/>
        </a:accent2>
        <a:accent3>
          <a:srgbClr val="FFFFFF"/>
        </a:accent3>
        <a:accent4>
          <a:srgbClr val="2E3C58"/>
        </a:accent4>
        <a:accent5>
          <a:srgbClr val="DCE1FA"/>
        </a:accent5>
        <a:accent6>
          <a:srgbClr val="91A56E"/>
        </a:accent6>
        <a:hlink>
          <a:srgbClr val="789ED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HarmonyOS Sans"/>
        <a:ea typeface="HarmonyOS Sans SC"/>
        <a:cs typeface=""/>
      </a:majorFont>
      <a:minorFont>
        <a:latin typeface="HarmonyOS Sans"/>
        <a:ea typeface="HarmonyOS Sans SC"/>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4859</Words>
  <Application>Microsoft Office PowerPoint</Application>
  <PresentationFormat>宽屏</PresentationFormat>
  <Paragraphs>940</Paragraphs>
  <Slides>68</Slides>
  <Notes>3</Notes>
  <HiddenSlides>0</HiddenSlides>
  <MMClips>0</MMClips>
  <ScaleCrop>false</ScaleCrop>
  <HeadingPairs>
    <vt:vector size="6" baseType="variant">
      <vt:variant>
        <vt:lpstr>已用的字体</vt:lpstr>
      </vt:variant>
      <vt:variant>
        <vt:i4>24</vt:i4>
      </vt:variant>
      <vt:variant>
        <vt:lpstr>主题</vt:lpstr>
      </vt:variant>
      <vt:variant>
        <vt:i4>5</vt:i4>
      </vt:variant>
      <vt:variant>
        <vt:lpstr>幻灯片标题</vt:lpstr>
      </vt:variant>
      <vt:variant>
        <vt:i4>68</vt:i4>
      </vt:variant>
    </vt:vector>
  </HeadingPairs>
  <TitlesOfParts>
    <vt:vector size="97" baseType="lpstr">
      <vt:lpstr>Gulim</vt:lpstr>
      <vt:lpstr>Gulim</vt:lpstr>
      <vt:lpstr>HarmonyOS Sans</vt:lpstr>
      <vt:lpstr>HarmonyOS Sans SC</vt:lpstr>
      <vt:lpstr>Monotype Sorts</vt:lpstr>
      <vt:lpstr>MS PGothic</vt:lpstr>
      <vt:lpstr>Source Han Sans CN Medium</vt:lpstr>
      <vt:lpstr>等线</vt:lpstr>
      <vt:lpstr>等线 Light</vt:lpstr>
      <vt:lpstr>方正兰亭黑简体</vt:lpstr>
      <vt:lpstr>黑体</vt:lpstr>
      <vt:lpstr>华文琥珀</vt:lpstr>
      <vt:lpstr>喵呜黑体</vt:lpstr>
      <vt:lpstr>宋体</vt:lpstr>
      <vt:lpstr>宋体</vt:lpstr>
      <vt:lpstr>微软雅黑</vt:lpstr>
      <vt:lpstr>张海山锐谐体2.0-授权联系：Samtype@QQ.com</vt:lpstr>
      <vt:lpstr>Arial</vt:lpstr>
      <vt:lpstr>Calibri</vt:lpstr>
      <vt:lpstr>Comic Sans MS</vt:lpstr>
      <vt:lpstr>Courier New</vt:lpstr>
      <vt:lpstr>Times New Roman</vt:lpstr>
      <vt:lpstr>Verdana</vt:lpstr>
      <vt:lpstr>Wingdings</vt:lpstr>
      <vt:lpstr>psh3_Print</vt:lpstr>
      <vt:lpstr>Office 主题​​</vt:lpstr>
      <vt:lpstr>自定义设计方案</vt:lpstr>
      <vt:lpstr>1_Office 主题​​</vt:lpstr>
      <vt:lpstr>2_Office 主题​​</vt:lpstr>
      <vt:lpstr>操作系统</vt:lpstr>
      <vt:lpstr>前情提要</vt:lpstr>
      <vt:lpstr>章节5：进程间通信与并发控制</vt:lpstr>
      <vt:lpstr>你信任你的“邻居”进程吗？</vt:lpstr>
      <vt:lpstr>多进程共存的设计之初即在考虑安全问题</vt:lpstr>
      <vt:lpstr>虚拟内存时代的空间隔离</vt:lpstr>
      <vt:lpstr>多进程的地址空间管理</vt:lpstr>
      <vt:lpstr>作为一个操作系统的开发者，你信任你的用户吗？</vt:lpstr>
      <vt:lpstr>借助硬件权限等级划分内存区域</vt:lpstr>
      <vt:lpstr>进程间隔离可以借助页表实现，进程内区域间隔离需要硬件支持</vt:lpstr>
      <vt:lpstr>x86 特权级 – CPU的运行状态</vt:lpstr>
      <vt:lpstr>如何读写OS内存区？</vt:lpstr>
      <vt:lpstr>用户指令与内核如何交互</vt:lpstr>
      <vt:lpstr>中断过程的运行机制</vt:lpstr>
      <vt:lpstr>异常过程的运行机制</vt:lpstr>
      <vt:lpstr>中断、异常和系统调用</vt:lpstr>
      <vt:lpstr>系统调用有多少个？应用需要OS为它做多少事？</vt:lpstr>
      <vt:lpstr>系统调用：用一个中断（异常）解决所有的问题</vt:lpstr>
      <vt:lpstr>系统调用的“中断响应函数”read(fd, buffer, length)的实现</vt:lpstr>
      <vt:lpstr>系统调用：用一个中断（异常）解决所有的问题</vt:lpstr>
      <vt:lpstr>系统调用的“中断响应函数”read(fd, buffer, length)的实现</vt:lpstr>
      <vt:lpstr>openEuler在ARMv8上实现的系统调用过程示例(getpid)</vt:lpstr>
      <vt:lpstr>openEuler在ARMv8上实现的系统调用过程示例(getpid)</vt:lpstr>
      <vt:lpstr>openEuler在ARMv8上实现的系统调用过程示例(getpid)</vt:lpstr>
      <vt:lpstr>openEuler在ARMv8上实现的系统调用过程示例(getpid)</vt:lpstr>
      <vt:lpstr>openEuler在ARMv8上实现的系统调用过程示例(getpid)</vt:lpstr>
      <vt:lpstr>openEuler在ARMv8上实现的系统调用过程示例(getpid)</vt:lpstr>
      <vt:lpstr>系统调用的实现</vt:lpstr>
      <vt:lpstr>系统调用</vt:lpstr>
      <vt:lpstr>PowerPoint 演示文稿</vt:lpstr>
      <vt:lpstr>标准C库的例子</vt:lpstr>
      <vt:lpstr>内核的进入与退出</vt:lpstr>
      <vt:lpstr>中断、异常和系统调用比较</vt:lpstr>
      <vt:lpstr>既然空间是隔离的，进程间如何交换数据？</vt:lpstr>
      <vt:lpstr>进程的地址空间</vt:lpstr>
      <vt:lpstr>进程之间如何交换信息</vt:lpstr>
      <vt:lpstr>回顾：fork调用后（写时复制）</vt:lpstr>
      <vt:lpstr>通信方式</vt:lpstr>
      <vt:lpstr>通信方式</vt:lpstr>
      <vt:lpstr>进程通信（IPC, Inter-Process Communication）</vt:lpstr>
      <vt:lpstr>直接通信</vt:lpstr>
      <vt:lpstr>间接通信</vt:lpstr>
      <vt:lpstr>间接通信</vt:lpstr>
      <vt:lpstr>阻塞与非阻塞通信</vt:lpstr>
      <vt:lpstr>阻塞与非阻塞通信</vt:lpstr>
      <vt:lpstr>阻塞与非阻塞通信</vt:lpstr>
      <vt:lpstr>阻塞与非阻塞通信</vt:lpstr>
      <vt:lpstr>通信链路缓冲</vt:lpstr>
      <vt:lpstr>常见的四种IPC方法</vt:lpstr>
      <vt:lpstr>信号（Signal）</vt:lpstr>
      <vt:lpstr>信号的实现</vt:lpstr>
      <vt:lpstr>信号使用示例</vt:lpstr>
      <vt:lpstr>信号使用示例</vt:lpstr>
      <vt:lpstr>信号使用示例</vt:lpstr>
      <vt:lpstr>PowerPoint 演示文稿</vt:lpstr>
      <vt:lpstr>管道(pipe)</vt:lpstr>
      <vt:lpstr>与管道相关的系统调用</vt:lpstr>
      <vt:lpstr>管道示例</vt:lpstr>
      <vt:lpstr>消息队列</vt:lpstr>
      <vt:lpstr>消息队列的系统调用</vt:lpstr>
      <vt:lpstr>共享内存</vt:lpstr>
      <vt:lpstr>共享内存的实现</vt:lpstr>
      <vt:lpstr>共享内存系统调用</vt:lpstr>
      <vt:lpstr>PowerPoint 演示文稿</vt:lpstr>
      <vt:lpstr>关于IPC资源的一些小问题</vt:lpstr>
      <vt:lpstr>关于IPC资源的一些小问题</vt:lpstr>
      <vt:lpstr>关于IPC资源的一些小问题</vt:lpstr>
      <vt:lpstr>Thanks for your time! 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2023-10-23T04:31:40Z</dcterms:created>
  <dcterms:modified xsi:type="dcterms:W3CDTF">2025-10-21T04:10:27Z</dcterms:modified>
</cp:coreProperties>
</file>